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90EB-5522-4806-903F-B14485C288E0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F913-BF4A-4008-8020-1C0A9EB56F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iegel.de/international/world/0,1518,557487,00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3.bp.blogspot.com/-_MqmCOk7Oro/Tg-pdpX994I/AAAAAAAAAZU/Dbt7DE3bOY8/s320/19191-vi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53341"/>
            <a:ext cx="10684193" cy="691134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International Community and the Ocean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22860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1. Attempts to deal with problems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0"/>
            <a:ext cx="34575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0" y="50292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2. Geopolitics and emerging problems.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recent years there have had to be a number of meetings to discuss problems that cross boundaries and EEZ’s</a:t>
            </a:r>
          </a:p>
          <a:p>
            <a:r>
              <a:rPr lang="en-US" dirty="0" smtClean="0"/>
              <a:t>1972 – Stockholm convention on dumping of waste at sea – aim to urge governments to stop this practice</a:t>
            </a:r>
          </a:p>
          <a:p>
            <a:r>
              <a:rPr lang="en-US" dirty="0" smtClean="0"/>
              <a:t>1996 – The International Maritime </a:t>
            </a:r>
            <a:r>
              <a:rPr lang="en-US" dirty="0" err="1" smtClean="0"/>
              <a:t>Organisation</a:t>
            </a:r>
            <a:r>
              <a:rPr lang="en-US" dirty="0" smtClean="0"/>
              <a:t> given powers to further enforce this.</a:t>
            </a:r>
          </a:p>
          <a:p>
            <a:r>
              <a:rPr lang="en-US" dirty="0" smtClean="0"/>
              <a:t>In Europe a number of further laws have banned dumping of toxic and radioactive waste in drums, as well as set limits on Sewage and other effluent.</a:t>
            </a:r>
          </a:p>
          <a:p>
            <a:r>
              <a:rPr lang="en-US" dirty="0" smtClean="0"/>
              <a:t>International Whaling </a:t>
            </a:r>
            <a:r>
              <a:rPr lang="en-US" dirty="0" err="1" smtClean="0"/>
              <a:t>Commision</a:t>
            </a:r>
            <a:r>
              <a:rPr lang="en-US" dirty="0" smtClean="0"/>
              <a:t> reduction in whaling since 1980s has seen a rise in stocks.</a:t>
            </a:r>
          </a:p>
          <a:p>
            <a:r>
              <a:rPr lang="en-US" dirty="0" smtClean="0"/>
              <a:t>Note – the Role of Civil Society in getting to this level.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146" name="AutoShape 2" descr="data:image/jpg;base64,/9j/4AAQSkZJRgABAQAAAQABAAD/2wCEAAkGBhQQERUUEBQWFRQUFRQXFxYXGRkYGxgYGBQXFRgXFRgYHCYgFxkjGRQXIC8gJScpLiwuFR4xNTAqNSYrLCkBCQoKDgwOGg8PGjIkHSQuLDI1Mis0Ky41LTU0Ly01LSwqKjAyLDUtMjQ0KTAqNS8wLS4sLDQ1Mi0sKSw1NDQvL//AABEIAHYA0AMBIgACEQEDEQH/xAAcAAEAAgMBAQEAAAAAAAAAAAAABgcBBAUDAgj/xABHEAABAwIDBAYGBwUECwAAAAABAAIDBBEFEiEGMUFRBxMiYXGRFDKBodHwF0JSYrHB4SMzU7LSJENygxUWNWNkc4KSk8Px/8QAGgEAAwEAAwAAAAAAAAAAAAAAAAQFAwECBv/EADcRAAEDAgMFBgUDBAMBAAAAAAEAAgMEEQUhMRJBUWFxFSKBkaHREzKxwfAUQlKi0uHxI1OCBv/aAAwDAQACEQMRAD8AuStxiGCwlkYwndmICxJjULWtc6Vga71XX0PgVX23FA+Ot69zOtiLMpAsS3S27gRvXGxlsIoIvR3ue3rnXD97Tl1Ctw4ayRrDtHvemuX+152XFZWSOYGjI/fr+aq2W47AXZRKzNvtfW1r7vBeZ2hgIJbKw+B42vZVnSf7S/yf/SvnYbARP1sjndmLN2LaOzNN7+xdnYZExhe5xsAD53yWLcXqZBZjRfx4dVN9nNs/S3OvGI42h3aLhfQ8uA7126THIJnZYpWPcOAIJVO4c0ChqnDR2eNt/uk6jwW1hFI8S0kjGtjADbnMAXjNqbbytp8Liu4tNrZDyus48WmiFn2Ivv1/PNWs3H4CSBKwkGxF+N7W8bo7aCnD8hmjz7rZhe/JVds7gnpVdMM+QRvc/uJDza61ZKBsD3RVrXNDpMwmZZx8+Sy7Lh2izbNwAbW4/Va9r1AAcWix6+O9XRJKGgkkADUk7lp0mOwSuyxysc7kCLri7Uxtdh1jNlZlZ+0IJuPAcSq9pS1tVSGNpaLNAdbKX9ojMQN1+9LUtA2djnEm4vu4BNVWKPhka0NFiAf9FW2/H4AXNMzAW+sL7vFfb8ahDOsMrAw6B19D4c1TfVhwrnEXIOh46yG63jEw09GZH7r5YQ3MXnP5DkmnYUxtu8dbacrpTtqXPuj191ZlbtAwQPlgcyXLbQOAGp4ngvDCtqWPiD5yyIkkAZwQbW3HcVWVA6za9tsoyHs8B293sXjVj+xUv/Ml/ELQYVH8l94z/wDN1kcVn2w8WtbTd1Vy0+MwyOLWSMc5upAOoHevOHH6d78jZmF3IOF1WNJR3xGaOKzM0TwOA1jG/wBq1cNpY45I4asOheyS7ZWgEOJItmPELHsuPPvHQG2/McN61GMzWHdH54qyaTbOCSpNOLh4JFzbLpyPFdWtxSKAXlkawHdmNlW+A0bDjMjcoytLi3uIAIIW/wBIeHyekRThgljYO0y/fyWT6KL47IwbAtB8VuzEJ207pXWJBt6Kcw4nG9hka9pYN7gRbzXlTY9BJfq5WOyi5sb2A4qq6iSEYfL6O9/blZnY7TLv3W4JhVA/r6d7WNjaWNae0LvBBGa3G91r2WzZc4uIsTa+WgWDsakAHdH54+itP/T8GXN1rMt7Xvpffa/NejcYhL8nWNzWvlvra17+SpOUnqTA3Utnkdl7mt3+5dShtPNUvMgY0QNGffYENHDyXd+ENaCdo/hFlx21Nf5R6+6tWnx+nkdkZMxzuQcLpLjsDXFjpWBzRcgnUeKp05WvpeqBsHWElspf2xrbfbWy95mB1RXFwuQyQgnh2gjsll/mNrfeyO2pdn5Rfx424q3hjMOTrOtZkBtmuLX5XX1Q4pFOLwva8DflN1TFTIfQqZvAyyEjmbhSbY2lkjxFxLWxte0gxhwNtBbQLKbDGRxudtZi9vA2W0WMPdK1jgLE29bLtbQ7ITSVPpFPI0Etylr723Wvp3LmS9GknogibI3rOsLzf1d1rBWJZLJNmITsAa06W3cNE+/C4HOLze5UCothJ21Ime9h7BaQLj6mVb+yeyMlHHO17muMo0tfTQjVS6yWXWSvmkaWuORt6aIjwuCMgi/4LKBYb0dvbTzwyPb+1LXNLb6FvNfGGdH8wlhdUSMLKcWaGg3NjcXv3qwLJZdziNQb568uVsvBHZUGWuXr1UQ2a2PkpqiaR7mlsocLC9xd1/zXHqOjioIdE2VhhfJnuQcw7grHsllw3EJw8vBzNt3DRBwqAtDc8vz7LgY5s0Z6L0ZjrFoYAT93mo3T9H9QJKd75Iz1GUWF9QHXsrBfIBvIHitKfG4WetI38VxDVzsaWs333X11XSqpKS4dK7ZsLagfVVfi+DPEk7W0swdIdMpzMPavddhmwU7oaVzXNZJDva7X62YblKZNtKYbn38F5HbWP6rHn2J81dUWgNZa3tbeo4jw+MnbmuOX4VwYOj6ZvpF5GHr2kcdCXZrlec3RzM6nhizsvE57iddcxG7yXWqOkmBji1wII3jl5BelJt/FLcxsLrb7H8rI+LXjvbPoOFvotD2YBcvNuh/tWjHsJIap8z3tyPY5the4u0Nv7lox9HNQerjklYYo3lwNjmNzuN1JBtpHxjePYvSPbSnO9xb4rL9RWt3bracFywYU/ST7fULlxbGzRV5qYpGZXHVpGtjYEDyWztTsrJUTRz07w18fB18p8bLtQY9A/wBWRq3Y5Q71SD4FKuqp2vD3agW03c1TjpaSVhjjdcE3yINuiglN0buNPMyWQdZK4OBaOy0gk/mvrB9hJhURSVL2EQNDWBgNzbde6nlksuTiM5BBOvLlbJdxhVOCCL5evVV8zo5kFTJKXsyv6yzdbjMDa/ms4T0cyRQ1Eb3tJlY1rSL6WN9VYFksuxxKoItfh6aLgYTTg3zVbs6OqgiAOkj/AGJ0AvuzB3noufj2EPbPPamlzPDgCw3Y4niRyVsWSy7sxSUOu4X9N99ywkwWJwsxxHr7KuKbYCWWhia49XMx7nAHdYncfJdjZrZCSGpdU1L2ukcLAM3bgOKl9ksspMQmeHNJyN/XUJmPC4WOa/O4+vFZRESCposXWVDdt9sHUZa2Mdo//fnxW0ED53hjNUtVVLKZm27plvUyusXVRfSdU8h5/on0nVPIef6Kn2LU8vNTO2o/+t39PurOxbG4qZuaRwHd87lAMY6UXEkQNsOe79T7lEMaxySqfmkPsvp4rnqxR4NHGNqXM+il1FdNOddlvAZeZ9suqmeFU1biJzGQtYeI5eJ3BYxXZuWjlzvYZ4+N+0R3t4FSrYTaGF8DY7hrm2uPZbVS2SNrxZwBB4HUKZNXyQTFmwA3hp6rtTYZHUwbbX9/eOHI7/G/MZKLbN1tFM0ZGta7iDz9u7wK6G02GF9M4QANdwsO48l5V+xEMhzMux3MfEarzgwaqh0jlzDkT8Qky+NzxIx/g73WhimiiMMsFwRbaZs38sr+nRVBUYfJGbPY4HwJ94XT2awed87CxrgAdSQRccu9WbLTVB9aGNx52H5FfUcVUBZkbGeAaPzKsPxZzmFoAv1U0xSO7rmPtyYb+uQ8yuz6OwNGcN0AuSBy1UO2qx+ljGSONr5DuAH4D810Jtmqif8AfTEDkD8+5buGbGU8GobmdxJ4+PE+ajRGGE7T3Fx4D3VaZlTWDYbCGt4utf7keR6hQfZ7YyWqc6WW8YO4Nu0Dlu+ea9MWwatoe3FI57Bz1PmrQawAWAsAuDtRj8MMLg9wJItbf8nuTLMRmllA2QRwsulThcMEG29/fGnA8AB7Z81DcI6UHtsJ23HPf+o96n2D7QxVTbxuF+XwVESOuSbWuSbcrm628JxZ9NIHsPiL71YqsHilbtRDZcl6eumgtY3HA5+R1H05L9Aoql+lKf7I8x/Sn0pT/ZHmP6VF7FquA81W7Zj/AIO/p/uVtXRV/sr0gPqJhHK22bd525Dmp+FPqKaSndsSDNUKWrZUtJaCLbj+FZRES6bRERCEUd2o2RZW2JNnDipEi0ilfE4PYbFYT07J2bEgyVefRM3+IfP9E+iZv8Q+f6Kw0T3alV/NIdkU/PzKrHE+ixzGXicXO5b/AHWChVbhUsJtIwjv3jzX6CsuBtfVRQwOfI1pdbTmnqPF59oMcNq6QrcNbBGZY3ZDcc/I65+KpSKUtN2kgjiDZd/Ddu6mHTNmHfp+nuXEs6aTQDM92gG4X/IKbjotc5jXNeQSAbG3wV6rlpmgCotmpDWOe7uAlwH7b3HiM160nSuf7yP59hXTh6U4D6zSPP4KMz9GVS31SD7PgVpSbA1Y+pfz+Cmmlw2TRwHimRVVUf7nDqP7gVPG9JdLz+fJZd0lUvP58lVuJ4LLTW60WzXsPD2Lyw/D3zvyRgF1r6rQYRSFu2HG3Vc9pVNr/Ey6N9lZ8vSjTjcCfP4Lm1XSv/Dj93xKjcewVWfqW8/gtyDozqXb7D2fErMUuGx6uv4rj9VVSfvceg9mrxxHpCqZdAco+eWijlRVPkN3uLj3/lyU7h6KnAEvffQ6CwUIrKR0Eha71mnz5Gyo0clK4ltPbJLvY5rryA3P8r3PnmlJh0kxtGwnv4eamGGdF8kjLyOynlu/EKTbBYrFPFo1okG/Qe1S4KLXYtO15jaNmyp0OHtqWCR7suA3HmfYDqVW/wBEx/i+/wDRPom/3nz5KyUU/taq/kqPY8HE+ahmznR82ll6xzsxG75spmERJTzyTu2pDcp2mpY6ZpEe/iiIixTSIiIQiIiEIiIhC+Xutqdyp7b/AGhNRNkaewz8eHx9qtjFIDJE9rdCRoqak2RqOvyOaTd2rvby5q7gzYg90khzGi83jMrg5rD8uvU8PDhz5LtdHGzvWydc8dlu757/AMlaoC0MEwwU8TWNFrDXxXQU+uqjUzF+7cqWG0pgiu75nZnlwHh9brFkWSodtfjFXHKGQMe2LKCZWR9a4k72gbm27wsIYTM7ZBA6pyaYQsLyCemajvSt++j8D+AUf2NrWRVTXyODWjeSbDeFuYjUR5g6rFTI/h1oLfIaWX1h2JRPcGQUxc47gA2/vK9hECyl+ERcW10HqvBTTudI5zWHNxO4b7qw5NvaIf32b/Cx7vwavgdIFJ9p/wD4pP6VFX1nVECeKSG+gL22aTyzDRbai/oYRx8x7Jmf/wCkqoXbL4gOt1KqTa+klOVk7Lng4lh8n2UZ6RdmOsb18Q1G+3Hj7/x8VrT0rHiz2tcO8Ara2ZmMc4pSS6CZjy1rjfq3NsSGk65SDu4Fcsh/TO+NCTlqDvG/PJaRYuzFLU727L/2ndf/ADooJs7jTqWZrwezcZvj7FeGHVzZow9u4hVJtXsjJFOeqaXNcb6d/HwPxU92DwuSCntKdTaw5b/jb2LfFvgzRNnYc03hcr2VHwwNfmHAjf8AbnkpQiIvNr1aIiIQiIiEIiIhCIiIQiIiELBCxkX0iELFllEQhFiyyiEKtelDD5HvY5jS4DlrwsuLsHhknpTXZHBo4kW4g/krgkiDhZwBHeLqO4vtPDSkxwMEk/8ADZaze+Rw0aPerlPiEhg/TMZc2XnKnDgx7pXyAMvc311uR+eS+tuq1jKR8ZAc+b9nGzm4/Wt90a37lHYmZWgb7AC/gLLxbG+SQzVDs8pFhb1WN+zGOA7+KVVc2K2Y6nRrRq5x5NaNStoIfhMEYzOq8ljVf2hOGxDIZDmvZ7w0Ek2A1JPBdHYvDnSyGreCGZSyEHeWk9qTuvuHcvjCNk5KgiStGSMatp+J5GYj+XzU2Y0AWGlkpV1LQ0xsNydT9gvQ4Fgjqcion+bcOCwYwd4X0AsopC9eiIiEIiIhCIiIQiIiEIiIhCIiIQiLUxHFoqduaeRsYO7MbX8BvK4kvSDTD1Otk/wRut5my2jglkzY0lYyTxRfO4DqVJli6iEm3rz+6pJD3vc1nxK0anausd/AgHM3kPvsEw2gmOth1I+11Pkxqij1kB6ZqeOeBqdAo/iW3FPES2MmeT7EXa/7neqPNQarrmSn+0VL6g/YBJb7I49F0KKineAKekc1vAyWib5HU+Sbbh7I85T9h5n/AApsmNzTd2khJ5le9di9VVaPd6PGfqRm7yPvScPYtHrIaYZRZt+A1c4+G9xXdptiJpNamoyj7EIt7C92vkFIMK2Zp6bWKMB3F57Tz4udqu7qqCIbLM+QyHiT/lJ9jV1c7arJLDgFEaLB6qq9Vno8Z+vILvI+7Hw/6lKcF2Vhpe00F8p3yv7Tj4fZHcF2bLKnTVkkg2dBwH34r0NFhdNRj/jbnxOqIiJRU0REQhEREIRERCEREQhEREIRERCEREQhcjH9moqzIZC5ro75HsNiL794II0XH/1A/wCLnt4M/pREyyqljbstdklJqKnmdtSMBPNejOj6L681Q/8AzMv8oC24NhaNmvUh55vLn/zGyyiDVzn95+i5jo4I/lYB4BdemoI4xaNjWD7rQ38F72REsSTmUyBbRZREQuUREQhEREIRERCEREQhEREIRER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surfmusic.blogsome.com/images/SurfersAgainstSew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715000"/>
            <a:ext cx="1676400" cy="954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 Convention on the Law of the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05400"/>
            <a:ext cx="89154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EEZ’s</a:t>
            </a:r>
            <a:r>
              <a:rPr lang="en-US" dirty="0" smtClean="0"/>
              <a:t> have a large impact on management and conservation of resources.</a:t>
            </a:r>
          </a:p>
          <a:p>
            <a:r>
              <a:rPr lang="en-US" dirty="0" err="1" smtClean="0"/>
              <a:t>Recognises</a:t>
            </a:r>
            <a:r>
              <a:rPr lang="en-US" dirty="0" smtClean="0"/>
              <a:t> rights to over 98million km2 </a:t>
            </a:r>
          </a:p>
          <a:p>
            <a:r>
              <a:rPr lang="en-US" dirty="0" smtClean="0"/>
              <a:t>Those states can exploit all resources – fish, oil, gas etc</a:t>
            </a:r>
          </a:p>
          <a:p>
            <a:r>
              <a:rPr lang="en-US" dirty="0" smtClean="0"/>
              <a:t>Almost 90% of all known oil reserves fall within EEZ’s</a:t>
            </a:r>
          </a:p>
          <a:p>
            <a:r>
              <a:rPr lang="en-US" dirty="0" smtClean="0"/>
              <a:t>Up to 98% of worlds fishing zones fall within an EEZ</a:t>
            </a:r>
          </a:p>
          <a:p>
            <a:pPr>
              <a:buNone/>
            </a:pPr>
            <a:r>
              <a:rPr lang="en-US" i="1" dirty="0" smtClean="0"/>
              <a:t>Source – Nagle and Cooke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 in 1982 but not enforced until 1992 this has been important in defining who owns what</a:t>
            </a:r>
            <a:endParaRPr lang="en-US" dirty="0"/>
          </a:p>
        </p:txBody>
      </p:sp>
      <p:pic>
        <p:nvPicPr>
          <p:cNvPr id="4100" name="Picture 4" descr="Maritime zones according to the United Nations Convention on the Law of the Se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6667500" cy="4133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2590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Potentially claimable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Geopolitics of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070940" cy="410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 of Geopolitics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550502" cy="22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ontested areas in the globe's &quot;final fronties.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581400"/>
            <a:ext cx="5334000" cy="295101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90600" y="64886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http://www.spiegel.de/international/world/0,1518,557487,00.html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1 – The Arctic Ocean and the Scramble for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4648200" cy="5029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Create a case study </a:t>
            </a:r>
          </a:p>
          <a:p>
            <a:r>
              <a:rPr lang="en-US" dirty="0" smtClean="0"/>
              <a:t>What is the problem all about?</a:t>
            </a:r>
          </a:p>
          <a:p>
            <a:r>
              <a:rPr lang="en-US" dirty="0" smtClean="0"/>
              <a:t>Why is it happening now?</a:t>
            </a:r>
          </a:p>
          <a:p>
            <a:r>
              <a:rPr lang="en-US" dirty="0" smtClean="0"/>
              <a:t>Who are the nations involved and what does each want?</a:t>
            </a:r>
          </a:p>
          <a:p>
            <a:r>
              <a:rPr lang="en-US" dirty="0" smtClean="0"/>
              <a:t>How have they tried to resolve the problem?</a:t>
            </a:r>
          </a:p>
          <a:p>
            <a:r>
              <a:rPr lang="en-US" dirty="0" smtClean="0"/>
              <a:t>What are the claims of each country?</a:t>
            </a:r>
          </a:p>
          <a:p>
            <a:r>
              <a:rPr lang="en-US" dirty="0" smtClean="0"/>
              <a:t>When did this happen and is it still happening?</a:t>
            </a:r>
          </a:p>
          <a:p>
            <a:r>
              <a:rPr lang="en-US" dirty="0" smtClean="0"/>
              <a:t>Which groups are for and which are against it?</a:t>
            </a:r>
          </a:p>
          <a:p>
            <a:r>
              <a:rPr lang="en-US" dirty="0" smtClean="0"/>
              <a:t>Maps are important, and they must be annotated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5801" y="1752600"/>
            <a:ext cx="42881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 – The Indian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Prepare a 3 minute speech in which you will inform the rest of the class about the Geopolitical situation in either</a:t>
            </a:r>
          </a:p>
          <a:p>
            <a:r>
              <a:rPr lang="en-US" dirty="0" smtClean="0"/>
              <a:t>A: The Indian Ocean</a:t>
            </a:r>
          </a:p>
          <a:p>
            <a:r>
              <a:rPr lang="en-US" dirty="0" smtClean="0"/>
              <a:t>B: one of the locations on the map</a:t>
            </a:r>
            <a:endParaRPr lang="en-US" dirty="0"/>
          </a:p>
        </p:txBody>
      </p:sp>
      <p:pic>
        <p:nvPicPr>
          <p:cNvPr id="4" name="Picture 4" descr="Contested areas in the globe's &quot;final fronties.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52799"/>
            <a:ext cx="4724400" cy="2613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356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International Community and the Ocean</vt:lpstr>
      <vt:lpstr>Some Issues</vt:lpstr>
      <vt:lpstr>UN Convention on the Law of the Sea</vt:lpstr>
      <vt:lpstr>The Geopolitics of Oceans</vt:lpstr>
      <vt:lpstr>Case Studies of Geopolitics</vt:lpstr>
      <vt:lpstr>Case Study 1 – The Arctic Ocean and the Scramble for Resources</vt:lpstr>
      <vt:lpstr>Case Study 2 – The Indian Ocean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International Community and the Ocean</dc:title>
  <dc:creator>piers.tainsh</dc:creator>
  <cp:lastModifiedBy>Jen Wood</cp:lastModifiedBy>
  <cp:revision>1</cp:revision>
  <dcterms:created xsi:type="dcterms:W3CDTF">2011-09-25T20:08:32Z</dcterms:created>
  <dcterms:modified xsi:type="dcterms:W3CDTF">2014-04-20T16:36:48Z</dcterms:modified>
</cp:coreProperties>
</file>