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61" r:id="rId5"/>
    <p:sldId id="259" r:id="rId6"/>
    <p:sldId id="260" r:id="rId7"/>
    <p:sldId id="262" r:id="rId8"/>
    <p:sldId id="263" r:id="rId9"/>
    <p:sldId id="265" r:id="rId10"/>
    <p:sldId id="264"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618" autoAdjust="0"/>
    <p:restoredTop sz="90941" autoAdjust="0"/>
  </p:normalViewPr>
  <p:slideViewPr>
    <p:cSldViewPr>
      <p:cViewPr>
        <p:scale>
          <a:sx n="113" d="100"/>
          <a:sy n="113" d="100"/>
        </p:scale>
        <p:origin x="-2064"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spPr>
            <a:solidFill>
              <a:srgbClr val="0070C0"/>
            </a:solidFill>
          </c:spPr>
          <c:invertIfNegative val="0"/>
          <c:cat>
            <c:strRef>
              <c:f>Sheet1!$C$3:$C$10</c:f>
              <c:strCache>
                <c:ptCount val="8"/>
                <c:pt idx="0">
                  <c:v>Theft and Handling Stolen Goods</c:v>
                </c:pt>
                <c:pt idx="1">
                  <c:v>Violence Against the Person</c:v>
                </c:pt>
                <c:pt idx="2">
                  <c:v>Drug Offences</c:v>
                </c:pt>
                <c:pt idx="3">
                  <c:v>Burglary</c:v>
                </c:pt>
                <c:pt idx="4">
                  <c:v>Criminal Damage</c:v>
                </c:pt>
                <c:pt idx="5">
                  <c:v>Robbery</c:v>
                </c:pt>
                <c:pt idx="6">
                  <c:v>Sexual Offences</c:v>
                </c:pt>
                <c:pt idx="7">
                  <c:v>Other Offences</c:v>
                </c:pt>
              </c:strCache>
            </c:strRef>
          </c:cat>
          <c:val>
            <c:numRef>
              <c:f>Sheet1!$D$3:$D$10</c:f>
              <c:numCache>
                <c:formatCode>General</c:formatCode>
                <c:ptCount val="8"/>
                <c:pt idx="0">
                  <c:v>120</c:v>
                </c:pt>
                <c:pt idx="1">
                  <c:v>80</c:v>
                </c:pt>
                <c:pt idx="2">
                  <c:v>63</c:v>
                </c:pt>
                <c:pt idx="3">
                  <c:v>73</c:v>
                </c:pt>
                <c:pt idx="4">
                  <c:v>20</c:v>
                </c:pt>
                <c:pt idx="5">
                  <c:v>5</c:v>
                </c:pt>
                <c:pt idx="6">
                  <c:v>5</c:v>
                </c:pt>
                <c:pt idx="7">
                  <c:v>67</c:v>
                </c:pt>
              </c:numCache>
            </c:numRef>
          </c:val>
        </c:ser>
        <c:ser>
          <c:idx val="1"/>
          <c:order val="1"/>
          <c:spPr>
            <a:solidFill>
              <a:srgbClr val="FF66FF"/>
            </a:solidFill>
          </c:spPr>
          <c:invertIfNegative val="0"/>
          <c:cat>
            <c:strRef>
              <c:f>Sheet1!$C$3:$C$10</c:f>
              <c:strCache>
                <c:ptCount val="8"/>
                <c:pt idx="0">
                  <c:v>Theft and Handling Stolen Goods</c:v>
                </c:pt>
                <c:pt idx="1">
                  <c:v>Violence Against the Person</c:v>
                </c:pt>
                <c:pt idx="2">
                  <c:v>Drug Offences</c:v>
                </c:pt>
                <c:pt idx="3">
                  <c:v>Burglary</c:v>
                </c:pt>
                <c:pt idx="4">
                  <c:v>Criminal Damage</c:v>
                </c:pt>
                <c:pt idx="5">
                  <c:v>Robbery</c:v>
                </c:pt>
                <c:pt idx="6">
                  <c:v>Sexual Offences</c:v>
                </c:pt>
                <c:pt idx="7">
                  <c:v>Other Offences</c:v>
                </c:pt>
              </c:strCache>
            </c:strRef>
          </c:cat>
          <c:val>
            <c:numRef>
              <c:f>Sheet1!$E$3:$E$10</c:f>
              <c:numCache>
                <c:formatCode>General</c:formatCode>
                <c:ptCount val="8"/>
                <c:pt idx="0">
                  <c:v>45</c:v>
                </c:pt>
                <c:pt idx="1">
                  <c:v>19</c:v>
                </c:pt>
                <c:pt idx="2">
                  <c:v>4</c:v>
                </c:pt>
                <c:pt idx="3">
                  <c:v>1</c:v>
                </c:pt>
                <c:pt idx="4">
                  <c:v>2</c:v>
                </c:pt>
                <c:pt idx="5">
                  <c:v>1</c:v>
                </c:pt>
                <c:pt idx="6">
                  <c:v>0</c:v>
                </c:pt>
                <c:pt idx="7">
                  <c:v>19</c:v>
                </c:pt>
              </c:numCache>
            </c:numRef>
          </c:val>
        </c:ser>
        <c:dLbls>
          <c:showLegendKey val="0"/>
          <c:showVal val="0"/>
          <c:showCatName val="0"/>
          <c:showSerName val="0"/>
          <c:showPercent val="0"/>
          <c:showBubbleSize val="0"/>
        </c:dLbls>
        <c:gapWidth val="150"/>
        <c:axId val="33297920"/>
        <c:axId val="33299456"/>
      </c:barChart>
      <c:catAx>
        <c:axId val="33297920"/>
        <c:scaling>
          <c:orientation val="minMax"/>
        </c:scaling>
        <c:delete val="0"/>
        <c:axPos val="b"/>
        <c:majorTickMark val="out"/>
        <c:minorTickMark val="none"/>
        <c:tickLblPos val="nextTo"/>
        <c:crossAx val="33299456"/>
        <c:crosses val="autoZero"/>
        <c:auto val="1"/>
        <c:lblAlgn val="ctr"/>
        <c:lblOffset val="100"/>
        <c:noMultiLvlLbl val="0"/>
      </c:catAx>
      <c:valAx>
        <c:axId val="33299456"/>
        <c:scaling>
          <c:orientation val="minMax"/>
        </c:scaling>
        <c:delete val="0"/>
        <c:axPos val="l"/>
        <c:majorGridlines/>
        <c:numFmt formatCode="General" sourceLinked="1"/>
        <c:majorTickMark val="out"/>
        <c:minorTickMark val="none"/>
        <c:tickLblPos val="nextTo"/>
        <c:crossAx val="33297920"/>
        <c:crosses val="autoZero"/>
        <c:crossBetween val="between"/>
      </c:valAx>
    </c:plotArea>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C8D813-E1F2-43D7-91C7-F613DD64F0BB}" type="datetimeFigureOut">
              <a:rPr lang="en-GB" smtClean="0"/>
              <a:t>07/11/2013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A0C160-7187-492B-941E-2F047B09A4C5}" type="slidenum">
              <a:rPr lang="en-GB" smtClean="0"/>
              <a:t>‹#›</a:t>
            </a:fld>
            <a:endParaRPr lang="en-GB"/>
          </a:p>
        </p:txBody>
      </p:sp>
    </p:spTree>
    <p:extLst>
      <p:ext uri="{BB962C8B-B14F-4D97-AF65-F5344CB8AC3E}">
        <p14:creationId xmlns:p14="http://schemas.microsoft.com/office/powerpoint/2010/main" val="4072998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http://www.thesun.co.uk/sol/homepage/news/729585/Rose-West-Monster-munch-Killer-balloons-to-18st.html</a:t>
            </a:r>
          </a:p>
          <a:p>
            <a:r>
              <a:rPr lang="en-GB" dirty="0" smtClean="0"/>
              <a:t>http://www.thesun.co.uk/sol/homepage/news/2865994/Evil-Ian-Brady-moans-about-toothpaste-in-jail.html</a:t>
            </a:r>
            <a:endParaRPr lang="en-GB" dirty="0"/>
          </a:p>
        </p:txBody>
      </p:sp>
      <p:sp>
        <p:nvSpPr>
          <p:cNvPr id="4" name="Slide Number Placeholder 3"/>
          <p:cNvSpPr>
            <a:spLocks noGrp="1"/>
          </p:cNvSpPr>
          <p:nvPr>
            <p:ph type="sldNum" sz="quarter" idx="10"/>
          </p:nvPr>
        </p:nvSpPr>
        <p:spPr/>
        <p:txBody>
          <a:bodyPr/>
          <a:lstStyle/>
          <a:p>
            <a:fld id="{33A0C160-7187-492B-941E-2F047B09A4C5}" type="slidenum">
              <a:rPr lang="en-GB" smtClean="0"/>
              <a:t>15</a:t>
            </a:fld>
            <a:endParaRPr lang="en-GB"/>
          </a:p>
        </p:txBody>
      </p:sp>
    </p:spTree>
    <p:extLst>
      <p:ext uri="{BB962C8B-B14F-4D97-AF65-F5344CB8AC3E}">
        <p14:creationId xmlns:p14="http://schemas.microsoft.com/office/powerpoint/2010/main" val="2342851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3A0C160-7187-492B-941E-2F047B09A4C5}" type="slidenum">
              <a:rPr lang="en-GB" smtClean="0"/>
              <a:t>16</a:t>
            </a:fld>
            <a:endParaRPr lang="en-GB"/>
          </a:p>
        </p:txBody>
      </p:sp>
    </p:spTree>
    <p:extLst>
      <p:ext uri="{BB962C8B-B14F-4D97-AF65-F5344CB8AC3E}">
        <p14:creationId xmlns:p14="http://schemas.microsoft.com/office/powerpoint/2010/main" val="603296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8759EC6-684A-4375-BC8B-A03FA4443099}" type="datetimeFigureOut">
              <a:rPr lang="en-GB" smtClean="0"/>
              <a:t>07/11/2013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B9522-078D-4474-8A25-D81A677FC1E7}" type="slidenum">
              <a:rPr lang="en-GB" smtClean="0"/>
              <a:t>‹#›</a:t>
            </a:fld>
            <a:endParaRPr lang="en-GB"/>
          </a:p>
        </p:txBody>
      </p:sp>
    </p:spTree>
    <p:extLst>
      <p:ext uri="{BB962C8B-B14F-4D97-AF65-F5344CB8AC3E}">
        <p14:creationId xmlns:p14="http://schemas.microsoft.com/office/powerpoint/2010/main" val="1612084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759EC6-684A-4375-BC8B-A03FA4443099}" type="datetimeFigureOut">
              <a:rPr lang="en-GB" smtClean="0"/>
              <a:t>07/11/2013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B9522-078D-4474-8A25-D81A677FC1E7}" type="slidenum">
              <a:rPr lang="en-GB" smtClean="0"/>
              <a:t>‹#›</a:t>
            </a:fld>
            <a:endParaRPr lang="en-GB"/>
          </a:p>
        </p:txBody>
      </p:sp>
    </p:spTree>
    <p:extLst>
      <p:ext uri="{BB962C8B-B14F-4D97-AF65-F5344CB8AC3E}">
        <p14:creationId xmlns:p14="http://schemas.microsoft.com/office/powerpoint/2010/main" val="1465125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759EC6-684A-4375-BC8B-A03FA4443099}" type="datetimeFigureOut">
              <a:rPr lang="en-GB" smtClean="0"/>
              <a:t>07/11/2013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B9522-078D-4474-8A25-D81A677FC1E7}" type="slidenum">
              <a:rPr lang="en-GB" smtClean="0"/>
              <a:t>‹#›</a:t>
            </a:fld>
            <a:endParaRPr lang="en-GB"/>
          </a:p>
        </p:txBody>
      </p:sp>
    </p:spTree>
    <p:extLst>
      <p:ext uri="{BB962C8B-B14F-4D97-AF65-F5344CB8AC3E}">
        <p14:creationId xmlns:p14="http://schemas.microsoft.com/office/powerpoint/2010/main" val="4168446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8759EC6-684A-4375-BC8B-A03FA4443099}" type="datetimeFigureOut">
              <a:rPr lang="en-GB" smtClean="0"/>
              <a:t>07/11/2013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B9522-078D-4474-8A25-D81A677FC1E7}" type="slidenum">
              <a:rPr lang="en-GB" smtClean="0"/>
              <a:t>‹#›</a:t>
            </a:fld>
            <a:endParaRPr lang="en-GB"/>
          </a:p>
        </p:txBody>
      </p:sp>
    </p:spTree>
    <p:extLst>
      <p:ext uri="{BB962C8B-B14F-4D97-AF65-F5344CB8AC3E}">
        <p14:creationId xmlns:p14="http://schemas.microsoft.com/office/powerpoint/2010/main" val="1020658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759EC6-684A-4375-BC8B-A03FA4443099}" type="datetimeFigureOut">
              <a:rPr lang="en-GB" smtClean="0"/>
              <a:t>07/11/2013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10B9522-078D-4474-8A25-D81A677FC1E7}" type="slidenum">
              <a:rPr lang="en-GB" smtClean="0"/>
              <a:t>‹#›</a:t>
            </a:fld>
            <a:endParaRPr lang="en-GB"/>
          </a:p>
        </p:txBody>
      </p:sp>
    </p:spTree>
    <p:extLst>
      <p:ext uri="{BB962C8B-B14F-4D97-AF65-F5344CB8AC3E}">
        <p14:creationId xmlns:p14="http://schemas.microsoft.com/office/powerpoint/2010/main" val="54086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8759EC6-684A-4375-BC8B-A03FA4443099}" type="datetimeFigureOut">
              <a:rPr lang="en-GB" smtClean="0"/>
              <a:t>07/11/2013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0B9522-078D-4474-8A25-D81A677FC1E7}" type="slidenum">
              <a:rPr lang="en-GB" smtClean="0"/>
              <a:t>‹#›</a:t>
            </a:fld>
            <a:endParaRPr lang="en-GB"/>
          </a:p>
        </p:txBody>
      </p:sp>
    </p:spTree>
    <p:extLst>
      <p:ext uri="{BB962C8B-B14F-4D97-AF65-F5344CB8AC3E}">
        <p14:creationId xmlns:p14="http://schemas.microsoft.com/office/powerpoint/2010/main" val="2917320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8759EC6-684A-4375-BC8B-A03FA4443099}" type="datetimeFigureOut">
              <a:rPr lang="en-GB" smtClean="0"/>
              <a:t>07/11/2013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10B9522-078D-4474-8A25-D81A677FC1E7}" type="slidenum">
              <a:rPr lang="en-GB" smtClean="0"/>
              <a:t>‹#›</a:t>
            </a:fld>
            <a:endParaRPr lang="en-GB"/>
          </a:p>
        </p:txBody>
      </p:sp>
    </p:spTree>
    <p:extLst>
      <p:ext uri="{BB962C8B-B14F-4D97-AF65-F5344CB8AC3E}">
        <p14:creationId xmlns:p14="http://schemas.microsoft.com/office/powerpoint/2010/main" val="1575675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8759EC6-684A-4375-BC8B-A03FA4443099}" type="datetimeFigureOut">
              <a:rPr lang="en-GB" smtClean="0"/>
              <a:t>07/11/2013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10B9522-078D-4474-8A25-D81A677FC1E7}" type="slidenum">
              <a:rPr lang="en-GB" smtClean="0"/>
              <a:t>‹#›</a:t>
            </a:fld>
            <a:endParaRPr lang="en-GB"/>
          </a:p>
        </p:txBody>
      </p:sp>
    </p:spTree>
    <p:extLst>
      <p:ext uri="{BB962C8B-B14F-4D97-AF65-F5344CB8AC3E}">
        <p14:creationId xmlns:p14="http://schemas.microsoft.com/office/powerpoint/2010/main" val="46120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759EC6-684A-4375-BC8B-A03FA4443099}" type="datetimeFigureOut">
              <a:rPr lang="en-GB" smtClean="0"/>
              <a:t>07/11/2013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10B9522-078D-4474-8A25-D81A677FC1E7}" type="slidenum">
              <a:rPr lang="en-GB" smtClean="0"/>
              <a:t>‹#›</a:t>
            </a:fld>
            <a:endParaRPr lang="en-GB"/>
          </a:p>
        </p:txBody>
      </p:sp>
    </p:spTree>
    <p:extLst>
      <p:ext uri="{BB962C8B-B14F-4D97-AF65-F5344CB8AC3E}">
        <p14:creationId xmlns:p14="http://schemas.microsoft.com/office/powerpoint/2010/main" val="1109778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759EC6-684A-4375-BC8B-A03FA4443099}" type="datetimeFigureOut">
              <a:rPr lang="en-GB" smtClean="0"/>
              <a:t>07/11/2013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0B9522-078D-4474-8A25-D81A677FC1E7}" type="slidenum">
              <a:rPr lang="en-GB" smtClean="0"/>
              <a:t>‹#›</a:t>
            </a:fld>
            <a:endParaRPr lang="en-GB"/>
          </a:p>
        </p:txBody>
      </p:sp>
    </p:spTree>
    <p:extLst>
      <p:ext uri="{BB962C8B-B14F-4D97-AF65-F5344CB8AC3E}">
        <p14:creationId xmlns:p14="http://schemas.microsoft.com/office/powerpoint/2010/main" val="1900879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759EC6-684A-4375-BC8B-A03FA4443099}" type="datetimeFigureOut">
              <a:rPr lang="en-GB" smtClean="0"/>
              <a:t>07/11/2013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10B9522-078D-4474-8A25-D81A677FC1E7}" type="slidenum">
              <a:rPr lang="en-GB" smtClean="0"/>
              <a:t>‹#›</a:t>
            </a:fld>
            <a:endParaRPr lang="en-GB"/>
          </a:p>
        </p:txBody>
      </p:sp>
    </p:spTree>
    <p:extLst>
      <p:ext uri="{BB962C8B-B14F-4D97-AF65-F5344CB8AC3E}">
        <p14:creationId xmlns:p14="http://schemas.microsoft.com/office/powerpoint/2010/main" val="2896776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759EC6-684A-4375-BC8B-A03FA4443099}" type="datetimeFigureOut">
              <a:rPr lang="en-GB" smtClean="0"/>
              <a:t>07/11/2013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0B9522-078D-4474-8A25-D81A677FC1E7}" type="slidenum">
              <a:rPr lang="en-GB" smtClean="0"/>
              <a:t>‹#›</a:t>
            </a:fld>
            <a:endParaRPr lang="en-GB"/>
          </a:p>
        </p:txBody>
      </p:sp>
    </p:spTree>
    <p:extLst>
      <p:ext uri="{BB962C8B-B14F-4D97-AF65-F5344CB8AC3E}">
        <p14:creationId xmlns:p14="http://schemas.microsoft.com/office/powerpoint/2010/main" val="1847568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u="sng" dirty="0" smtClean="0"/>
              <a:t>Gender Issues and Offending</a:t>
            </a:r>
            <a:br>
              <a:rPr lang="en-GB" b="1" u="sng" dirty="0" smtClean="0"/>
            </a:br>
            <a:r>
              <a:rPr lang="en-GB" dirty="0" smtClean="0"/>
              <a:t>WALT: Explore why Sociologists have ignored women in research on crime.  </a:t>
            </a:r>
            <a:endParaRPr lang="en-GB" b="1" u="sng"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625289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2520280" cy="3439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848" y="116632"/>
            <a:ext cx="2579349" cy="3439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4208" y="120197"/>
            <a:ext cx="2304256" cy="33878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07504" y="3933056"/>
            <a:ext cx="8856984" cy="3508653"/>
          </a:xfrm>
          <a:prstGeom prst="rect">
            <a:avLst/>
          </a:prstGeom>
          <a:noFill/>
        </p:spPr>
        <p:txBody>
          <a:bodyPr wrap="square" rtlCol="0">
            <a:spAutoFit/>
          </a:bodyPr>
          <a:lstStyle/>
          <a:p>
            <a:pPr marL="342900" indent="-342900">
              <a:buAutoNum type="arabicParenR"/>
            </a:pPr>
            <a:r>
              <a:rPr lang="en-GB" sz="2800" dirty="0" smtClean="0"/>
              <a:t>What similar beliefs might these sociologists have on crime?</a:t>
            </a:r>
          </a:p>
          <a:p>
            <a:pPr marL="342900" indent="-342900">
              <a:buAutoNum type="arabicParenR"/>
            </a:pPr>
            <a:r>
              <a:rPr lang="en-GB" sz="2800" dirty="0" smtClean="0"/>
              <a:t>How might this effect their research into criminal activity and their representation of gender?</a:t>
            </a:r>
          </a:p>
          <a:p>
            <a:pPr marL="342900" indent="-342900">
              <a:buAutoNum type="arabicParenR"/>
            </a:pPr>
            <a:r>
              <a:rPr lang="en-GB" sz="2800" dirty="0" smtClean="0"/>
              <a:t>Why might males sociologists find it difficult to research female offenders?</a:t>
            </a:r>
          </a:p>
          <a:p>
            <a:pPr marL="342900" indent="-342900">
              <a:buAutoNum type="arabicParenR"/>
            </a:pPr>
            <a:endParaRPr lang="en-GB" sz="3600" dirty="0" smtClean="0"/>
          </a:p>
          <a:p>
            <a:pPr marL="342900" indent="-342900">
              <a:buAutoNum type="arabicParenR"/>
            </a:pPr>
            <a:endParaRPr lang="en-GB" dirty="0"/>
          </a:p>
        </p:txBody>
      </p:sp>
    </p:spTree>
    <p:extLst>
      <p:ext uri="{BB962C8B-B14F-4D97-AF65-F5344CB8AC3E}">
        <p14:creationId xmlns:p14="http://schemas.microsoft.com/office/powerpoint/2010/main" val="11138959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sp>
        <p:nvSpPr>
          <p:cNvPr id="4" name="Rectangle 3"/>
          <p:cNvSpPr/>
          <p:nvPr/>
        </p:nvSpPr>
        <p:spPr>
          <a:xfrm>
            <a:off x="323528" y="188640"/>
            <a:ext cx="8496944" cy="1754326"/>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Women Being Invisible</a:t>
            </a:r>
          </a:p>
          <a:p>
            <a:pPr algn="ctr"/>
            <a:r>
              <a:rPr lang="en-US"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In Crime  Statistics</a:t>
            </a:r>
            <a:r>
              <a:rPr lang="en-US" sz="5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a:t>
            </a:r>
            <a:endParaRPr lang="en-US"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extLst>
      <p:ext uri="{BB962C8B-B14F-4D97-AF65-F5344CB8AC3E}">
        <p14:creationId xmlns:p14="http://schemas.microsoft.com/office/powerpoint/2010/main" val="15267149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93929375"/>
              </p:ext>
            </p:extLst>
          </p:nvPr>
        </p:nvGraphicFramePr>
        <p:xfrm>
          <a:off x="179512" y="188640"/>
          <a:ext cx="8856984" cy="4104456"/>
        </p:xfrm>
        <a:graphic>
          <a:graphicData uri="http://schemas.openxmlformats.org/drawingml/2006/table">
            <a:tbl>
              <a:tblPr firstRow="1" bandRow="1">
                <a:tableStyleId>{5C22544A-7EE6-4342-B048-85BDC9FD1C3A}</a:tableStyleId>
              </a:tblPr>
              <a:tblGrid>
                <a:gridCol w="4428492"/>
                <a:gridCol w="4428492"/>
              </a:tblGrid>
              <a:tr h="1064118">
                <a:tc>
                  <a:txBody>
                    <a:bodyPr/>
                    <a:lstStyle/>
                    <a:p>
                      <a:pPr algn="ctr"/>
                      <a:r>
                        <a:rPr lang="en-GB" dirty="0" smtClean="0"/>
                        <a:t>Females</a:t>
                      </a:r>
                      <a:endParaRPr lang="en-GB" dirty="0"/>
                    </a:p>
                  </a:txBody>
                  <a:tcPr/>
                </a:tc>
                <a:tc>
                  <a:txBody>
                    <a:bodyPr/>
                    <a:lstStyle/>
                    <a:p>
                      <a:pPr algn="ctr"/>
                      <a:r>
                        <a:rPr lang="en-GB" dirty="0" smtClean="0"/>
                        <a:t>Males</a:t>
                      </a:r>
                      <a:endParaRPr lang="en-GB" dirty="0"/>
                    </a:p>
                  </a:txBody>
                  <a:tcPr/>
                </a:tc>
              </a:tr>
              <a:tr h="3040338">
                <a:tc>
                  <a:txBody>
                    <a:bodyPr/>
                    <a:lstStyle/>
                    <a:p>
                      <a:endParaRPr lang="en-GB"/>
                    </a:p>
                  </a:txBody>
                  <a:tcPr/>
                </a:tc>
                <a:tc>
                  <a:txBody>
                    <a:bodyPr/>
                    <a:lstStyle/>
                    <a:p>
                      <a:endParaRPr lang="en-GB" dirty="0"/>
                    </a:p>
                  </a:txBody>
                  <a:tcPr/>
                </a:tc>
              </a:tr>
            </a:tbl>
          </a:graphicData>
        </a:graphic>
      </p:graphicFrame>
    </p:spTree>
    <p:extLst>
      <p:ext uri="{BB962C8B-B14F-4D97-AF65-F5344CB8AC3E}">
        <p14:creationId xmlns:p14="http://schemas.microsoft.com/office/powerpoint/2010/main" val="42397776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Chivalry Thesis</a:t>
            </a:r>
            <a:endParaRPr lang="en-GB" dirty="0"/>
          </a:p>
        </p:txBody>
      </p:sp>
      <p:sp>
        <p:nvSpPr>
          <p:cNvPr id="3" name="Content Placeholder 2"/>
          <p:cNvSpPr>
            <a:spLocks noGrp="1"/>
          </p:cNvSpPr>
          <p:nvPr>
            <p:ph idx="1"/>
          </p:nvPr>
        </p:nvSpPr>
        <p:spPr/>
        <p:txBody>
          <a:bodyPr>
            <a:noAutofit/>
          </a:bodyPr>
          <a:lstStyle/>
          <a:p>
            <a:pPr marL="0" indent="0" algn="just">
              <a:buNone/>
            </a:pPr>
            <a:r>
              <a:rPr lang="en-GB" sz="2400" dirty="0" smtClean="0"/>
              <a:t>The chivalry thesis suggests that a male dominated criminal justice system means women are treated more leniently then men. </a:t>
            </a:r>
          </a:p>
          <a:p>
            <a:pPr marL="0" indent="0" algn="just">
              <a:buNone/>
            </a:pPr>
            <a:endParaRPr lang="en-GB" sz="2400" dirty="0"/>
          </a:p>
          <a:p>
            <a:pPr marL="0" indent="0" algn="just">
              <a:buNone/>
            </a:pPr>
            <a:r>
              <a:rPr lang="en-GB" sz="2400" dirty="0" smtClean="0"/>
              <a:t>Evidence for the chivalry thesis:</a:t>
            </a:r>
          </a:p>
          <a:p>
            <a:pPr marL="514350" indent="-514350" algn="just">
              <a:buAutoNum type="arabicParenR"/>
            </a:pPr>
            <a:r>
              <a:rPr lang="en-GB" sz="2400" dirty="0" smtClean="0"/>
              <a:t>According to the Home Office, women are consistently treated more leniently by the law, with first offenders about half as likely to be given a sentence of immediate imprisonment. </a:t>
            </a:r>
          </a:p>
          <a:p>
            <a:pPr marL="514350" indent="-514350" algn="just">
              <a:buAutoNum type="arabicParenR"/>
            </a:pPr>
            <a:r>
              <a:rPr lang="en-GB" sz="2400" dirty="0" smtClean="0"/>
              <a:t>Female offenders are generally regarded by the police as a less men, and are therefore more likely to benefit from more informal approaches to their offences. </a:t>
            </a:r>
            <a:endParaRPr lang="en-GB" sz="24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0272" y="1858"/>
            <a:ext cx="1556792" cy="1556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44079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Evidence against chivalry theory</a:t>
            </a:r>
            <a:endParaRPr lang="en-GB" dirty="0"/>
          </a:p>
        </p:txBody>
      </p:sp>
      <p:sp>
        <p:nvSpPr>
          <p:cNvPr id="3" name="Content Placeholder 2"/>
          <p:cNvSpPr>
            <a:spLocks noGrp="1"/>
          </p:cNvSpPr>
          <p:nvPr>
            <p:ph idx="1"/>
          </p:nvPr>
        </p:nvSpPr>
        <p:spPr/>
        <p:txBody>
          <a:bodyPr/>
          <a:lstStyle/>
          <a:p>
            <a:pPr marL="514350" indent="-514350" algn="just">
              <a:buAutoNum type="arabicParenR"/>
            </a:pPr>
            <a:r>
              <a:rPr lang="en-GB" dirty="0" smtClean="0"/>
              <a:t>Women who commit serious offences are likely to get much more severe punishments then men. </a:t>
            </a:r>
            <a:r>
              <a:rPr lang="en-GB" b="1" u="sng" dirty="0" smtClean="0"/>
              <a:t>Carlen (1997) Thought this was because women were seen to be guilty twice firstly for their crime and secondly for failing to be a good women. </a:t>
            </a:r>
          </a:p>
          <a:p>
            <a:pPr marL="514350" indent="-514350" algn="just">
              <a:buAutoNum type="arabicParenR"/>
            </a:pPr>
            <a:r>
              <a:rPr lang="en-GB" dirty="0" smtClean="0"/>
              <a:t>Women are more likely to be put in custody then men while waiting charges. </a:t>
            </a:r>
          </a:p>
          <a:p>
            <a:pPr marL="0" indent="0" algn="just">
              <a:buNone/>
            </a:pPr>
            <a:endParaRPr lang="en-GB" dirty="0" smtClean="0"/>
          </a:p>
        </p:txBody>
      </p:sp>
    </p:spTree>
    <p:extLst>
      <p:ext uri="{BB962C8B-B14F-4D97-AF65-F5344CB8AC3E}">
        <p14:creationId xmlns:p14="http://schemas.microsoft.com/office/powerpoint/2010/main" val="5541687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Police Stereotyping</a:t>
            </a:r>
            <a:endParaRPr lang="en-GB" dirty="0"/>
          </a:p>
        </p:txBody>
      </p:sp>
      <p:sp>
        <p:nvSpPr>
          <p:cNvPr id="3" name="Content Placeholder 2"/>
          <p:cNvSpPr>
            <a:spLocks noGrp="1"/>
          </p:cNvSpPr>
          <p:nvPr>
            <p:ph idx="1"/>
          </p:nvPr>
        </p:nvSpPr>
        <p:spPr/>
        <p:txBody>
          <a:bodyPr/>
          <a:lstStyle/>
          <a:p>
            <a:pPr marL="0" indent="0" algn="just">
              <a:buNone/>
            </a:pPr>
            <a:r>
              <a:rPr lang="en-GB" dirty="0" smtClean="0"/>
              <a:t>Means that women are less likely  to get caught for crimes they do commit then men. </a:t>
            </a:r>
            <a:endParaRPr lang="en-GB" dirty="0"/>
          </a:p>
        </p:txBody>
      </p:sp>
    </p:spTree>
    <p:extLst>
      <p:ext uri="{BB962C8B-B14F-4D97-AF65-F5344CB8AC3E}">
        <p14:creationId xmlns:p14="http://schemas.microsoft.com/office/powerpoint/2010/main" val="3695188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Invisible Crimes</a:t>
            </a:r>
            <a:endParaRPr lang="en-GB" dirty="0"/>
          </a:p>
        </p:txBody>
      </p:sp>
      <p:sp>
        <p:nvSpPr>
          <p:cNvPr id="3" name="Content Placeholder 2"/>
          <p:cNvSpPr>
            <a:spLocks noGrp="1"/>
          </p:cNvSpPr>
          <p:nvPr>
            <p:ph idx="1"/>
          </p:nvPr>
        </p:nvSpPr>
        <p:spPr/>
        <p:txBody>
          <a:bodyPr/>
          <a:lstStyle/>
          <a:p>
            <a:pPr marL="514350" indent="-514350" algn="just">
              <a:buAutoNum type="arabicParenR"/>
            </a:pPr>
            <a:r>
              <a:rPr lang="en-GB" dirty="0" smtClean="0"/>
              <a:t>What types of criminal activity would you most commonly associate with women?</a:t>
            </a:r>
          </a:p>
          <a:p>
            <a:pPr marL="514350" indent="-514350" algn="just">
              <a:buAutoNum type="arabicParenR"/>
            </a:pPr>
            <a:r>
              <a:rPr lang="en-GB" dirty="0" smtClean="0"/>
              <a:t>Why might some of these crimes become dark figures of crime?</a:t>
            </a:r>
          </a:p>
          <a:p>
            <a:pPr marL="514350" indent="-514350" algn="just">
              <a:buAutoNum type="arabicParenR"/>
            </a:pPr>
            <a:r>
              <a:rPr lang="en-GB" dirty="0" smtClean="0"/>
              <a:t>Why might some victims be less likely to report a crime if it had been committed by a women. </a:t>
            </a:r>
            <a:endParaRPr lang="en-GB" dirty="0"/>
          </a:p>
        </p:txBody>
      </p:sp>
    </p:spTree>
    <p:extLst>
      <p:ext uri="{BB962C8B-B14F-4D97-AF65-F5344CB8AC3E}">
        <p14:creationId xmlns:p14="http://schemas.microsoft.com/office/powerpoint/2010/main" val="25859459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Write a paragraph explaining</a:t>
            </a:r>
            <a:endParaRPr lang="en-GB" dirty="0"/>
          </a:p>
        </p:txBody>
      </p:sp>
      <p:sp>
        <p:nvSpPr>
          <p:cNvPr id="3" name="Content Placeholder 2"/>
          <p:cNvSpPr>
            <a:spLocks noGrp="1"/>
          </p:cNvSpPr>
          <p:nvPr>
            <p:ph idx="1"/>
          </p:nvPr>
        </p:nvSpPr>
        <p:spPr/>
        <p:txBody>
          <a:bodyPr/>
          <a:lstStyle/>
          <a:p>
            <a:pPr marL="0" indent="0" algn="just">
              <a:buNone/>
            </a:pPr>
            <a:r>
              <a:rPr lang="en-GB" dirty="0" smtClean="0"/>
              <a:t>Why females have been underrepresented in Sociological Research.</a:t>
            </a:r>
            <a:endParaRPr lang="en-GB" dirty="0"/>
          </a:p>
        </p:txBody>
      </p:sp>
    </p:spTree>
    <p:extLst>
      <p:ext uri="{BB962C8B-B14F-4D97-AF65-F5344CB8AC3E}">
        <p14:creationId xmlns:p14="http://schemas.microsoft.com/office/powerpoint/2010/main" val="17519411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62045" y="2780928"/>
            <a:ext cx="3019929" cy="1200329"/>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2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Why women are </a:t>
            </a:r>
            <a:endParaRPr lang="en-US" sz="2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algn="ctr"/>
            <a:r>
              <a:rPr lang="en-US" sz="2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Ignored in sociological</a:t>
            </a:r>
          </a:p>
          <a:p>
            <a:pPr algn="ctr"/>
            <a:r>
              <a:rPr lang="en-US" sz="2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 research on crime</a:t>
            </a:r>
            <a:endParaRPr lang="en-US" sz="2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cxnSp>
        <p:nvCxnSpPr>
          <p:cNvPr id="7" name="Straight Arrow Connector 6"/>
          <p:cNvCxnSpPr/>
          <p:nvPr/>
        </p:nvCxnSpPr>
        <p:spPr>
          <a:xfrm flipH="1" flipV="1">
            <a:off x="2411760" y="2132856"/>
            <a:ext cx="792088" cy="64807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690573" y="1710100"/>
            <a:ext cx="2234461" cy="369332"/>
          </a:xfrm>
          <a:prstGeom prst="rect">
            <a:avLst/>
          </a:prstGeom>
          <a:noFill/>
        </p:spPr>
        <p:txBody>
          <a:bodyPr wrap="square" rtlCol="0">
            <a:spAutoFit/>
          </a:bodyPr>
          <a:lstStyle/>
          <a:p>
            <a:r>
              <a:rPr lang="en-GB" dirty="0" smtClean="0"/>
              <a:t>Research/ Statistics</a:t>
            </a:r>
            <a:endParaRPr lang="en-GB" dirty="0"/>
          </a:p>
        </p:txBody>
      </p:sp>
      <p:cxnSp>
        <p:nvCxnSpPr>
          <p:cNvPr id="10" name="Straight Arrow Connector 9"/>
          <p:cNvCxnSpPr/>
          <p:nvPr/>
        </p:nvCxnSpPr>
        <p:spPr>
          <a:xfrm flipV="1">
            <a:off x="5580112" y="2132856"/>
            <a:ext cx="720080" cy="7920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081974" y="1412776"/>
            <a:ext cx="2234442" cy="646331"/>
          </a:xfrm>
          <a:prstGeom prst="rect">
            <a:avLst/>
          </a:prstGeom>
          <a:noFill/>
        </p:spPr>
        <p:txBody>
          <a:bodyPr wrap="square" rtlCol="0">
            <a:spAutoFit/>
          </a:bodyPr>
          <a:lstStyle/>
          <a:p>
            <a:r>
              <a:rPr lang="en-GB" dirty="0" smtClean="0"/>
              <a:t>Concepts and Theories</a:t>
            </a:r>
            <a:endParaRPr lang="en-GB" dirty="0"/>
          </a:p>
        </p:txBody>
      </p:sp>
      <p:cxnSp>
        <p:nvCxnSpPr>
          <p:cNvPr id="13" name="Straight Arrow Connector 12"/>
          <p:cNvCxnSpPr/>
          <p:nvPr/>
        </p:nvCxnSpPr>
        <p:spPr>
          <a:xfrm flipH="1">
            <a:off x="2699792" y="3981257"/>
            <a:ext cx="648072" cy="67187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799692" y="4797152"/>
            <a:ext cx="1548172" cy="369332"/>
          </a:xfrm>
          <a:prstGeom prst="rect">
            <a:avLst/>
          </a:prstGeom>
          <a:noFill/>
        </p:spPr>
        <p:txBody>
          <a:bodyPr wrap="square" rtlCol="0">
            <a:spAutoFit/>
          </a:bodyPr>
          <a:lstStyle/>
          <a:p>
            <a:r>
              <a:rPr lang="en-GB" dirty="0" smtClean="0"/>
              <a:t>Key Terms</a:t>
            </a:r>
            <a:endParaRPr lang="en-GB" dirty="0"/>
          </a:p>
        </p:txBody>
      </p:sp>
      <p:cxnSp>
        <p:nvCxnSpPr>
          <p:cNvPr id="16" name="Straight Arrow Connector 15"/>
          <p:cNvCxnSpPr/>
          <p:nvPr/>
        </p:nvCxnSpPr>
        <p:spPr>
          <a:xfrm>
            <a:off x="5796136" y="3981257"/>
            <a:ext cx="648072" cy="81589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120172" y="4949676"/>
            <a:ext cx="1764196" cy="646331"/>
          </a:xfrm>
          <a:prstGeom prst="rect">
            <a:avLst/>
          </a:prstGeom>
          <a:noFill/>
        </p:spPr>
        <p:txBody>
          <a:bodyPr wrap="square" rtlCol="0">
            <a:spAutoFit/>
          </a:bodyPr>
          <a:lstStyle/>
          <a:p>
            <a:r>
              <a:rPr lang="en-GB" dirty="0" smtClean="0"/>
              <a:t>News Stories/ Films</a:t>
            </a:r>
            <a:endParaRPr lang="en-GB" dirty="0"/>
          </a:p>
        </p:txBody>
      </p:sp>
    </p:spTree>
    <p:extLst>
      <p:ext uri="{BB962C8B-B14F-4D97-AF65-F5344CB8AC3E}">
        <p14:creationId xmlns:p14="http://schemas.microsoft.com/office/powerpoint/2010/main" val="17799693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Invisible Female Offenders</a:t>
            </a:r>
            <a:endParaRPr lang="en-GB" dirty="0"/>
          </a:p>
        </p:txBody>
      </p:sp>
      <p:sp>
        <p:nvSpPr>
          <p:cNvPr id="3" name="Content Placeholder 2"/>
          <p:cNvSpPr>
            <a:spLocks noGrp="1"/>
          </p:cNvSpPr>
          <p:nvPr>
            <p:ph idx="1"/>
          </p:nvPr>
        </p:nvSpPr>
        <p:spPr/>
        <p:txBody>
          <a:bodyPr/>
          <a:lstStyle/>
          <a:p>
            <a:pPr marL="0" indent="0">
              <a:buNone/>
            </a:pPr>
            <a:r>
              <a:rPr lang="en-GB" dirty="0" err="1" smtClean="0"/>
              <a:t>Heidensohn</a:t>
            </a:r>
            <a:r>
              <a:rPr lang="en-GB" dirty="0" smtClean="0"/>
              <a:t> (1989) </a:t>
            </a:r>
          </a:p>
          <a:p>
            <a:pPr marL="0" indent="0">
              <a:buNone/>
            </a:pPr>
            <a:endParaRPr lang="en-GB" dirty="0"/>
          </a:p>
          <a:p>
            <a:pPr marL="0" indent="0">
              <a:buNone/>
            </a:pPr>
            <a:r>
              <a:rPr lang="en-GB" dirty="0" smtClean="0"/>
              <a:t>Believed that previously sociological researchers had been male dominated, ignoring the role of women in crime. </a:t>
            </a:r>
            <a:endParaRPr lang="en-GB" dirty="0"/>
          </a:p>
        </p:txBody>
      </p:sp>
    </p:spTree>
    <p:extLst>
      <p:ext uri="{BB962C8B-B14F-4D97-AF65-F5344CB8AC3E}">
        <p14:creationId xmlns:p14="http://schemas.microsoft.com/office/powerpoint/2010/main" val="3339074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There are four reasons for women being ignored in Sociology</a:t>
            </a:r>
            <a:endParaRPr lang="en-GB" dirty="0"/>
          </a:p>
        </p:txBody>
      </p:sp>
      <p:sp>
        <p:nvSpPr>
          <p:cNvPr id="3" name="Content Placeholder 2"/>
          <p:cNvSpPr>
            <a:spLocks noGrp="1"/>
          </p:cNvSpPr>
          <p:nvPr>
            <p:ph idx="1"/>
          </p:nvPr>
        </p:nvSpPr>
        <p:spPr/>
        <p:txBody>
          <a:bodyPr/>
          <a:lstStyle/>
          <a:p>
            <a:pPr marL="514350" indent="-514350">
              <a:buAutoNum type="arabicParenR"/>
            </a:pPr>
            <a:r>
              <a:rPr lang="en-GB" dirty="0" smtClean="0"/>
              <a:t>Male dominance of offenders.</a:t>
            </a:r>
          </a:p>
          <a:p>
            <a:pPr marL="514350" indent="-514350">
              <a:buAutoNum type="arabicParenR"/>
            </a:pPr>
            <a:r>
              <a:rPr lang="en-GB" dirty="0" smtClean="0"/>
              <a:t>Male dominance of sociologists. </a:t>
            </a:r>
          </a:p>
          <a:p>
            <a:pPr marL="514350" indent="-514350">
              <a:buAutoNum type="arabicParenR"/>
            </a:pPr>
            <a:r>
              <a:rPr lang="en-GB" dirty="0" smtClean="0"/>
              <a:t>Gender Blind research.</a:t>
            </a:r>
          </a:p>
          <a:p>
            <a:pPr marL="514350" indent="-514350">
              <a:buAutoNum type="arabicParenR"/>
            </a:pPr>
            <a:r>
              <a:rPr lang="en-GB" dirty="0" smtClean="0"/>
              <a:t>Women being invisible in crime statistics. </a:t>
            </a:r>
          </a:p>
        </p:txBody>
      </p:sp>
    </p:spTree>
    <p:extLst>
      <p:ext uri="{BB962C8B-B14F-4D97-AF65-F5344CB8AC3E}">
        <p14:creationId xmlns:p14="http://schemas.microsoft.com/office/powerpoint/2010/main" val="15341666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a:p>
        </p:txBody>
      </p:sp>
      <p:sp>
        <p:nvSpPr>
          <p:cNvPr id="4" name="Rectangle 3"/>
          <p:cNvSpPr/>
          <p:nvPr/>
        </p:nvSpPr>
        <p:spPr>
          <a:xfrm>
            <a:off x="-30184" y="2909"/>
            <a:ext cx="9155071" cy="4524315"/>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96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Male Dominance </a:t>
            </a:r>
          </a:p>
          <a:p>
            <a:pPr algn="ctr"/>
            <a:r>
              <a:rPr lang="en-US" sz="96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Of </a:t>
            </a:r>
          </a:p>
          <a:p>
            <a:pPr algn="ctr"/>
            <a:r>
              <a:rPr lang="en-US" sz="96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Offender</a:t>
            </a:r>
            <a:endParaRPr lang="en-US" sz="96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extLst>
      <p:ext uri="{BB962C8B-B14F-4D97-AF65-F5344CB8AC3E}">
        <p14:creationId xmlns:p14="http://schemas.microsoft.com/office/powerpoint/2010/main" val="11102145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Offenders found guilty of, or cautioned for, indictable offenders: by sex and type of offence in 2006</a:t>
            </a:r>
            <a:endParaRPr lang="en-GB" sz="3200" dirty="0"/>
          </a:p>
        </p:txBody>
      </p:sp>
      <p:sp>
        <p:nvSpPr>
          <p:cNvPr id="3" name="Content Placeholder 2"/>
          <p:cNvSpPr>
            <a:spLocks noGrp="1"/>
          </p:cNvSpPr>
          <p:nvPr>
            <p:ph idx="1"/>
          </p:nvPr>
        </p:nvSpPr>
        <p:spPr/>
        <p:txBody>
          <a:bodyPr/>
          <a:lstStyle/>
          <a:p>
            <a:endParaRPr lang="en-GB"/>
          </a:p>
        </p:txBody>
      </p:sp>
      <p:graphicFrame>
        <p:nvGraphicFramePr>
          <p:cNvPr id="5" name="Chart 4"/>
          <p:cNvGraphicFramePr>
            <a:graphicFrameLocks/>
          </p:cNvGraphicFramePr>
          <p:nvPr>
            <p:extLst>
              <p:ext uri="{D42A27DB-BD31-4B8C-83A1-F6EECF244321}">
                <p14:modId xmlns:p14="http://schemas.microsoft.com/office/powerpoint/2010/main" val="223535427"/>
              </p:ext>
            </p:extLst>
          </p:nvPr>
        </p:nvGraphicFramePr>
        <p:xfrm>
          <a:off x="467544" y="1628800"/>
          <a:ext cx="8208912" cy="40324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59437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Socialisation of Women and Men </a:t>
            </a:r>
            <a:endParaRPr lang="en-GB" dirty="0"/>
          </a:p>
        </p:txBody>
      </p:sp>
      <p:sp>
        <p:nvSpPr>
          <p:cNvPr id="3" name="Content Placeholder 2"/>
          <p:cNvSpPr>
            <a:spLocks noGrp="1"/>
          </p:cNvSpPr>
          <p:nvPr>
            <p:ph idx="1"/>
          </p:nvPr>
        </p:nvSpPr>
        <p:spPr/>
        <p:txBody>
          <a:bodyPr/>
          <a:lstStyle/>
          <a:p>
            <a:endParaRPr lang="en-GB" dirty="0"/>
          </a:p>
        </p:txBody>
      </p:sp>
      <p:sp>
        <p:nvSpPr>
          <p:cNvPr id="4" name="Rectangle 3"/>
          <p:cNvSpPr/>
          <p:nvPr/>
        </p:nvSpPr>
        <p:spPr>
          <a:xfrm>
            <a:off x="251520" y="1628800"/>
            <a:ext cx="2736304" cy="18722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4581128"/>
            <a:ext cx="2762250"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1605533"/>
            <a:ext cx="2762250"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4642306"/>
            <a:ext cx="2762250"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0875" y="2924944"/>
            <a:ext cx="2762250" cy="189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251520" y="1628800"/>
            <a:ext cx="2736304" cy="369332"/>
          </a:xfrm>
          <a:prstGeom prst="rect">
            <a:avLst/>
          </a:prstGeom>
          <a:noFill/>
        </p:spPr>
        <p:txBody>
          <a:bodyPr wrap="square" rtlCol="0">
            <a:spAutoFit/>
          </a:bodyPr>
          <a:lstStyle/>
          <a:p>
            <a:pPr algn="ctr"/>
            <a:r>
              <a:rPr lang="en-GB" dirty="0" smtClean="0"/>
              <a:t>Children's Toys</a:t>
            </a:r>
            <a:endParaRPr lang="en-GB" dirty="0"/>
          </a:p>
        </p:txBody>
      </p:sp>
      <p:sp>
        <p:nvSpPr>
          <p:cNvPr id="6" name="TextBox 5"/>
          <p:cNvSpPr txBox="1"/>
          <p:nvPr/>
        </p:nvSpPr>
        <p:spPr>
          <a:xfrm>
            <a:off x="3190875" y="2924944"/>
            <a:ext cx="2762250" cy="646331"/>
          </a:xfrm>
          <a:prstGeom prst="rect">
            <a:avLst/>
          </a:prstGeom>
          <a:noFill/>
        </p:spPr>
        <p:txBody>
          <a:bodyPr wrap="square" rtlCol="0">
            <a:spAutoFit/>
          </a:bodyPr>
          <a:lstStyle/>
          <a:p>
            <a:pPr algn="ctr"/>
            <a:r>
              <a:rPr lang="en-GB" dirty="0" smtClean="0"/>
              <a:t>Social Reaction to Female Offenders</a:t>
            </a:r>
            <a:endParaRPr lang="en-GB" dirty="0"/>
          </a:p>
        </p:txBody>
      </p:sp>
      <p:sp>
        <p:nvSpPr>
          <p:cNvPr id="7" name="TextBox 6"/>
          <p:cNvSpPr txBox="1"/>
          <p:nvPr/>
        </p:nvSpPr>
        <p:spPr>
          <a:xfrm>
            <a:off x="6156176" y="1628800"/>
            <a:ext cx="2762250" cy="369332"/>
          </a:xfrm>
          <a:prstGeom prst="rect">
            <a:avLst/>
          </a:prstGeom>
          <a:noFill/>
        </p:spPr>
        <p:txBody>
          <a:bodyPr wrap="square" rtlCol="0">
            <a:spAutoFit/>
          </a:bodyPr>
          <a:lstStyle/>
          <a:p>
            <a:pPr algn="ctr"/>
            <a:r>
              <a:rPr lang="en-GB" dirty="0" smtClean="0"/>
              <a:t>Media Representation</a:t>
            </a:r>
            <a:endParaRPr lang="en-GB" dirty="0"/>
          </a:p>
        </p:txBody>
      </p:sp>
      <p:sp>
        <p:nvSpPr>
          <p:cNvPr id="8" name="TextBox 7"/>
          <p:cNvSpPr txBox="1"/>
          <p:nvPr/>
        </p:nvSpPr>
        <p:spPr>
          <a:xfrm>
            <a:off x="251520" y="4642306"/>
            <a:ext cx="2736304" cy="369332"/>
          </a:xfrm>
          <a:prstGeom prst="rect">
            <a:avLst/>
          </a:prstGeom>
          <a:noFill/>
        </p:spPr>
        <p:txBody>
          <a:bodyPr wrap="square" rtlCol="0">
            <a:spAutoFit/>
          </a:bodyPr>
          <a:lstStyle/>
          <a:p>
            <a:pPr algn="ctr"/>
            <a:r>
              <a:rPr lang="en-GB" dirty="0" smtClean="0"/>
              <a:t>Women's Role in Society</a:t>
            </a:r>
            <a:endParaRPr lang="en-GB" dirty="0"/>
          </a:p>
        </p:txBody>
      </p:sp>
      <p:sp>
        <p:nvSpPr>
          <p:cNvPr id="9" name="TextBox 8"/>
          <p:cNvSpPr txBox="1"/>
          <p:nvPr/>
        </p:nvSpPr>
        <p:spPr>
          <a:xfrm>
            <a:off x="6156176" y="4642306"/>
            <a:ext cx="2762250" cy="369332"/>
          </a:xfrm>
          <a:prstGeom prst="rect">
            <a:avLst/>
          </a:prstGeom>
          <a:noFill/>
        </p:spPr>
        <p:txBody>
          <a:bodyPr wrap="square" rtlCol="0">
            <a:spAutoFit/>
          </a:bodyPr>
          <a:lstStyle/>
          <a:p>
            <a:pPr algn="ctr"/>
            <a:r>
              <a:rPr lang="en-GB" dirty="0" smtClean="0"/>
              <a:t>Education</a:t>
            </a:r>
            <a:endParaRPr lang="en-GB" dirty="0"/>
          </a:p>
        </p:txBody>
      </p:sp>
    </p:spTree>
    <p:extLst>
      <p:ext uri="{BB962C8B-B14F-4D97-AF65-F5344CB8AC3E}">
        <p14:creationId xmlns:p14="http://schemas.microsoft.com/office/powerpoint/2010/main" val="105109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Sex Role Theory and Gender Socialisation</a:t>
            </a:r>
            <a:endParaRPr lang="en-GB" dirty="0"/>
          </a:p>
        </p:txBody>
      </p:sp>
      <p:sp>
        <p:nvSpPr>
          <p:cNvPr id="3" name="Content Placeholder 2"/>
          <p:cNvSpPr>
            <a:spLocks noGrp="1"/>
          </p:cNvSpPr>
          <p:nvPr>
            <p:ph idx="1"/>
          </p:nvPr>
        </p:nvSpPr>
        <p:spPr>
          <a:xfrm>
            <a:off x="467544" y="1556792"/>
            <a:ext cx="8229600" cy="4525963"/>
          </a:xfrm>
        </p:spPr>
        <p:txBody>
          <a:bodyPr>
            <a:normAutofit fontScale="85000" lnSpcReduction="10000"/>
          </a:bodyPr>
          <a:lstStyle/>
          <a:p>
            <a:pPr marL="0" indent="0" algn="just">
              <a:buNone/>
            </a:pPr>
            <a:r>
              <a:rPr lang="en-GB" dirty="0" smtClean="0"/>
              <a:t>Sex-role theory is concerned with gender socialization and the different roles of men and women in society. Women’s traditional roles involving caring for partners, children and dependent elderly relatives, combined with responsibilities for house work and family management, and often paid employment. Gender characteristics such as being more emotional, less competitive, less tough and aggressive, and more averse to taking risks then men. These combine to make many women both more afraid of the risk-taking in crime, as well as giving them fewer opportunities then men to commit crime. </a:t>
            </a:r>
            <a:endParaRPr lang="en-GB" dirty="0"/>
          </a:p>
        </p:txBody>
      </p:sp>
    </p:spTree>
    <p:extLst>
      <p:ext uri="{BB962C8B-B14F-4D97-AF65-F5344CB8AC3E}">
        <p14:creationId xmlns:p14="http://schemas.microsoft.com/office/powerpoint/2010/main" val="7958627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McRobbie</a:t>
            </a:r>
            <a:r>
              <a:rPr lang="en-GB" dirty="0" smtClean="0"/>
              <a:t> (1978)</a:t>
            </a:r>
            <a:endParaRPr lang="en-GB"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GB" dirty="0" smtClean="0"/>
              <a:t>Believed that teenage girls were less likely to commit crime because they were more likely to spend time in their bedrooms rather then going out. Therefore they had no opportunity to commit crime. </a:t>
            </a:r>
          </a:p>
          <a:p>
            <a:pPr marL="0" indent="0" algn="just">
              <a:buNone/>
            </a:pPr>
            <a:endParaRPr lang="en-GB" dirty="0" smtClean="0"/>
          </a:p>
          <a:p>
            <a:pPr marL="0" indent="0" algn="just">
              <a:buNone/>
            </a:pPr>
            <a:endParaRPr lang="en-GB" dirty="0"/>
          </a:p>
          <a:p>
            <a:pPr marL="0" indent="0" algn="just">
              <a:buNone/>
            </a:pPr>
            <a:r>
              <a:rPr lang="en-GB" b="1" u="sng" dirty="0" smtClean="0"/>
              <a:t>Questions</a:t>
            </a:r>
          </a:p>
          <a:p>
            <a:pPr marL="514350" indent="-514350" algn="just">
              <a:buAutoNum type="arabicParenR"/>
            </a:pPr>
            <a:r>
              <a:rPr lang="en-GB" dirty="0" smtClean="0"/>
              <a:t>How could the internet have made this research out of date?</a:t>
            </a:r>
          </a:p>
          <a:p>
            <a:pPr marL="514350" indent="-514350" algn="just">
              <a:buAutoNum type="arabicParenR"/>
            </a:pPr>
            <a:r>
              <a:rPr lang="en-GB" dirty="0" smtClean="0"/>
              <a:t>What other ways are there to criticise this research?</a:t>
            </a:r>
          </a:p>
          <a:p>
            <a:pPr marL="514350" indent="-514350" algn="just">
              <a:buAutoNum type="arabicParenR"/>
            </a:pPr>
            <a:r>
              <a:rPr lang="en-GB" dirty="0" smtClean="0"/>
              <a:t>How could you support this research? </a:t>
            </a:r>
          </a:p>
        </p:txBody>
      </p:sp>
    </p:spTree>
    <p:extLst>
      <p:ext uri="{BB962C8B-B14F-4D97-AF65-F5344CB8AC3E}">
        <p14:creationId xmlns:p14="http://schemas.microsoft.com/office/powerpoint/2010/main" val="25728970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Rectangle 3"/>
          <p:cNvSpPr/>
          <p:nvPr/>
        </p:nvSpPr>
        <p:spPr>
          <a:xfrm>
            <a:off x="0" y="0"/>
            <a:ext cx="9144000" cy="4154984"/>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88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Male Dominance of</a:t>
            </a:r>
          </a:p>
          <a:p>
            <a:pPr algn="ctr"/>
            <a:r>
              <a:rPr lang="en-US" sz="8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Sociologists</a:t>
            </a:r>
            <a:endParaRPr lang="en-US" sz="88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extLst>
      <p:ext uri="{BB962C8B-B14F-4D97-AF65-F5344CB8AC3E}">
        <p14:creationId xmlns:p14="http://schemas.microsoft.com/office/powerpoint/2010/main" val="28186888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224</TotalTime>
  <Words>588</Words>
  <Application>Microsoft Office PowerPoint</Application>
  <PresentationFormat>Экран (4:3)</PresentationFormat>
  <Paragraphs>67</Paragraphs>
  <Slides>18</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Office Theme</vt:lpstr>
      <vt:lpstr>Gender Issues and Offending WALT: Explore why Sociologists have ignored women in research on crime.  </vt:lpstr>
      <vt:lpstr>Invisible Female Offenders</vt:lpstr>
      <vt:lpstr>There are four reasons for women being ignored in Sociology</vt:lpstr>
      <vt:lpstr>Презентация PowerPoint</vt:lpstr>
      <vt:lpstr>Offenders found guilty of, or cautioned for, indictable offenders: by sex and type of offence in 2006</vt:lpstr>
      <vt:lpstr>Socialisation of Women and Men </vt:lpstr>
      <vt:lpstr>Sex Role Theory and Gender Socialisation</vt:lpstr>
      <vt:lpstr>McRobbie (1978)</vt:lpstr>
      <vt:lpstr>Презентация PowerPoint</vt:lpstr>
      <vt:lpstr>Презентация PowerPoint</vt:lpstr>
      <vt:lpstr>Презентация PowerPoint</vt:lpstr>
      <vt:lpstr>Презентация PowerPoint</vt:lpstr>
      <vt:lpstr>Chivalry Thesis</vt:lpstr>
      <vt:lpstr>Evidence against chivalry theory</vt:lpstr>
      <vt:lpstr>Police Stereotyping</vt:lpstr>
      <vt:lpstr>Invisible Crimes</vt:lpstr>
      <vt:lpstr>Write a paragraph explaining</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dc:creator>
  <cp:lastModifiedBy>Jennifer Wood</cp:lastModifiedBy>
  <cp:revision>18</cp:revision>
  <dcterms:created xsi:type="dcterms:W3CDTF">2012-09-20T17:21:30Z</dcterms:created>
  <dcterms:modified xsi:type="dcterms:W3CDTF">2013-11-07T05:21:26Z</dcterms:modified>
</cp:coreProperties>
</file>