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25"/>
  </p:notesMasterIdLst>
  <p:sldIdLst>
    <p:sldId id="277" r:id="rId4"/>
    <p:sldId id="278" r:id="rId5"/>
    <p:sldId id="276" r:id="rId6"/>
    <p:sldId id="279" r:id="rId7"/>
    <p:sldId id="274" r:id="rId8"/>
    <p:sldId id="258" r:id="rId9"/>
    <p:sldId id="259" r:id="rId10"/>
    <p:sldId id="260" r:id="rId11"/>
    <p:sldId id="261" r:id="rId12"/>
    <p:sldId id="262" r:id="rId13"/>
    <p:sldId id="272" r:id="rId14"/>
    <p:sldId id="263" r:id="rId15"/>
    <p:sldId id="257" r:id="rId16"/>
    <p:sldId id="264" r:id="rId17"/>
    <p:sldId id="265" r:id="rId18"/>
    <p:sldId id="266" r:id="rId19"/>
    <p:sldId id="267" r:id="rId20"/>
    <p:sldId id="268" r:id="rId21"/>
    <p:sldId id="269" r:id="rId22"/>
    <p:sldId id="271"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E507E7-EE98-453D-9383-C3DE9254F9F5}" type="datetimeFigureOut">
              <a:rPr lang="ru-RU" smtClean="0"/>
              <a:t>03.04.2014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02F5E-747E-43DD-932D-4ED3CA2AC8F1}" type="slidenum">
              <a:rPr lang="ru-RU" smtClean="0"/>
              <a:t>‹#›</a:t>
            </a:fld>
            <a:endParaRPr lang="ru-RU"/>
          </a:p>
        </p:txBody>
      </p:sp>
    </p:spTree>
    <p:extLst>
      <p:ext uri="{BB962C8B-B14F-4D97-AF65-F5344CB8AC3E}">
        <p14:creationId xmlns:p14="http://schemas.microsoft.com/office/powerpoint/2010/main" val="2329766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26ED948-9F4E-46B4-A253-60FAE1B47559}" type="slidenum">
              <a:rPr lang="ru-RU" smtClean="0">
                <a:solidFill>
                  <a:prstClr val="black"/>
                </a:solidFill>
              </a:rPr>
              <a:pPr/>
              <a:t>1</a:t>
            </a:fld>
            <a:endParaRPr lang="ru-RU">
              <a:solidFill>
                <a:prstClr val="black"/>
              </a:solidFill>
            </a:endParaRPr>
          </a:p>
        </p:txBody>
      </p:sp>
    </p:spTree>
    <p:extLst>
      <p:ext uri="{BB962C8B-B14F-4D97-AF65-F5344CB8AC3E}">
        <p14:creationId xmlns:p14="http://schemas.microsoft.com/office/powerpoint/2010/main" val="345946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57803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169367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120840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8054DE2-0593-4BC6-80D6-89A277B922B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37064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77EF0C-8575-49DD-98BE-DDB9A7D52E7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01352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CFF446-A2DB-4ADB-A2EF-1AC77D05814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63209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D8350F-59BE-471A-8DDF-977E77C184E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12881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5B09B30-72C9-4A1A-8EE4-8684207C713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28319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AD8FC3D-53C4-4F59-91A5-4C9113A757C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0908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5985C04-1104-4062-ABF9-EB25619F54F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81859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BBEE2A-FD44-414A-BBF8-4D7CA1C916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5951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1505897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0317283-903A-461C-A809-CF931C244AD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89615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FFBAE-60D6-48D8-90A8-9533C363395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44489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D3ACA2-42C8-462A-A81D-0832747C713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03531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685800" y="1981200"/>
            <a:ext cx="3810000" cy="4114800"/>
          </a:xfrm>
        </p:spPr>
        <p:txBody>
          <a:bodyPr/>
          <a:lstStyle/>
          <a:p>
            <a:pPr lvl="0"/>
            <a:endParaRPr lang="en-GB"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B385830-11B9-476C-9275-6550488B73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183724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35BD920-2AAA-4519-BFE5-91056E40172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817026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025107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58175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95792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172257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921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31730155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28339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43644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95646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95624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463355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2944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109527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601688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1489869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4193091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210043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2BFE9-1BF0-45A0-8937-4954DED50634}" type="datetimeFigureOut">
              <a:rPr lang="en-GB" smtClean="0"/>
              <a:pPr/>
              <a:t>03/04/2014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6EBE2-DE0C-4EB9-8F87-79DF87EE2E88}" type="slidenum">
              <a:rPr lang="en-GB" smtClean="0"/>
              <a:pPr/>
              <a:t>‹#›</a:t>
            </a:fld>
            <a:endParaRPr lang="en-GB"/>
          </a:p>
        </p:txBody>
      </p:sp>
    </p:spTree>
    <p:extLst>
      <p:ext uri="{BB962C8B-B14F-4D97-AF65-F5344CB8AC3E}">
        <p14:creationId xmlns:p14="http://schemas.microsoft.com/office/powerpoint/2010/main" val="96067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2BFE9-1BF0-45A0-8937-4954DED50634}" type="datetimeFigureOut">
              <a:rPr lang="en-GB" smtClean="0"/>
              <a:pPr/>
              <a:t>03/04/2014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6EBE2-DE0C-4EB9-8F87-79DF87EE2E88}" type="slidenum">
              <a:rPr lang="en-GB" smtClean="0"/>
              <a:pPr/>
              <a:t>‹#›</a:t>
            </a:fld>
            <a:endParaRPr lang="en-GB"/>
          </a:p>
        </p:txBody>
      </p:sp>
    </p:spTree>
    <p:extLst>
      <p:ext uri="{BB962C8B-B14F-4D97-AF65-F5344CB8AC3E}">
        <p14:creationId xmlns:p14="http://schemas.microsoft.com/office/powerpoint/2010/main" val="198411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27BAF8B-A432-407E-BECB-25068B62DB3C}" type="slidenum">
              <a:rPr lang="en-GB">
                <a:solidFill>
                  <a:srgbClr val="000000"/>
                </a:solidFill>
              </a:rPr>
              <a:pPr fontAlgn="base">
                <a:spcBef>
                  <a:spcPct val="0"/>
                </a:spcBef>
                <a:spcAft>
                  <a:spcPct val="0"/>
                </a:spcAft>
                <a:defRPr/>
              </a:pPr>
              <a:t>‹#›</a:t>
            </a:fld>
            <a:endParaRPr lang="en-GB">
              <a:solidFill>
                <a:srgbClr val="000000"/>
              </a:solidFill>
            </a:endParaRPr>
          </a:p>
        </p:txBody>
      </p:sp>
    </p:spTree>
    <p:extLst>
      <p:ext uri="{BB962C8B-B14F-4D97-AF65-F5344CB8AC3E}">
        <p14:creationId xmlns:p14="http://schemas.microsoft.com/office/powerpoint/2010/main" val="1388235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2BFE9-1BF0-45A0-8937-4954DED50634}" type="datetimeFigureOut">
              <a:rPr lang="en-GB" smtClean="0">
                <a:solidFill>
                  <a:prstClr val="black">
                    <a:tint val="75000"/>
                  </a:prstClr>
                </a:solidFill>
              </a:rPr>
              <a:pPr/>
              <a:t>03/04/2014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6EBE2-DE0C-4EB9-8F87-79DF87EE2E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3245128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5400" b="1" u="sng" smtClean="0"/>
              <a:t>What is global warming?</a:t>
            </a:r>
          </a:p>
        </p:txBody>
      </p:sp>
      <p:pic>
        <p:nvPicPr>
          <p:cNvPr id="3075" name="Picture 6" descr="\\GIL-SR-001\RMPackages\Applications\MS Publisher 2000 SP1\v1.2.0.0\PFiles\MSOffice\Clipart\standard\stddir3\NA00844_.wmf"/>
          <p:cNvPicPr>
            <a:picLocks noGrp="1" noChangeAspect="1" noChangeArrowheads="1"/>
          </p:cNvPicPr>
          <p:nvPr>
            <p:ph type="clipArt" sz="half" idx="1"/>
          </p:nvPr>
        </p:nvPicPr>
        <p:blipFill>
          <a:blip r:embed="rId3" cstate="print">
            <a:extLst>
              <a:ext uri="{28A0092B-C50C-407E-A947-70E740481C1C}">
                <a14:useLocalDpi xmlns:a14="http://schemas.microsoft.com/office/drawing/2010/main" val="0"/>
              </a:ext>
            </a:extLst>
          </a:blip>
          <a:srcRect/>
          <a:stretch>
            <a:fillRect/>
          </a:stretch>
        </p:blipFill>
        <p:spPr>
          <a:xfrm>
            <a:off x="685800" y="2703513"/>
            <a:ext cx="3810000" cy="2670175"/>
          </a:xfrm>
          <a:noFill/>
        </p:spPr>
      </p:pic>
      <p:sp>
        <p:nvSpPr>
          <p:cNvPr id="3076" name="Rectangle 4"/>
          <p:cNvSpPr>
            <a:spLocks noGrp="1" noChangeArrowheads="1"/>
          </p:cNvSpPr>
          <p:nvPr>
            <p:ph type="body" sz="half" idx="2"/>
          </p:nvPr>
        </p:nvSpPr>
        <p:spPr/>
        <p:txBody>
          <a:bodyPr/>
          <a:lstStyle/>
          <a:p>
            <a:pPr eaLnBrk="1" hangingPunct="1"/>
            <a:r>
              <a:rPr lang="en-GB" dirty="0" smtClean="0"/>
              <a:t>Global </a:t>
            </a:r>
            <a:r>
              <a:rPr lang="en-GB" dirty="0" smtClean="0"/>
              <a:t>warming refers to the increase in temperatures that have been noticed over the last 50 years or so, and in particular since the 1980s.</a:t>
            </a:r>
            <a:endParaRPr lang="en-GB" dirty="0" smtClean="0"/>
          </a:p>
        </p:txBody>
      </p:sp>
    </p:spTree>
    <p:extLst>
      <p:ext uri="{BB962C8B-B14F-4D97-AF65-F5344CB8AC3E}">
        <p14:creationId xmlns:p14="http://schemas.microsoft.com/office/powerpoint/2010/main" val="1399549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6124754"/>
          </a:xfrm>
          <a:prstGeom prst="rect">
            <a:avLst/>
          </a:prstGeom>
        </p:spPr>
        <p:txBody>
          <a:bodyPr wrap="square">
            <a:spAutoFit/>
          </a:bodyPr>
          <a:lstStyle/>
          <a:p>
            <a:r>
              <a:rPr lang="en-GB" sz="2800" dirty="0"/>
              <a:t>The Greenhouse Effect is a natural process of our atmosphere. Without it, the Earth would be about </a:t>
            </a:r>
            <a:r>
              <a:rPr lang="en-GB" sz="2800" dirty="0">
                <a:solidFill>
                  <a:srgbClr val="FF0000"/>
                </a:solidFill>
              </a:rPr>
              <a:t>10</a:t>
            </a:r>
            <a:r>
              <a:rPr lang="en-GB" sz="2800" baseline="30000" dirty="0">
                <a:solidFill>
                  <a:srgbClr val="FF0000"/>
                </a:solidFill>
              </a:rPr>
              <a:t>0</a:t>
            </a:r>
            <a:r>
              <a:rPr lang="en-GB" sz="2800" dirty="0">
                <a:solidFill>
                  <a:srgbClr val="FF0000"/>
                </a:solidFill>
              </a:rPr>
              <a:t>C warmer</a:t>
            </a:r>
            <a:r>
              <a:rPr lang="en-GB" sz="2800" dirty="0"/>
              <a:t>. </a:t>
            </a:r>
            <a:r>
              <a:rPr lang="en-GB" sz="2800" dirty="0">
                <a:solidFill>
                  <a:srgbClr val="FF0000"/>
                </a:solidFill>
              </a:rPr>
              <a:t>Long wave </a:t>
            </a:r>
            <a:r>
              <a:rPr lang="en-GB" sz="2800" dirty="0"/>
              <a:t>solar radiation from the sun (light energy) enters the atmosphere. </a:t>
            </a:r>
            <a:r>
              <a:rPr lang="en-GB" sz="2800" dirty="0">
                <a:solidFill>
                  <a:srgbClr val="FF0000"/>
                </a:solidFill>
              </a:rPr>
              <a:t>None</a:t>
            </a:r>
            <a:r>
              <a:rPr lang="en-GB" sz="2800" dirty="0"/>
              <a:t> of this is absorbed in the atmosphere and some is scattered or reflected as it hits water and dust </a:t>
            </a:r>
            <a:r>
              <a:rPr lang="en-GB" sz="2800" dirty="0" smtClean="0"/>
              <a:t>particles; leaving the </a:t>
            </a:r>
            <a:r>
              <a:rPr lang="en-GB" sz="2800" dirty="0"/>
              <a:t>atmosphere. Remaining solar energy heats the Earth’s surface and is converted to </a:t>
            </a:r>
            <a:r>
              <a:rPr lang="en-GB" sz="2800" dirty="0">
                <a:solidFill>
                  <a:srgbClr val="FF0000"/>
                </a:solidFill>
              </a:rPr>
              <a:t>short wave </a:t>
            </a:r>
            <a:r>
              <a:rPr lang="en-GB" sz="2800" dirty="0"/>
              <a:t>heat energy. This is radiated into the atmosphere. </a:t>
            </a:r>
            <a:r>
              <a:rPr lang="en-GB" sz="2800" dirty="0">
                <a:solidFill>
                  <a:srgbClr val="FF0000"/>
                </a:solidFill>
              </a:rPr>
              <a:t>None </a:t>
            </a:r>
            <a:r>
              <a:rPr lang="en-GB" sz="2800" dirty="0"/>
              <a:t>of this heat energy escapes into space and it is all trapped and absorbed by Greenhouse Gases, which include nitrogen and oxygen. The energy absorbed by Greenhouse Gases is </a:t>
            </a:r>
            <a:r>
              <a:rPr lang="en-GB" sz="2800" dirty="0" smtClean="0"/>
              <a:t>re-emitted, </a:t>
            </a:r>
            <a:r>
              <a:rPr lang="en-GB" sz="2800" dirty="0"/>
              <a:t>warming the Earth’s surface and atmosphere. </a:t>
            </a:r>
          </a:p>
        </p:txBody>
      </p:sp>
    </p:spTree>
    <p:extLst>
      <p:ext uri="{BB962C8B-B14F-4D97-AF65-F5344CB8AC3E}">
        <p14:creationId xmlns:p14="http://schemas.microsoft.com/office/powerpoint/2010/main" val="1839491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6124754"/>
          </a:xfrm>
          <a:prstGeom prst="rect">
            <a:avLst/>
          </a:prstGeom>
        </p:spPr>
        <p:txBody>
          <a:bodyPr wrap="square">
            <a:spAutoFit/>
          </a:bodyPr>
          <a:lstStyle/>
          <a:p>
            <a:r>
              <a:rPr lang="en-GB" sz="2800" dirty="0"/>
              <a:t>The Greenhouse Effect is a natural process of our atmosphere. Without it, the Earth would be about </a:t>
            </a:r>
            <a:r>
              <a:rPr lang="en-GB" sz="2800" dirty="0">
                <a:solidFill>
                  <a:srgbClr val="FF0000"/>
                </a:solidFill>
              </a:rPr>
              <a:t>10</a:t>
            </a:r>
            <a:r>
              <a:rPr lang="en-GB" sz="2800" baseline="30000" dirty="0">
                <a:solidFill>
                  <a:srgbClr val="FF0000"/>
                </a:solidFill>
              </a:rPr>
              <a:t>0</a:t>
            </a:r>
            <a:r>
              <a:rPr lang="en-GB" sz="2800" dirty="0">
                <a:solidFill>
                  <a:srgbClr val="FF0000"/>
                </a:solidFill>
              </a:rPr>
              <a:t>C warmer</a:t>
            </a:r>
            <a:r>
              <a:rPr lang="en-GB" sz="2800" dirty="0"/>
              <a:t>. </a:t>
            </a:r>
            <a:r>
              <a:rPr lang="en-GB" sz="2800" dirty="0">
                <a:solidFill>
                  <a:srgbClr val="FF0000"/>
                </a:solidFill>
              </a:rPr>
              <a:t>Long wave </a:t>
            </a:r>
            <a:r>
              <a:rPr lang="en-GB" sz="2800" dirty="0"/>
              <a:t>solar radiation from the sun (light energy) enters the atmosphere. </a:t>
            </a:r>
            <a:r>
              <a:rPr lang="en-GB" sz="2800" dirty="0">
                <a:solidFill>
                  <a:srgbClr val="FF0000"/>
                </a:solidFill>
              </a:rPr>
              <a:t>None</a:t>
            </a:r>
            <a:r>
              <a:rPr lang="en-GB" sz="2800" dirty="0"/>
              <a:t> of this is absorbed in the atmosphere and some is scattered or reflected as it hits water and dust </a:t>
            </a:r>
            <a:r>
              <a:rPr lang="en-GB" sz="2800" dirty="0" smtClean="0"/>
              <a:t>particles, leaving the </a:t>
            </a:r>
            <a:r>
              <a:rPr lang="en-GB" sz="2800" dirty="0"/>
              <a:t>atmosphere. Remaining solar energy heats the Earth’s surface and is converted to </a:t>
            </a:r>
            <a:r>
              <a:rPr lang="en-GB" sz="2800" dirty="0">
                <a:solidFill>
                  <a:srgbClr val="FF0000"/>
                </a:solidFill>
              </a:rPr>
              <a:t>short wave </a:t>
            </a:r>
            <a:r>
              <a:rPr lang="en-GB" sz="2800" dirty="0"/>
              <a:t>heat energy. This is radiated into the atmosphere. </a:t>
            </a:r>
            <a:r>
              <a:rPr lang="en-GB" sz="2800" dirty="0">
                <a:solidFill>
                  <a:srgbClr val="FF0000"/>
                </a:solidFill>
              </a:rPr>
              <a:t>None </a:t>
            </a:r>
            <a:r>
              <a:rPr lang="en-GB" sz="2800" dirty="0"/>
              <a:t>of this heat energy escapes into space and </a:t>
            </a:r>
            <a:r>
              <a:rPr lang="en-GB" sz="2800" dirty="0">
                <a:solidFill>
                  <a:srgbClr val="FF0000"/>
                </a:solidFill>
              </a:rPr>
              <a:t>it is all </a:t>
            </a:r>
            <a:r>
              <a:rPr lang="en-GB" sz="2800" dirty="0"/>
              <a:t>trapped and absorbed by Greenhouse Gases, which include nitrogen and oxygen. The energy absorbed by Greenhouse Gases is </a:t>
            </a:r>
            <a:r>
              <a:rPr lang="en-GB" sz="2800" dirty="0" smtClean="0"/>
              <a:t>re-emitted, </a:t>
            </a:r>
            <a:r>
              <a:rPr lang="en-GB" sz="2800" dirty="0"/>
              <a:t>warming the Earth’s surface and atmosphere. </a:t>
            </a:r>
          </a:p>
        </p:txBody>
      </p:sp>
    </p:spTree>
    <p:extLst>
      <p:ext uri="{BB962C8B-B14F-4D97-AF65-F5344CB8AC3E}">
        <p14:creationId xmlns:p14="http://schemas.microsoft.com/office/powerpoint/2010/main" val="2955715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6124754"/>
          </a:xfrm>
          <a:prstGeom prst="rect">
            <a:avLst/>
          </a:prstGeom>
        </p:spPr>
        <p:txBody>
          <a:bodyPr wrap="square">
            <a:spAutoFit/>
          </a:bodyPr>
          <a:lstStyle/>
          <a:p>
            <a:r>
              <a:rPr lang="en-GB" sz="2800" dirty="0"/>
              <a:t>The Greenhouse Effect is a natural process of our atmosphere. Without it, the Earth would be about </a:t>
            </a:r>
            <a:r>
              <a:rPr lang="en-GB" sz="2800" dirty="0">
                <a:solidFill>
                  <a:srgbClr val="FF0000"/>
                </a:solidFill>
              </a:rPr>
              <a:t>10</a:t>
            </a:r>
            <a:r>
              <a:rPr lang="en-GB" sz="2800" baseline="30000" dirty="0">
                <a:solidFill>
                  <a:srgbClr val="FF0000"/>
                </a:solidFill>
              </a:rPr>
              <a:t>0</a:t>
            </a:r>
            <a:r>
              <a:rPr lang="en-GB" sz="2800" dirty="0">
                <a:solidFill>
                  <a:srgbClr val="FF0000"/>
                </a:solidFill>
              </a:rPr>
              <a:t>C warmer</a:t>
            </a:r>
            <a:r>
              <a:rPr lang="en-GB" sz="2800" dirty="0"/>
              <a:t>. </a:t>
            </a:r>
            <a:r>
              <a:rPr lang="en-GB" sz="2800" dirty="0">
                <a:solidFill>
                  <a:srgbClr val="FF0000"/>
                </a:solidFill>
              </a:rPr>
              <a:t>Long wave </a:t>
            </a:r>
            <a:r>
              <a:rPr lang="en-GB" sz="2800" dirty="0"/>
              <a:t>solar radiation from the sun (light energy) enters the atmosphere. </a:t>
            </a:r>
            <a:r>
              <a:rPr lang="en-GB" sz="2800" dirty="0">
                <a:solidFill>
                  <a:srgbClr val="FF0000"/>
                </a:solidFill>
              </a:rPr>
              <a:t>None</a:t>
            </a:r>
            <a:r>
              <a:rPr lang="en-GB" sz="2800" dirty="0"/>
              <a:t> of this is absorbed in the atmosphere and some is scattered or reflected as it hits water and dust </a:t>
            </a:r>
            <a:r>
              <a:rPr lang="en-GB" sz="2800" dirty="0" smtClean="0"/>
              <a:t>particles, leaving the </a:t>
            </a:r>
            <a:r>
              <a:rPr lang="en-GB" sz="2800" dirty="0"/>
              <a:t>atmosphere. Remaining solar energy heats the Earth’s surface and is converted to </a:t>
            </a:r>
            <a:r>
              <a:rPr lang="en-GB" sz="2800" dirty="0">
                <a:solidFill>
                  <a:srgbClr val="FF0000"/>
                </a:solidFill>
              </a:rPr>
              <a:t>short wave </a:t>
            </a:r>
            <a:r>
              <a:rPr lang="en-GB" sz="2800" dirty="0"/>
              <a:t>heat energy. This is radiated into the atmosphere. </a:t>
            </a:r>
            <a:r>
              <a:rPr lang="en-GB" sz="2800" dirty="0">
                <a:solidFill>
                  <a:srgbClr val="FF0000"/>
                </a:solidFill>
              </a:rPr>
              <a:t>None </a:t>
            </a:r>
            <a:r>
              <a:rPr lang="en-GB" sz="2800" dirty="0"/>
              <a:t>of this heat energy escapes into space and it is all trapped and absorbed by Greenhouse Gases, which include </a:t>
            </a:r>
            <a:r>
              <a:rPr lang="en-GB" sz="2800" dirty="0">
                <a:solidFill>
                  <a:srgbClr val="FF0000"/>
                </a:solidFill>
              </a:rPr>
              <a:t>nitrogen and oxygen</a:t>
            </a:r>
            <a:r>
              <a:rPr lang="en-GB" sz="2800" dirty="0"/>
              <a:t>. The energy absorbed by Greenhouse Gases is </a:t>
            </a:r>
            <a:r>
              <a:rPr lang="en-GB" sz="2800" dirty="0" smtClean="0"/>
              <a:t>re-emitted, </a:t>
            </a:r>
            <a:r>
              <a:rPr lang="en-GB" sz="2800" dirty="0"/>
              <a:t>warming the Earth’s surface and atmosphere. </a:t>
            </a:r>
          </a:p>
        </p:txBody>
      </p:sp>
    </p:spTree>
    <p:extLst>
      <p:ext uri="{BB962C8B-B14F-4D97-AF65-F5344CB8AC3E}">
        <p14:creationId xmlns:p14="http://schemas.microsoft.com/office/powerpoint/2010/main" val="1666301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0"/>
            <a:ext cx="8568952" cy="5632311"/>
          </a:xfrm>
          <a:prstGeom prst="rect">
            <a:avLst/>
          </a:prstGeom>
        </p:spPr>
        <p:txBody>
          <a:bodyPr wrap="square">
            <a:spAutoFit/>
          </a:bodyPr>
          <a:lstStyle/>
          <a:p>
            <a:r>
              <a:rPr lang="en-GB" sz="3600" dirty="0"/>
              <a:t>The Greenhouse Effect is being decreased due to a decline in Greenhouse gases in the atmosphere. Human activities, such as burning fossil fuels, deforestation and industry have contributed to this decrease in greenhouse gases. Less greenhouse gases means </a:t>
            </a:r>
            <a:r>
              <a:rPr lang="en-GB" sz="3600" dirty="0" smtClean="0"/>
              <a:t>less heat </a:t>
            </a:r>
            <a:r>
              <a:rPr lang="en-GB" sz="3600" dirty="0"/>
              <a:t>energy can escape to space. The Earth’s temperature further decreases. This fall in temperature is called Global </a:t>
            </a:r>
            <a:r>
              <a:rPr lang="en-GB" sz="3600" dirty="0" smtClean="0"/>
              <a:t>warming.</a:t>
            </a:r>
            <a:endParaRPr lang="en-GB" sz="3600" dirty="0"/>
          </a:p>
        </p:txBody>
      </p:sp>
    </p:spTree>
    <p:extLst>
      <p:ext uri="{BB962C8B-B14F-4D97-AF65-F5344CB8AC3E}">
        <p14:creationId xmlns:p14="http://schemas.microsoft.com/office/powerpoint/2010/main" val="854300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0"/>
            <a:ext cx="8568952" cy="5632311"/>
          </a:xfrm>
          <a:prstGeom prst="rect">
            <a:avLst/>
          </a:prstGeom>
        </p:spPr>
        <p:txBody>
          <a:bodyPr wrap="square">
            <a:spAutoFit/>
          </a:bodyPr>
          <a:lstStyle/>
          <a:p>
            <a:r>
              <a:rPr lang="en-GB" sz="3600" dirty="0"/>
              <a:t>The Greenhouse Effect is being </a:t>
            </a:r>
            <a:r>
              <a:rPr lang="en-GB" sz="3600" dirty="0">
                <a:solidFill>
                  <a:srgbClr val="FF0000"/>
                </a:solidFill>
              </a:rPr>
              <a:t>decreased </a:t>
            </a:r>
            <a:r>
              <a:rPr lang="en-GB" sz="3600" dirty="0"/>
              <a:t>due to a decline in Greenhouse gases in the atmosphere. Human activities, such as burning fossil fuels, deforestation and industry have contributed to this decrease in greenhouse gases. Less greenhouse gases means </a:t>
            </a:r>
            <a:r>
              <a:rPr lang="en-GB" sz="3600" dirty="0" smtClean="0"/>
              <a:t>less heat </a:t>
            </a:r>
            <a:r>
              <a:rPr lang="en-GB" sz="3600" dirty="0"/>
              <a:t>energy can escape to space. The Earth’s temperature further decreases. This fall in temperature is called Global </a:t>
            </a:r>
            <a:r>
              <a:rPr lang="en-GB" sz="3600" dirty="0" smtClean="0"/>
              <a:t>warming</a:t>
            </a:r>
            <a:r>
              <a:rPr lang="en-GB" sz="3600" dirty="0"/>
              <a:t>.</a:t>
            </a:r>
          </a:p>
        </p:txBody>
      </p:sp>
    </p:spTree>
    <p:extLst>
      <p:ext uri="{BB962C8B-B14F-4D97-AF65-F5344CB8AC3E}">
        <p14:creationId xmlns:p14="http://schemas.microsoft.com/office/powerpoint/2010/main" val="2902413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0"/>
            <a:ext cx="8568952" cy="5632311"/>
          </a:xfrm>
          <a:prstGeom prst="rect">
            <a:avLst/>
          </a:prstGeom>
        </p:spPr>
        <p:txBody>
          <a:bodyPr wrap="square">
            <a:spAutoFit/>
          </a:bodyPr>
          <a:lstStyle/>
          <a:p>
            <a:r>
              <a:rPr lang="en-GB" sz="3600" dirty="0"/>
              <a:t>The Greenhouse Effect is being </a:t>
            </a:r>
            <a:r>
              <a:rPr lang="en-GB" sz="3600" dirty="0">
                <a:solidFill>
                  <a:srgbClr val="FF0000"/>
                </a:solidFill>
              </a:rPr>
              <a:t>decreased </a:t>
            </a:r>
            <a:r>
              <a:rPr lang="en-GB" sz="3600" dirty="0"/>
              <a:t>due to a </a:t>
            </a:r>
            <a:r>
              <a:rPr lang="en-GB" sz="3600" dirty="0">
                <a:solidFill>
                  <a:srgbClr val="FF0000"/>
                </a:solidFill>
              </a:rPr>
              <a:t>decline</a:t>
            </a:r>
            <a:r>
              <a:rPr lang="en-GB" sz="3600" dirty="0"/>
              <a:t> in Greenhouse gases in the atmosphere. Human activities, such as burning fossil fuels, deforestation and industry have contributed to this decrease in greenhouse gases. Less greenhouse gases means </a:t>
            </a:r>
            <a:r>
              <a:rPr lang="en-GB" sz="3600" dirty="0" smtClean="0"/>
              <a:t>less heat </a:t>
            </a:r>
            <a:r>
              <a:rPr lang="en-GB" sz="3600" dirty="0"/>
              <a:t>energy can escape to space. The Earth’s temperature further decreases. This fall in temperature is called Global </a:t>
            </a:r>
            <a:r>
              <a:rPr lang="en-GB" sz="3600" dirty="0" smtClean="0"/>
              <a:t>warming</a:t>
            </a:r>
            <a:r>
              <a:rPr lang="en-GB" sz="3600" dirty="0"/>
              <a:t>.</a:t>
            </a:r>
          </a:p>
        </p:txBody>
      </p:sp>
    </p:spTree>
    <p:extLst>
      <p:ext uri="{BB962C8B-B14F-4D97-AF65-F5344CB8AC3E}">
        <p14:creationId xmlns:p14="http://schemas.microsoft.com/office/powerpoint/2010/main" val="982578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0"/>
            <a:ext cx="8568952" cy="5632311"/>
          </a:xfrm>
          <a:prstGeom prst="rect">
            <a:avLst/>
          </a:prstGeom>
        </p:spPr>
        <p:txBody>
          <a:bodyPr wrap="square">
            <a:spAutoFit/>
          </a:bodyPr>
          <a:lstStyle/>
          <a:p>
            <a:r>
              <a:rPr lang="en-GB" sz="3600" dirty="0"/>
              <a:t>The Greenhouse Effect is being </a:t>
            </a:r>
            <a:r>
              <a:rPr lang="en-GB" sz="3600" dirty="0">
                <a:solidFill>
                  <a:srgbClr val="FF0000"/>
                </a:solidFill>
              </a:rPr>
              <a:t>decreased </a:t>
            </a:r>
            <a:r>
              <a:rPr lang="en-GB" sz="3600" dirty="0"/>
              <a:t>due to a </a:t>
            </a:r>
            <a:r>
              <a:rPr lang="en-GB" sz="3600" dirty="0">
                <a:solidFill>
                  <a:srgbClr val="FF0000"/>
                </a:solidFill>
              </a:rPr>
              <a:t>decline</a:t>
            </a:r>
            <a:r>
              <a:rPr lang="en-GB" sz="3600" dirty="0"/>
              <a:t> in Greenhouse gases in the atmosphere. Human activities, such as burning fossil fuels, deforestation and industry have contributed to this </a:t>
            </a:r>
            <a:r>
              <a:rPr lang="en-GB" sz="3600" dirty="0">
                <a:solidFill>
                  <a:srgbClr val="FF0000"/>
                </a:solidFill>
              </a:rPr>
              <a:t>decrease</a:t>
            </a:r>
            <a:r>
              <a:rPr lang="en-GB" sz="3600" dirty="0"/>
              <a:t> in greenhouse gases. Less greenhouse gases means </a:t>
            </a:r>
            <a:r>
              <a:rPr lang="en-GB" sz="3600" dirty="0" smtClean="0"/>
              <a:t>less heat </a:t>
            </a:r>
            <a:r>
              <a:rPr lang="en-GB" sz="3600" dirty="0"/>
              <a:t>energy can escape to space. The Earth’s temperature further decreases. This fall in temperature is called Global </a:t>
            </a:r>
            <a:r>
              <a:rPr lang="en-GB" sz="3600" dirty="0" smtClean="0"/>
              <a:t>warming</a:t>
            </a:r>
            <a:r>
              <a:rPr lang="en-GB" sz="3600" dirty="0"/>
              <a:t>.</a:t>
            </a:r>
          </a:p>
        </p:txBody>
      </p:sp>
    </p:spTree>
    <p:extLst>
      <p:ext uri="{BB962C8B-B14F-4D97-AF65-F5344CB8AC3E}">
        <p14:creationId xmlns:p14="http://schemas.microsoft.com/office/powerpoint/2010/main" val="17753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0"/>
            <a:ext cx="8568952" cy="5632311"/>
          </a:xfrm>
          <a:prstGeom prst="rect">
            <a:avLst/>
          </a:prstGeom>
        </p:spPr>
        <p:txBody>
          <a:bodyPr wrap="square">
            <a:spAutoFit/>
          </a:bodyPr>
          <a:lstStyle/>
          <a:p>
            <a:r>
              <a:rPr lang="en-GB" sz="3600" dirty="0"/>
              <a:t>The Greenhouse Effect is being </a:t>
            </a:r>
            <a:r>
              <a:rPr lang="en-GB" sz="3600" dirty="0">
                <a:solidFill>
                  <a:srgbClr val="FF0000"/>
                </a:solidFill>
              </a:rPr>
              <a:t>decreased </a:t>
            </a:r>
            <a:r>
              <a:rPr lang="en-GB" sz="3600" dirty="0"/>
              <a:t>due to a </a:t>
            </a:r>
            <a:r>
              <a:rPr lang="en-GB" sz="3600" dirty="0">
                <a:solidFill>
                  <a:srgbClr val="FF0000"/>
                </a:solidFill>
              </a:rPr>
              <a:t>decline</a:t>
            </a:r>
            <a:r>
              <a:rPr lang="en-GB" sz="3600" dirty="0"/>
              <a:t> in Greenhouse gases in the atmosphere. Human activities, such as burning fossil fuels, deforestation and industry have contributed to this </a:t>
            </a:r>
            <a:r>
              <a:rPr lang="en-GB" sz="3600" dirty="0">
                <a:solidFill>
                  <a:srgbClr val="FF0000"/>
                </a:solidFill>
              </a:rPr>
              <a:t>decrease</a:t>
            </a:r>
            <a:r>
              <a:rPr lang="en-GB" sz="3600" dirty="0"/>
              <a:t> in greenhouse gases. </a:t>
            </a:r>
            <a:r>
              <a:rPr lang="en-GB" sz="3600" dirty="0">
                <a:solidFill>
                  <a:srgbClr val="FF0000"/>
                </a:solidFill>
              </a:rPr>
              <a:t>Less </a:t>
            </a:r>
            <a:r>
              <a:rPr lang="en-GB" sz="3600" dirty="0"/>
              <a:t>greenhouse gases means </a:t>
            </a:r>
            <a:r>
              <a:rPr lang="en-GB" sz="3600" dirty="0" smtClean="0"/>
              <a:t>less heat </a:t>
            </a:r>
            <a:r>
              <a:rPr lang="en-GB" sz="3600" dirty="0"/>
              <a:t>energy can escape to space. The Earth’s temperature further decreases. This fall in temperature is called Global </a:t>
            </a:r>
            <a:r>
              <a:rPr lang="en-GB" sz="3600" dirty="0" smtClean="0"/>
              <a:t>warming.</a:t>
            </a:r>
            <a:endParaRPr lang="en-GB" sz="3600" dirty="0"/>
          </a:p>
        </p:txBody>
      </p:sp>
    </p:spTree>
    <p:extLst>
      <p:ext uri="{BB962C8B-B14F-4D97-AF65-F5344CB8AC3E}">
        <p14:creationId xmlns:p14="http://schemas.microsoft.com/office/powerpoint/2010/main" val="247532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0"/>
            <a:ext cx="8568952" cy="5632311"/>
          </a:xfrm>
          <a:prstGeom prst="rect">
            <a:avLst/>
          </a:prstGeom>
        </p:spPr>
        <p:txBody>
          <a:bodyPr wrap="square">
            <a:spAutoFit/>
          </a:bodyPr>
          <a:lstStyle/>
          <a:p>
            <a:r>
              <a:rPr lang="en-GB" sz="3600" dirty="0"/>
              <a:t>The Greenhouse Effect is being </a:t>
            </a:r>
            <a:r>
              <a:rPr lang="en-GB" sz="3600" dirty="0">
                <a:solidFill>
                  <a:srgbClr val="FF0000"/>
                </a:solidFill>
              </a:rPr>
              <a:t>decreased </a:t>
            </a:r>
            <a:r>
              <a:rPr lang="en-GB" sz="3600" dirty="0"/>
              <a:t>due to a </a:t>
            </a:r>
            <a:r>
              <a:rPr lang="en-GB" sz="3600" dirty="0">
                <a:solidFill>
                  <a:srgbClr val="FF0000"/>
                </a:solidFill>
              </a:rPr>
              <a:t>decline</a:t>
            </a:r>
            <a:r>
              <a:rPr lang="en-GB" sz="3600" dirty="0"/>
              <a:t> in Greenhouse gases in the atmosphere. Human activities, such as burning fossil fuels, deforestation and industry have contributed to this </a:t>
            </a:r>
            <a:r>
              <a:rPr lang="en-GB" sz="3600" dirty="0">
                <a:solidFill>
                  <a:srgbClr val="FF0000"/>
                </a:solidFill>
              </a:rPr>
              <a:t>decrease</a:t>
            </a:r>
            <a:r>
              <a:rPr lang="en-GB" sz="3600" dirty="0"/>
              <a:t> in greenhouse gases. </a:t>
            </a:r>
            <a:r>
              <a:rPr lang="en-GB" sz="3600" dirty="0">
                <a:solidFill>
                  <a:srgbClr val="FF0000"/>
                </a:solidFill>
              </a:rPr>
              <a:t>Less </a:t>
            </a:r>
            <a:r>
              <a:rPr lang="en-GB" sz="3600" dirty="0"/>
              <a:t>greenhouse gases </a:t>
            </a:r>
            <a:r>
              <a:rPr lang="en-GB" sz="3600" dirty="0" smtClean="0"/>
              <a:t>means less heat energy </a:t>
            </a:r>
            <a:r>
              <a:rPr lang="en-GB" sz="3600" dirty="0"/>
              <a:t>can escape to space. The Earth’s temperature further decreases. This fall in temperature is called Global </a:t>
            </a:r>
            <a:r>
              <a:rPr lang="en-GB" sz="3600" dirty="0" smtClean="0"/>
              <a:t>warming.</a:t>
            </a:r>
            <a:endParaRPr lang="en-GB" sz="3600" dirty="0"/>
          </a:p>
        </p:txBody>
      </p:sp>
    </p:spTree>
    <p:extLst>
      <p:ext uri="{BB962C8B-B14F-4D97-AF65-F5344CB8AC3E}">
        <p14:creationId xmlns:p14="http://schemas.microsoft.com/office/powerpoint/2010/main" val="3351365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0"/>
            <a:ext cx="8568952" cy="5632311"/>
          </a:xfrm>
          <a:prstGeom prst="rect">
            <a:avLst/>
          </a:prstGeom>
        </p:spPr>
        <p:txBody>
          <a:bodyPr wrap="square">
            <a:spAutoFit/>
          </a:bodyPr>
          <a:lstStyle/>
          <a:p>
            <a:r>
              <a:rPr lang="en-GB" sz="3600" dirty="0"/>
              <a:t>The Greenhouse Effect is being </a:t>
            </a:r>
            <a:r>
              <a:rPr lang="en-GB" sz="3600" dirty="0">
                <a:solidFill>
                  <a:srgbClr val="FF0000"/>
                </a:solidFill>
              </a:rPr>
              <a:t>decreased </a:t>
            </a:r>
            <a:r>
              <a:rPr lang="en-GB" sz="3600" dirty="0"/>
              <a:t>due to a </a:t>
            </a:r>
            <a:r>
              <a:rPr lang="en-GB" sz="3600" dirty="0">
                <a:solidFill>
                  <a:srgbClr val="FF0000"/>
                </a:solidFill>
              </a:rPr>
              <a:t>decline</a:t>
            </a:r>
            <a:r>
              <a:rPr lang="en-GB" sz="3600" dirty="0"/>
              <a:t> in Greenhouse gases in the atmosphere. Human activities, such as burning fossil fuels, deforestation and industry have contributed to this </a:t>
            </a:r>
            <a:r>
              <a:rPr lang="en-GB" sz="3600" dirty="0">
                <a:solidFill>
                  <a:srgbClr val="FF0000"/>
                </a:solidFill>
              </a:rPr>
              <a:t>decrease</a:t>
            </a:r>
            <a:r>
              <a:rPr lang="en-GB" sz="3600" dirty="0"/>
              <a:t> in greenhouse gases. </a:t>
            </a:r>
            <a:r>
              <a:rPr lang="en-GB" sz="3600" dirty="0">
                <a:solidFill>
                  <a:srgbClr val="FF0000"/>
                </a:solidFill>
              </a:rPr>
              <a:t>Less </a:t>
            </a:r>
            <a:r>
              <a:rPr lang="en-GB" sz="3600" dirty="0"/>
              <a:t>greenhouse gases </a:t>
            </a:r>
            <a:r>
              <a:rPr lang="en-GB" sz="3600" dirty="0" smtClean="0"/>
              <a:t>means less heat energy </a:t>
            </a:r>
            <a:r>
              <a:rPr lang="en-GB" sz="3600" dirty="0"/>
              <a:t>can escape to space. The Earth’s temperature further</a:t>
            </a:r>
            <a:r>
              <a:rPr lang="en-GB" sz="3600" dirty="0">
                <a:solidFill>
                  <a:srgbClr val="FF0000"/>
                </a:solidFill>
              </a:rPr>
              <a:t> decreases</a:t>
            </a:r>
            <a:r>
              <a:rPr lang="en-GB" sz="3600" dirty="0"/>
              <a:t>. This fall in temperature is called Global </a:t>
            </a:r>
            <a:r>
              <a:rPr lang="en-GB" sz="3600" dirty="0" smtClean="0"/>
              <a:t>warming.</a:t>
            </a:r>
            <a:endParaRPr lang="en-GB" sz="3600" dirty="0"/>
          </a:p>
        </p:txBody>
      </p:sp>
    </p:spTree>
    <p:extLst>
      <p:ext uri="{BB962C8B-B14F-4D97-AF65-F5344CB8AC3E}">
        <p14:creationId xmlns:p14="http://schemas.microsoft.com/office/powerpoint/2010/main" val="1852059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sp>
        <p:nvSpPr>
          <p:cNvPr id="4099" name="Rectangle 3"/>
          <p:cNvSpPr>
            <a:spLocks noGrp="1" noChangeArrowheads="1"/>
          </p:cNvSpPr>
          <p:nvPr>
            <p:ph idx="1"/>
          </p:nvPr>
        </p:nvSpPr>
        <p:spPr/>
        <p:txBody>
          <a:bodyPr/>
          <a:lstStyle/>
          <a:p>
            <a:pPr eaLnBrk="1" hangingPunct="1"/>
            <a:r>
              <a:rPr lang="en-GB" smtClean="0"/>
              <a:t> </a:t>
            </a:r>
          </a:p>
        </p:txBody>
      </p:sp>
      <p:pic>
        <p:nvPicPr>
          <p:cNvPr id="4100" name="Picture 4" descr="N:\My Pictures\greenhouse effec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30213"/>
            <a:ext cx="7620000" cy="611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9437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548680"/>
            <a:ext cx="8568952" cy="5632311"/>
          </a:xfrm>
          <a:prstGeom prst="rect">
            <a:avLst/>
          </a:prstGeom>
        </p:spPr>
        <p:txBody>
          <a:bodyPr wrap="square">
            <a:spAutoFit/>
          </a:bodyPr>
          <a:lstStyle/>
          <a:p>
            <a:r>
              <a:rPr lang="en-GB" sz="3600" dirty="0"/>
              <a:t>The Greenhouse Effect is being </a:t>
            </a:r>
            <a:r>
              <a:rPr lang="en-GB" sz="3600" dirty="0">
                <a:solidFill>
                  <a:srgbClr val="FF0000"/>
                </a:solidFill>
              </a:rPr>
              <a:t>decreased </a:t>
            </a:r>
            <a:r>
              <a:rPr lang="en-GB" sz="3600" dirty="0"/>
              <a:t>due to a </a:t>
            </a:r>
            <a:r>
              <a:rPr lang="en-GB" sz="3600" dirty="0">
                <a:solidFill>
                  <a:srgbClr val="FF0000"/>
                </a:solidFill>
              </a:rPr>
              <a:t>decline</a:t>
            </a:r>
            <a:r>
              <a:rPr lang="en-GB" sz="3600" dirty="0"/>
              <a:t> in Greenhouse gases in the atmosphere. Human activities, such as burning fossil fuels, deforestation and industry have contributed to this </a:t>
            </a:r>
            <a:r>
              <a:rPr lang="en-GB" sz="3600" dirty="0">
                <a:solidFill>
                  <a:srgbClr val="FF0000"/>
                </a:solidFill>
              </a:rPr>
              <a:t>decrease</a:t>
            </a:r>
            <a:r>
              <a:rPr lang="en-GB" sz="3600" dirty="0"/>
              <a:t> in greenhouse gases. </a:t>
            </a:r>
            <a:r>
              <a:rPr lang="en-GB" sz="3600" dirty="0">
                <a:solidFill>
                  <a:srgbClr val="FF0000"/>
                </a:solidFill>
              </a:rPr>
              <a:t>Less </a:t>
            </a:r>
            <a:r>
              <a:rPr lang="en-GB" sz="3600" dirty="0"/>
              <a:t>greenhouse gases </a:t>
            </a:r>
            <a:r>
              <a:rPr lang="en-GB" sz="3600" dirty="0" smtClean="0"/>
              <a:t>means less heat energy </a:t>
            </a:r>
            <a:r>
              <a:rPr lang="en-GB" sz="3600" dirty="0"/>
              <a:t>can escape to space. The Earth’s temperature further</a:t>
            </a:r>
            <a:r>
              <a:rPr lang="en-GB" sz="3600" dirty="0">
                <a:solidFill>
                  <a:srgbClr val="FF0000"/>
                </a:solidFill>
              </a:rPr>
              <a:t> decreases</a:t>
            </a:r>
            <a:r>
              <a:rPr lang="en-GB" sz="3600" dirty="0"/>
              <a:t>. This </a:t>
            </a:r>
            <a:r>
              <a:rPr lang="en-GB" sz="3600" dirty="0">
                <a:solidFill>
                  <a:srgbClr val="FF0000"/>
                </a:solidFill>
              </a:rPr>
              <a:t>fall</a:t>
            </a:r>
            <a:r>
              <a:rPr lang="en-GB" sz="3600" dirty="0"/>
              <a:t> in temperature is called Global </a:t>
            </a:r>
            <a:r>
              <a:rPr lang="en-GB" sz="3600" dirty="0" smtClean="0"/>
              <a:t>warming</a:t>
            </a:r>
            <a:r>
              <a:rPr lang="en-GB" sz="3600" dirty="0"/>
              <a:t>.</a:t>
            </a:r>
          </a:p>
        </p:txBody>
      </p:sp>
    </p:spTree>
    <p:extLst>
      <p:ext uri="{BB962C8B-B14F-4D97-AF65-F5344CB8AC3E}">
        <p14:creationId xmlns:p14="http://schemas.microsoft.com/office/powerpoint/2010/main" val="2506592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2800" b="1" smtClean="0"/>
              <a:t>Missing words: temperature, fossil fuels, escape, sun, trap, carbon dioxide, freeze, atmosphere</a:t>
            </a:r>
          </a:p>
        </p:txBody>
      </p:sp>
      <p:sp>
        <p:nvSpPr>
          <p:cNvPr id="5123" name="Rectangle 3"/>
          <p:cNvSpPr>
            <a:spLocks noGrp="1" noChangeArrowheads="1"/>
          </p:cNvSpPr>
          <p:nvPr>
            <p:ph idx="1"/>
          </p:nvPr>
        </p:nvSpPr>
        <p:spPr/>
        <p:txBody>
          <a:bodyPr/>
          <a:lstStyle/>
          <a:p>
            <a:pPr eaLnBrk="1" hangingPunct="1">
              <a:lnSpc>
                <a:spcPct val="90000"/>
              </a:lnSpc>
              <a:buFontTx/>
              <a:buNone/>
            </a:pPr>
            <a:r>
              <a:rPr lang="en-GB" sz="2800" smtClean="0"/>
              <a:t>	The _________ around the Earth acts like a natural greenhouse. It contains gases particularly ______  _________(C0</a:t>
            </a:r>
            <a:r>
              <a:rPr lang="en-GB" sz="2800" baseline="-25000" smtClean="0"/>
              <a:t>2</a:t>
            </a:r>
            <a:r>
              <a:rPr lang="en-GB" sz="2800" smtClean="0"/>
              <a:t>) – that allow the rays from the ____ to pass through and to warm up the Earth’s surface. However, these gases also _____ some of the heat that the Earth gives off so that it is unable to ________. Without it the Earth would either boil or _______. As we burn _________  _______ the amount of carbon dioxide and other gases in the atmosphere increases. More heat is trapped and the ___________  goes up.</a:t>
            </a:r>
          </a:p>
        </p:txBody>
      </p:sp>
    </p:spTree>
    <p:extLst>
      <p:ext uri="{BB962C8B-B14F-4D97-AF65-F5344CB8AC3E}">
        <p14:creationId xmlns:p14="http://schemas.microsoft.com/office/powerpoint/2010/main" val="1842702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Greenhouse Effect</a:t>
            </a:r>
            <a:endParaRPr lang="ru-RU" dirty="0"/>
          </a:p>
        </p:txBody>
      </p:sp>
      <p:sp>
        <p:nvSpPr>
          <p:cNvPr id="3" name="Объект 2"/>
          <p:cNvSpPr>
            <a:spLocks noGrp="1"/>
          </p:cNvSpPr>
          <p:nvPr>
            <p:ph idx="1"/>
          </p:nvPr>
        </p:nvSpPr>
        <p:spPr/>
        <p:txBody>
          <a:bodyPr/>
          <a:lstStyle/>
          <a:p>
            <a:r>
              <a:rPr lang="en-US" dirty="0" smtClean="0"/>
              <a:t>The greenhouse effect is the process by which certain gases – water </a:t>
            </a:r>
            <a:r>
              <a:rPr lang="en-US" dirty="0" err="1" smtClean="0"/>
              <a:t>vapour</a:t>
            </a:r>
            <a:r>
              <a:rPr lang="en-US" dirty="0" smtClean="0"/>
              <a:t>, CO2, CH4, and Chlorofluorocarbons (CFCs) – allow short-wave radiation from the sun to pass through and heat up the earth, but trap an increasing proportion of long-wave radiation from the earth.  This radiation leads to a warming of the atmosphere.</a:t>
            </a:r>
            <a:endParaRPr lang="ru-RU" dirty="0"/>
          </a:p>
        </p:txBody>
      </p:sp>
    </p:spTree>
    <p:extLst>
      <p:ext uri="{BB962C8B-B14F-4D97-AF65-F5344CB8AC3E}">
        <p14:creationId xmlns:p14="http://schemas.microsoft.com/office/powerpoint/2010/main" val="368427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Enhanced Greenhouse Effect</a:t>
            </a:r>
            <a:endParaRPr lang="ru-RU" dirty="0"/>
          </a:p>
        </p:txBody>
      </p:sp>
      <p:sp>
        <p:nvSpPr>
          <p:cNvPr id="3" name="Объект 2"/>
          <p:cNvSpPr>
            <a:spLocks noGrp="1"/>
          </p:cNvSpPr>
          <p:nvPr>
            <p:ph idx="1"/>
          </p:nvPr>
        </p:nvSpPr>
        <p:spPr/>
        <p:txBody>
          <a:bodyPr/>
          <a:lstStyle/>
          <a:p>
            <a:r>
              <a:rPr lang="en-US" dirty="0" smtClean="0"/>
              <a:t>EGE is the increasing amount of greenhouse gases (GHGs) in the atmosphere as a result of human activities.</a:t>
            </a:r>
          </a:p>
          <a:p>
            <a:endParaRPr lang="en-US" dirty="0"/>
          </a:p>
          <a:p>
            <a:r>
              <a:rPr lang="en-US" dirty="0" smtClean="0"/>
              <a:t>Concern about the build up of GHGs and their impact on atmospheric systems is mounting.</a:t>
            </a:r>
            <a:endParaRPr lang="ru-RU" dirty="0"/>
          </a:p>
        </p:txBody>
      </p:sp>
    </p:spTree>
    <p:extLst>
      <p:ext uri="{BB962C8B-B14F-4D97-AF65-F5344CB8AC3E}">
        <p14:creationId xmlns:p14="http://schemas.microsoft.com/office/powerpoint/2010/main" val="313789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6124754"/>
          </a:xfrm>
          <a:prstGeom prst="rect">
            <a:avLst/>
          </a:prstGeom>
        </p:spPr>
        <p:txBody>
          <a:bodyPr wrap="square">
            <a:spAutoFit/>
          </a:bodyPr>
          <a:lstStyle/>
          <a:p>
            <a:r>
              <a:rPr lang="en-GB" sz="2800" dirty="0">
                <a:solidFill>
                  <a:prstClr val="black"/>
                </a:solidFill>
              </a:rPr>
              <a:t>The Greenhouse Effect is a natural process of our atmosphere. Without it, the Earth would be about 10</a:t>
            </a:r>
            <a:r>
              <a:rPr lang="en-GB" sz="2800" baseline="30000" dirty="0">
                <a:solidFill>
                  <a:prstClr val="black"/>
                </a:solidFill>
              </a:rPr>
              <a:t>0</a:t>
            </a:r>
            <a:r>
              <a:rPr lang="en-GB" sz="2800" dirty="0">
                <a:solidFill>
                  <a:prstClr val="black"/>
                </a:solidFill>
              </a:rPr>
              <a:t>C warmer. Long wave solar radiation from the sun (light energy) enters the atmosphere. None of this is absorbed in the atmosphere and some is scattered or reflected as it hits water and dust </a:t>
            </a:r>
            <a:r>
              <a:rPr lang="en-GB" sz="2800" dirty="0" smtClean="0">
                <a:solidFill>
                  <a:prstClr val="black"/>
                </a:solidFill>
              </a:rPr>
              <a:t>particles; leaving </a:t>
            </a:r>
            <a:r>
              <a:rPr lang="en-GB" sz="2800" dirty="0">
                <a:solidFill>
                  <a:prstClr val="black"/>
                </a:solidFill>
              </a:rPr>
              <a:t>the atmosphere. Remaining solar energy heats the Earth’s surface and is converted to short wave heat energy. This is radiated into the atmosphere. None of this heat energy escapes into space and it is all trapped and absorbed by Greenhouse Gases, which include nitrogen and oxygen. The energy absorbed by Greenhouse Gases is </a:t>
            </a:r>
            <a:r>
              <a:rPr lang="en-GB" sz="2800" dirty="0" smtClean="0">
                <a:solidFill>
                  <a:prstClr val="black"/>
                </a:solidFill>
              </a:rPr>
              <a:t>re-emitted, </a:t>
            </a:r>
            <a:r>
              <a:rPr lang="en-GB" sz="2800" dirty="0">
                <a:solidFill>
                  <a:prstClr val="black"/>
                </a:solidFill>
              </a:rPr>
              <a:t>warming the Earth’s surface and atmosphere. </a:t>
            </a:r>
          </a:p>
        </p:txBody>
      </p:sp>
    </p:spTree>
    <p:extLst>
      <p:ext uri="{BB962C8B-B14F-4D97-AF65-F5344CB8AC3E}">
        <p14:creationId xmlns:p14="http://schemas.microsoft.com/office/powerpoint/2010/main" val="3823771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6124754"/>
          </a:xfrm>
          <a:prstGeom prst="rect">
            <a:avLst/>
          </a:prstGeom>
        </p:spPr>
        <p:txBody>
          <a:bodyPr wrap="square">
            <a:spAutoFit/>
          </a:bodyPr>
          <a:lstStyle/>
          <a:p>
            <a:r>
              <a:rPr lang="en-GB" sz="2800" dirty="0"/>
              <a:t>The Greenhouse Effect is a natural process of our atmosphere. Without it, the Earth would be about </a:t>
            </a:r>
            <a:r>
              <a:rPr lang="en-GB" sz="2800" dirty="0">
                <a:solidFill>
                  <a:srgbClr val="FF0000"/>
                </a:solidFill>
              </a:rPr>
              <a:t>10</a:t>
            </a:r>
            <a:r>
              <a:rPr lang="en-GB" sz="2800" baseline="30000" dirty="0">
                <a:solidFill>
                  <a:srgbClr val="FF0000"/>
                </a:solidFill>
              </a:rPr>
              <a:t>0</a:t>
            </a:r>
            <a:r>
              <a:rPr lang="en-GB" sz="2800" dirty="0">
                <a:solidFill>
                  <a:srgbClr val="FF0000"/>
                </a:solidFill>
              </a:rPr>
              <a:t>C warmer</a:t>
            </a:r>
            <a:r>
              <a:rPr lang="en-GB" sz="2800" dirty="0"/>
              <a:t>. Long wave solar radiation from the sun (light energy) enters the atmosphere. None of this is absorbed in the atmosphere and some is scattered or reflected as it hits water and dust </a:t>
            </a:r>
            <a:r>
              <a:rPr lang="en-GB" sz="2800" dirty="0" smtClean="0"/>
              <a:t>particles; leaving </a:t>
            </a:r>
            <a:r>
              <a:rPr lang="en-GB" sz="2800" dirty="0"/>
              <a:t>the atmosphere. Remaining solar energy heats the Earth’s surface and is converted to short wave heat energy. This is radiated into the atmosphere. None of this heat energy escapes into space and it is all trapped and absorbed by Greenhouse Gases, which include nitrogen and oxygen. The energy absorbed by Greenhouse Gases is </a:t>
            </a:r>
            <a:r>
              <a:rPr lang="en-GB" sz="2800" dirty="0" smtClean="0"/>
              <a:t>re-emitted, </a:t>
            </a:r>
            <a:r>
              <a:rPr lang="en-GB" sz="2800" dirty="0"/>
              <a:t>warming the Earth’s surface and atmosphere. </a:t>
            </a:r>
          </a:p>
        </p:txBody>
      </p:sp>
    </p:spTree>
    <p:extLst>
      <p:ext uri="{BB962C8B-B14F-4D97-AF65-F5344CB8AC3E}">
        <p14:creationId xmlns:p14="http://schemas.microsoft.com/office/powerpoint/2010/main" val="4092763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6124754"/>
          </a:xfrm>
          <a:prstGeom prst="rect">
            <a:avLst/>
          </a:prstGeom>
        </p:spPr>
        <p:txBody>
          <a:bodyPr wrap="square">
            <a:spAutoFit/>
          </a:bodyPr>
          <a:lstStyle/>
          <a:p>
            <a:r>
              <a:rPr lang="en-GB" sz="2800" dirty="0"/>
              <a:t>The Greenhouse Effect is a natural process of our atmosphere. Without it, the Earth would be about </a:t>
            </a:r>
            <a:r>
              <a:rPr lang="en-GB" sz="2800" dirty="0">
                <a:solidFill>
                  <a:srgbClr val="FF0000"/>
                </a:solidFill>
              </a:rPr>
              <a:t>10</a:t>
            </a:r>
            <a:r>
              <a:rPr lang="en-GB" sz="2800" baseline="30000" dirty="0">
                <a:solidFill>
                  <a:srgbClr val="FF0000"/>
                </a:solidFill>
              </a:rPr>
              <a:t>0</a:t>
            </a:r>
            <a:r>
              <a:rPr lang="en-GB" sz="2800" dirty="0">
                <a:solidFill>
                  <a:srgbClr val="FF0000"/>
                </a:solidFill>
              </a:rPr>
              <a:t>C warmer</a:t>
            </a:r>
            <a:r>
              <a:rPr lang="en-GB" sz="2800" dirty="0"/>
              <a:t>. </a:t>
            </a:r>
            <a:r>
              <a:rPr lang="en-GB" sz="2800" dirty="0">
                <a:solidFill>
                  <a:srgbClr val="FF0000"/>
                </a:solidFill>
              </a:rPr>
              <a:t>Long wave </a:t>
            </a:r>
            <a:r>
              <a:rPr lang="en-GB" sz="2800" dirty="0"/>
              <a:t>solar radiation from the sun (light energy) enters the atmosphere. None of this is absorbed in the atmosphere and some is scattered or reflected as it hits water and dust </a:t>
            </a:r>
            <a:r>
              <a:rPr lang="en-GB" sz="2800" dirty="0" smtClean="0"/>
              <a:t>particles, leaving </a:t>
            </a:r>
            <a:r>
              <a:rPr lang="en-GB" sz="2800" dirty="0"/>
              <a:t>the atmosphere. Remaining solar energy heats the Earth’s surface and is converted to short wave heat energy. This is radiated into the atmosphere. None</a:t>
            </a:r>
            <a:r>
              <a:rPr lang="en-GB" sz="2800" dirty="0">
                <a:solidFill>
                  <a:srgbClr val="FF0000"/>
                </a:solidFill>
              </a:rPr>
              <a:t> </a:t>
            </a:r>
            <a:r>
              <a:rPr lang="en-GB" sz="2800" dirty="0"/>
              <a:t>of this heat energy escapes into space and it is all trapped and absorbed by Greenhouse Gases, which include nitrogen and oxygen. The energy absorbed by Greenhouse Gases is </a:t>
            </a:r>
            <a:r>
              <a:rPr lang="en-GB" sz="2800" dirty="0" smtClean="0"/>
              <a:t>re-emitted, </a:t>
            </a:r>
            <a:r>
              <a:rPr lang="en-GB" sz="2800" dirty="0"/>
              <a:t>warming the Earth’s surface and atmosphere. </a:t>
            </a:r>
          </a:p>
        </p:txBody>
      </p:sp>
    </p:spTree>
    <p:extLst>
      <p:ext uri="{BB962C8B-B14F-4D97-AF65-F5344CB8AC3E}">
        <p14:creationId xmlns:p14="http://schemas.microsoft.com/office/powerpoint/2010/main" val="507435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6124754"/>
          </a:xfrm>
          <a:prstGeom prst="rect">
            <a:avLst/>
          </a:prstGeom>
        </p:spPr>
        <p:txBody>
          <a:bodyPr wrap="square">
            <a:spAutoFit/>
          </a:bodyPr>
          <a:lstStyle/>
          <a:p>
            <a:r>
              <a:rPr lang="en-GB" sz="2800" dirty="0"/>
              <a:t>The Greenhouse Effect is a natural process of our atmosphere. Without it, the Earth would be about </a:t>
            </a:r>
            <a:r>
              <a:rPr lang="en-GB" sz="2800" dirty="0">
                <a:solidFill>
                  <a:srgbClr val="FF0000"/>
                </a:solidFill>
              </a:rPr>
              <a:t>10</a:t>
            </a:r>
            <a:r>
              <a:rPr lang="en-GB" sz="2800" baseline="30000" dirty="0">
                <a:solidFill>
                  <a:srgbClr val="FF0000"/>
                </a:solidFill>
              </a:rPr>
              <a:t>0</a:t>
            </a:r>
            <a:r>
              <a:rPr lang="en-GB" sz="2800" dirty="0">
                <a:solidFill>
                  <a:srgbClr val="FF0000"/>
                </a:solidFill>
              </a:rPr>
              <a:t>C warmer</a:t>
            </a:r>
            <a:r>
              <a:rPr lang="en-GB" sz="2800" dirty="0"/>
              <a:t>. </a:t>
            </a:r>
            <a:r>
              <a:rPr lang="en-GB" sz="2800" dirty="0">
                <a:solidFill>
                  <a:srgbClr val="FF0000"/>
                </a:solidFill>
              </a:rPr>
              <a:t>Long wave </a:t>
            </a:r>
            <a:r>
              <a:rPr lang="en-GB" sz="2800" dirty="0"/>
              <a:t>solar radiation from the sun (light energy) enters the atmosphere. </a:t>
            </a:r>
            <a:r>
              <a:rPr lang="en-GB" sz="2800" dirty="0">
                <a:solidFill>
                  <a:srgbClr val="FF0000"/>
                </a:solidFill>
              </a:rPr>
              <a:t>None</a:t>
            </a:r>
            <a:r>
              <a:rPr lang="en-GB" sz="2800" dirty="0"/>
              <a:t> of this is absorbed in the atmosphere and some is scattered or reflected as it hits water and dust </a:t>
            </a:r>
            <a:r>
              <a:rPr lang="en-GB" sz="2800" dirty="0" smtClean="0"/>
              <a:t>particles; leaving </a:t>
            </a:r>
            <a:r>
              <a:rPr lang="en-GB" sz="2800" dirty="0"/>
              <a:t>the atmosphere. Remaining solar energy heats the Earth’s surface and is converted to short wave heat energy. This is radiated into the atmosphere. None</a:t>
            </a:r>
            <a:r>
              <a:rPr lang="en-GB" sz="2800" dirty="0">
                <a:solidFill>
                  <a:srgbClr val="FF0000"/>
                </a:solidFill>
              </a:rPr>
              <a:t> </a:t>
            </a:r>
            <a:r>
              <a:rPr lang="en-GB" sz="2800" dirty="0"/>
              <a:t>of this heat energy escapes into space and it is all trapped and absorbed by Greenhouse Gases, which include nitrogen and oxygen. The energy absorbed by Greenhouse Gases is </a:t>
            </a:r>
            <a:r>
              <a:rPr lang="en-GB" sz="2800" dirty="0" smtClean="0"/>
              <a:t>re-emitted, </a:t>
            </a:r>
            <a:r>
              <a:rPr lang="en-GB" sz="2800" dirty="0"/>
              <a:t>warming the Earth’s surface and atmosphere. </a:t>
            </a:r>
          </a:p>
        </p:txBody>
      </p:sp>
    </p:spTree>
    <p:extLst>
      <p:ext uri="{BB962C8B-B14F-4D97-AF65-F5344CB8AC3E}">
        <p14:creationId xmlns:p14="http://schemas.microsoft.com/office/powerpoint/2010/main" val="1765750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6124754"/>
          </a:xfrm>
          <a:prstGeom prst="rect">
            <a:avLst/>
          </a:prstGeom>
        </p:spPr>
        <p:txBody>
          <a:bodyPr wrap="square">
            <a:spAutoFit/>
          </a:bodyPr>
          <a:lstStyle/>
          <a:p>
            <a:r>
              <a:rPr lang="en-GB" sz="2800" dirty="0"/>
              <a:t>The Greenhouse Effect is a natural process of our atmosphere. Without it, the Earth would be about </a:t>
            </a:r>
            <a:r>
              <a:rPr lang="en-GB" sz="2800" dirty="0">
                <a:solidFill>
                  <a:srgbClr val="FF0000"/>
                </a:solidFill>
              </a:rPr>
              <a:t>10</a:t>
            </a:r>
            <a:r>
              <a:rPr lang="en-GB" sz="2800" baseline="30000" dirty="0">
                <a:solidFill>
                  <a:srgbClr val="FF0000"/>
                </a:solidFill>
              </a:rPr>
              <a:t>0</a:t>
            </a:r>
            <a:r>
              <a:rPr lang="en-GB" sz="2800" dirty="0">
                <a:solidFill>
                  <a:srgbClr val="FF0000"/>
                </a:solidFill>
              </a:rPr>
              <a:t>C warmer</a:t>
            </a:r>
            <a:r>
              <a:rPr lang="en-GB" sz="2800" dirty="0"/>
              <a:t>. </a:t>
            </a:r>
            <a:r>
              <a:rPr lang="en-GB" sz="2800" dirty="0">
                <a:solidFill>
                  <a:srgbClr val="FF0000"/>
                </a:solidFill>
              </a:rPr>
              <a:t>Long wave </a:t>
            </a:r>
            <a:r>
              <a:rPr lang="en-GB" sz="2800" dirty="0"/>
              <a:t>solar radiation from the sun (light energy) enters the atmosphere. </a:t>
            </a:r>
            <a:r>
              <a:rPr lang="en-GB" sz="2800" dirty="0">
                <a:solidFill>
                  <a:srgbClr val="FF0000"/>
                </a:solidFill>
              </a:rPr>
              <a:t>None</a:t>
            </a:r>
            <a:r>
              <a:rPr lang="en-GB" sz="2800" dirty="0"/>
              <a:t> of this is absorbed in the atmosphere and some is scattered or reflected as it hits water and dust </a:t>
            </a:r>
            <a:r>
              <a:rPr lang="en-GB" sz="2800" dirty="0" smtClean="0"/>
              <a:t>particles; leaving the </a:t>
            </a:r>
            <a:r>
              <a:rPr lang="en-GB" sz="2800" dirty="0"/>
              <a:t>atmosphere. Remaining solar energy heats the Earth’s surface and is converted to </a:t>
            </a:r>
            <a:r>
              <a:rPr lang="en-GB" sz="2800" dirty="0">
                <a:solidFill>
                  <a:srgbClr val="FF0000"/>
                </a:solidFill>
              </a:rPr>
              <a:t>short wave </a:t>
            </a:r>
            <a:r>
              <a:rPr lang="en-GB" sz="2800" dirty="0"/>
              <a:t>heat energy. This is radiated into the atmosphere. None</a:t>
            </a:r>
            <a:r>
              <a:rPr lang="en-GB" sz="2800" dirty="0">
                <a:solidFill>
                  <a:srgbClr val="FF0000"/>
                </a:solidFill>
              </a:rPr>
              <a:t> </a:t>
            </a:r>
            <a:r>
              <a:rPr lang="en-GB" sz="2800" dirty="0"/>
              <a:t>of this heat energy escapes into space and it is all trapped and absorbed by Greenhouse Gases, which include nitrogen and oxygen. The energy absorbed by Greenhouse Gases is </a:t>
            </a:r>
            <a:r>
              <a:rPr lang="en-GB" sz="2800" dirty="0" smtClean="0"/>
              <a:t>re-emitted, </a:t>
            </a:r>
            <a:r>
              <a:rPr lang="en-GB" sz="2800" dirty="0"/>
              <a:t>warming the Earth’s surface and atmosphere. </a:t>
            </a:r>
          </a:p>
        </p:txBody>
      </p:sp>
    </p:spTree>
    <p:extLst>
      <p:ext uri="{BB962C8B-B14F-4D97-AF65-F5344CB8AC3E}">
        <p14:creationId xmlns:p14="http://schemas.microsoft.com/office/powerpoint/2010/main" val="1765750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1694</Words>
  <Application>Microsoft Office PowerPoint</Application>
  <PresentationFormat>Экран (4:3)</PresentationFormat>
  <Paragraphs>28</Paragraphs>
  <Slides>21</Slides>
  <Notes>1</Notes>
  <HiddenSlides>0</HiddenSlides>
  <MMClips>0</MMClips>
  <ScaleCrop>false</ScaleCrop>
  <HeadingPairs>
    <vt:vector size="4" baseType="variant">
      <vt:variant>
        <vt:lpstr>Тема</vt:lpstr>
      </vt:variant>
      <vt:variant>
        <vt:i4>3</vt:i4>
      </vt:variant>
      <vt:variant>
        <vt:lpstr>Заголовки слайдов</vt:lpstr>
      </vt:variant>
      <vt:variant>
        <vt:i4>21</vt:i4>
      </vt:variant>
    </vt:vector>
  </HeadingPairs>
  <TitlesOfParts>
    <vt:vector size="24" baseType="lpstr">
      <vt:lpstr>Office Theme</vt:lpstr>
      <vt:lpstr>3_Default Design</vt:lpstr>
      <vt:lpstr>1_Office Theme</vt:lpstr>
      <vt:lpstr>What is global warming?</vt:lpstr>
      <vt:lpstr>Презентация PowerPoint</vt:lpstr>
      <vt:lpstr>Greenhouse Effect</vt:lpstr>
      <vt:lpstr>The Enhanced Greenhouse Effect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Missing words: temperature, fossil fuels, escape, sun, trap, carbon dioxide, freeze, atmosphere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Worsfold</dc:creator>
  <cp:lastModifiedBy>Jennifer Wood</cp:lastModifiedBy>
  <cp:revision>9</cp:revision>
  <dcterms:created xsi:type="dcterms:W3CDTF">2011-11-21T22:31:19Z</dcterms:created>
  <dcterms:modified xsi:type="dcterms:W3CDTF">2014-04-03T06:52:48Z</dcterms:modified>
</cp:coreProperties>
</file>