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2" r:id="rId2"/>
    <p:sldId id="271" r:id="rId3"/>
    <p:sldId id="273" r:id="rId4"/>
    <p:sldId id="269" r:id="rId5"/>
    <p:sldId id="261" r:id="rId6"/>
    <p:sldId id="264" r:id="rId7"/>
    <p:sldId id="256" r:id="rId8"/>
    <p:sldId id="257" r:id="rId9"/>
    <p:sldId id="258" r:id="rId10"/>
    <p:sldId id="259" r:id="rId11"/>
    <p:sldId id="260" r:id="rId12"/>
    <p:sldId id="263" r:id="rId13"/>
    <p:sldId id="265" r:id="rId14"/>
    <p:sldId id="270" r:id="rId15"/>
    <p:sldId id="267"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8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5ABF60-D6CF-A844-9B59-B71E4E3CE827}" type="datetimeFigureOut">
              <a:rPr lang="en-US" smtClean="0"/>
              <a:pPr/>
              <a:t>2/25/2014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13C669-BDEE-5240-B1A9-0D0E5461C2AD}" type="slidenum">
              <a:rPr lang="en-US" smtClean="0"/>
              <a:pPr/>
              <a:t>‹#›</a:t>
            </a:fld>
            <a:endParaRPr lang="en-US"/>
          </a:p>
        </p:txBody>
      </p:sp>
    </p:spTree>
    <p:extLst>
      <p:ext uri="{BB962C8B-B14F-4D97-AF65-F5344CB8AC3E}">
        <p14:creationId xmlns:p14="http://schemas.microsoft.com/office/powerpoint/2010/main" val="138247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4AA1B-160D-4B49-8FAD-9AA1F097A377}" type="datetimeFigureOut">
              <a:rPr lang="en-GB" smtClean="0"/>
              <a:t>25/02/2014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9BD44-27DA-4ECA-901A-0A4DC44F4589}" type="slidenum">
              <a:rPr lang="en-GB" smtClean="0"/>
              <a:t>‹#›</a:t>
            </a:fld>
            <a:endParaRPr lang="en-GB"/>
          </a:p>
        </p:txBody>
      </p:sp>
    </p:spTree>
    <p:extLst>
      <p:ext uri="{BB962C8B-B14F-4D97-AF65-F5344CB8AC3E}">
        <p14:creationId xmlns:p14="http://schemas.microsoft.com/office/powerpoint/2010/main" val="905075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a:t>
            </a:r>
            <a:r>
              <a:rPr lang="en-GB" baseline="0" dirty="0" smtClean="0"/>
              <a:t> next slide ask students to write on their white boards what this has actually shown them in scientific terms (food chain) although there are more than one animal that eats the producers and there could be more than just us that eats the primary consumer. Chicken can be eaten by fox </a:t>
            </a:r>
            <a:r>
              <a:rPr lang="en-GB" baseline="0" dirty="0" err="1" smtClean="0"/>
              <a:t>etc</a:t>
            </a:r>
            <a:endParaRPr lang="en-GB" baseline="0" dirty="0" smtClean="0"/>
          </a:p>
          <a:p>
            <a:r>
              <a:rPr lang="en-GB" baseline="0" dirty="0" smtClean="0"/>
              <a:t>Introduce the move from food chain into food web</a:t>
            </a:r>
            <a:endParaRPr lang="en-GB" dirty="0"/>
          </a:p>
        </p:txBody>
      </p:sp>
      <p:sp>
        <p:nvSpPr>
          <p:cNvPr id="4" name="Slide Number Placeholder 3"/>
          <p:cNvSpPr>
            <a:spLocks noGrp="1"/>
          </p:cNvSpPr>
          <p:nvPr>
            <p:ph type="sldNum" sz="quarter" idx="10"/>
          </p:nvPr>
        </p:nvSpPr>
        <p:spPr/>
        <p:txBody>
          <a:bodyPr/>
          <a:lstStyle/>
          <a:p>
            <a:fld id="{4CF9BD44-27DA-4ECA-901A-0A4DC44F4589}" type="slidenum">
              <a:rPr lang="en-GB" smtClean="0"/>
              <a:t>1</a:t>
            </a:fld>
            <a:endParaRPr lang="en-GB"/>
          </a:p>
        </p:txBody>
      </p:sp>
    </p:spTree>
    <p:extLst>
      <p:ext uri="{BB962C8B-B14F-4D97-AF65-F5344CB8AC3E}">
        <p14:creationId xmlns:p14="http://schemas.microsoft.com/office/powerpoint/2010/main" val="3972846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C5FFF4-632B-644B-9FD7-1DE485BC2F03}"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5F219-8DBF-E94F-8214-896CCEDFAB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CC5FFF4-632B-644B-9FD7-1DE485BC2F03}"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5F219-8DBF-E94F-8214-896CCEDFAB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CC5FFF4-632B-644B-9FD7-1DE485BC2F03}"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5F219-8DBF-E94F-8214-896CCEDFAB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19075" y="227013"/>
            <a:ext cx="7477125" cy="5868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301625" y="6242050"/>
            <a:ext cx="1782763" cy="474663"/>
          </a:xfrm>
        </p:spPr>
        <p:txBody>
          <a:bodyPr/>
          <a:lstStyle>
            <a:lvl1pPr>
              <a:defRPr/>
            </a:lvl1pPr>
          </a:lstStyle>
          <a:p>
            <a:endParaRPr lang="en-GB"/>
          </a:p>
        </p:txBody>
      </p:sp>
      <p:sp>
        <p:nvSpPr>
          <p:cNvPr id="4" name="Footer Placeholder 3"/>
          <p:cNvSpPr>
            <a:spLocks noGrp="1"/>
          </p:cNvSpPr>
          <p:nvPr>
            <p:ph type="ftr" sz="quarter" idx="11"/>
          </p:nvPr>
        </p:nvSpPr>
        <p:spPr>
          <a:xfrm>
            <a:off x="2257425" y="6248400"/>
            <a:ext cx="3455988" cy="474663"/>
          </a:xfrm>
        </p:spPr>
        <p:txBody>
          <a:bodyPr/>
          <a:lstStyle>
            <a:lvl1pPr>
              <a:defRPr/>
            </a:lvl1pPr>
          </a:lstStyle>
          <a:p>
            <a:endParaRPr lang="en-GB"/>
          </a:p>
        </p:txBody>
      </p:sp>
      <p:sp>
        <p:nvSpPr>
          <p:cNvPr id="5" name="Slide Number Placeholder 4"/>
          <p:cNvSpPr>
            <a:spLocks noGrp="1"/>
          </p:cNvSpPr>
          <p:nvPr>
            <p:ph type="sldNum" sz="quarter" idx="12"/>
          </p:nvPr>
        </p:nvSpPr>
        <p:spPr>
          <a:xfrm>
            <a:off x="5867400" y="6248400"/>
            <a:ext cx="1755775" cy="474663"/>
          </a:xfrm>
        </p:spPr>
        <p:txBody>
          <a:bodyPr/>
          <a:lstStyle>
            <a:lvl1pPr>
              <a:defRPr/>
            </a:lvl1pPr>
          </a:lstStyle>
          <a:p>
            <a:fld id="{EC93EB93-A4E2-4118-BC25-214B23127AE2}" type="slidenum">
              <a:rPr lang="en-GB"/>
              <a:pPr/>
              <a:t>‹#›</a:t>
            </a:fld>
            <a:endParaRPr lang="en-GB"/>
          </a:p>
        </p:txBody>
      </p:sp>
    </p:spTree>
    <p:extLst>
      <p:ext uri="{BB962C8B-B14F-4D97-AF65-F5344CB8AC3E}">
        <p14:creationId xmlns:p14="http://schemas.microsoft.com/office/powerpoint/2010/main" val="1378560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CC5FFF4-632B-644B-9FD7-1DE485BC2F03}"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5F219-8DBF-E94F-8214-896CCEDFAB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CC5FFF4-632B-644B-9FD7-1DE485BC2F03}"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5F219-8DBF-E94F-8214-896CCEDFAB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CC5FFF4-632B-644B-9FD7-1DE485BC2F03}"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5F219-8DBF-E94F-8214-896CCEDFAB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CC5FFF4-632B-644B-9FD7-1DE485BC2F03}" type="datetimeFigureOut">
              <a:rPr lang="en-US" smtClean="0"/>
              <a:pPr/>
              <a:t>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5F219-8DBF-E94F-8214-896CCEDFAB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CC5FFF4-632B-644B-9FD7-1DE485BC2F03}" type="datetimeFigureOut">
              <a:rPr lang="en-US" smtClean="0"/>
              <a:pPr/>
              <a:t>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5F219-8DBF-E94F-8214-896CCEDFAB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5FFF4-632B-644B-9FD7-1DE485BC2F03}" type="datetimeFigureOut">
              <a:rPr lang="en-US" smtClean="0"/>
              <a:pPr/>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5F219-8DBF-E94F-8214-896CCEDFAB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CC5FFF4-632B-644B-9FD7-1DE485BC2F03}"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5F219-8DBF-E94F-8214-896CCEDFAB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CC5FFF4-632B-644B-9FD7-1DE485BC2F03}"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5F219-8DBF-E94F-8214-896CCEDFAB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5FFF4-632B-644B-9FD7-1DE485BC2F03}" type="datetimeFigureOut">
              <a:rPr lang="en-US" smtClean="0"/>
              <a:pPr/>
              <a:t>2/25/2014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5F219-8DBF-E94F-8214-896CCEDFAB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Untitled%201:Users:rosaleerich:Downloads:Sort_these_organisms_into_food_chains.docx!OLE_LINK1"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Watch carefully</a:t>
            </a:r>
            <a:endParaRPr lang="en-GB" dirty="0"/>
          </a:p>
        </p:txBody>
      </p:sp>
      <p:sp>
        <p:nvSpPr>
          <p:cNvPr id="3" name="Subtitle 2"/>
          <p:cNvSpPr>
            <a:spLocks noGrp="1"/>
          </p:cNvSpPr>
          <p:nvPr>
            <p:ph type="subTitle" idx="1"/>
          </p:nvPr>
        </p:nvSpPr>
        <p:spPr/>
        <p:txBody>
          <a:bodyPr/>
          <a:lstStyle/>
          <a:p>
            <a:r>
              <a:rPr lang="en-GB" dirty="0" smtClean="0"/>
              <a:t>What does this show us???</a:t>
            </a:r>
            <a:endParaRPr lang="en-GB" dirty="0"/>
          </a:p>
        </p:txBody>
      </p:sp>
    </p:spTree>
    <p:extLst>
      <p:ext uri="{BB962C8B-B14F-4D97-AF65-F5344CB8AC3E}">
        <p14:creationId xmlns:p14="http://schemas.microsoft.com/office/powerpoint/2010/main" val="946643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40211" y="3875651"/>
            <a:ext cx="3238500" cy="2514600"/>
          </a:xfrm>
          <a:prstGeom prst="rect">
            <a:avLst/>
          </a:prstGeom>
        </p:spPr>
      </p:pic>
      <p:sp>
        <p:nvSpPr>
          <p:cNvPr id="4" name="TextBox 3"/>
          <p:cNvSpPr txBox="1"/>
          <p:nvPr/>
        </p:nvSpPr>
        <p:spPr>
          <a:xfrm>
            <a:off x="110837" y="289350"/>
            <a:ext cx="9033163" cy="3046988"/>
          </a:xfrm>
          <a:prstGeom prst="rect">
            <a:avLst/>
          </a:prstGeom>
          <a:noFill/>
        </p:spPr>
        <p:txBody>
          <a:bodyPr wrap="square" rtlCol="0">
            <a:spAutoFit/>
          </a:bodyPr>
          <a:lstStyle/>
          <a:p>
            <a:r>
              <a:rPr lang="en-US" sz="3200" b="1" dirty="0" smtClean="0">
                <a:latin typeface="Comic Sans MS"/>
                <a:cs typeface="Comic Sans MS"/>
              </a:rPr>
              <a:t>4) Decomposers</a:t>
            </a:r>
            <a:r>
              <a:rPr lang="en-US" sz="3200" dirty="0" smtClean="0">
                <a:latin typeface="Comic Sans MS"/>
                <a:cs typeface="Comic Sans MS"/>
              </a:rPr>
              <a:t>: mostly bacteria and fungi, </a:t>
            </a:r>
          </a:p>
          <a:p>
            <a:r>
              <a:rPr lang="en-US" sz="3200" dirty="0" smtClean="0">
                <a:latin typeface="Comic Sans MS"/>
                <a:cs typeface="Comic Sans MS"/>
              </a:rPr>
              <a:t>cause mould and the rotting of dead plants</a:t>
            </a:r>
          </a:p>
          <a:p>
            <a:r>
              <a:rPr lang="en-US" sz="3200" dirty="0" smtClean="0">
                <a:latin typeface="Comic Sans MS"/>
                <a:cs typeface="Comic Sans MS"/>
              </a:rPr>
              <a:t>and animals.  Very important as they allow</a:t>
            </a:r>
          </a:p>
          <a:p>
            <a:r>
              <a:rPr lang="en-US" sz="3200" dirty="0" smtClean="0">
                <a:latin typeface="Comic Sans MS"/>
                <a:cs typeface="Comic Sans MS"/>
              </a:rPr>
              <a:t>nutrients to be recycled. </a:t>
            </a:r>
            <a:r>
              <a:rPr lang="en-US" sz="3200" i="1" dirty="0" smtClean="0">
                <a:latin typeface="Comic Sans MS"/>
                <a:cs typeface="Comic Sans MS"/>
              </a:rPr>
              <a:t>They are very</a:t>
            </a:r>
          </a:p>
          <a:p>
            <a:r>
              <a:rPr lang="en-US" sz="3200" i="1" dirty="0" smtClean="0">
                <a:latin typeface="Comic Sans MS"/>
                <a:cs typeface="Comic Sans MS"/>
              </a:rPr>
              <a:t>rarely written in food chains or webs but are</a:t>
            </a:r>
          </a:p>
          <a:p>
            <a:r>
              <a:rPr lang="en-US" sz="3200" i="1" dirty="0" smtClean="0">
                <a:latin typeface="Comic Sans MS"/>
                <a:cs typeface="Comic Sans MS"/>
              </a:rPr>
              <a:t>vitally important in all of them.</a:t>
            </a:r>
            <a:r>
              <a:rPr lang="en-US" sz="3200" dirty="0" smtClean="0">
                <a:latin typeface="Comic Sans MS"/>
                <a:cs typeface="Comic Sans MS"/>
              </a:rPr>
              <a:t> </a:t>
            </a:r>
          </a:p>
        </p:txBody>
      </p:sp>
      <p:pic>
        <p:nvPicPr>
          <p:cNvPr id="5" name="Picture 4"/>
          <p:cNvPicPr>
            <a:picLocks noChangeAspect="1"/>
          </p:cNvPicPr>
          <p:nvPr/>
        </p:nvPicPr>
        <p:blipFill>
          <a:blip r:embed="rId3"/>
          <a:stretch>
            <a:fillRect/>
          </a:stretch>
        </p:blipFill>
        <p:spPr>
          <a:xfrm>
            <a:off x="241161" y="3336338"/>
            <a:ext cx="3279782" cy="2182546"/>
          </a:xfrm>
          <a:prstGeom prst="rect">
            <a:avLst/>
          </a:prstGeom>
        </p:spPr>
      </p:pic>
      <p:pic>
        <p:nvPicPr>
          <p:cNvPr id="6" name="Picture 5"/>
          <p:cNvPicPr>
            <a:picLocks noChangeAspect="1"/>
          </p:cNvPicPr>
          <p:nvPr/>
        </p:nvPicPr>
        <p:blipFill>
          <a:blip r:embed="rId4"/>
          <a:stretch>
            <a:fillRect/>
          </a:stretch>
        </p:blipFill>
        <p:spPr>
          <a:xfrm>
            <a:off x="5660501" y="4190401"/>
            <a:ext cx="3289300" cy="246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46388" y="1553392"/>
            <a:ext cx="5041659" cy="3914700"/>
          </a:xfrm>
          <a:prstGeom prst="rect">
            <a:avLst/>
          </a:prstGeom>
        </p:spPr>
      </p:pic>
      <p:sp>
        <p:nvSpPr>
          <p:cNvPr id="5" name="TextBox 4"/>
          <p:cNvSpPr txBox="1"/>
          <p:nvPr/>
        </p:nvSpPr>
        <p:spPr>
          <a:xfrm>
            <a:off x="289393" y="476174"/>
            <a:ext cx="7674897" cy="1077218"/>
          </a:xfrm>
          <a:prstGeom prst="rect">
            <a:avLst/>
          </a:prstGeom>
          <a:noFill/>
        </p:spPr>
        <p:txBody>
          <a:bodyPr wrap="none" rtlCol="0">
            <a:spAutoFit/>
          </a:bodyPr>
          <a:lstStyle/>
          <a:p>
            <a:r>
              <a:rPr lang="en-US" sz="3200" dirty="0">
                <a:latin typeface="Comic Sans MS"/>
                <a:cs typeface="Comic Sans MS"/>
              </a:rPr>
              <a:t>A</a:t>
            </a:r>
            <a:r>
              <a:rPr lang="en-US" sz="3200" dirty="0" smtClean="0">
                <a:latin typeface="Comic Sans MS"/>
                <a:cs typeface="Comic Sans MS"/>
              </a:rPr>
              <a:t> truly accurate food chain should look</a:t>
            </a:r>
          </a:p>
          <a:p>
            <a:r>
              <a:rPr lang="en-US" sz="3200" dirty="0" smtClean="0">
                <a:latin typeface="Comic Sans MS"/>
                <a:cs typeface="Comic Sans MS"/>
              </a:rPr>
              <a:t> like this:</a:t>
            </a:r>
          </a:p>
        </p:txBody>
      </p:sp>
      <p:sp>
        <p:nvSpPr>
          <p:cNvPr id="6" name="TextBox 5"/>
          <p:cNvSpPr txBox="1"/>
          <p:nvPr/>
        </p:nvSpPr>
        <p:spPr>
          <a:xfrm>
            <a:off x="578785" y="5780782"/>
            <a:ext cx="8278428" cy="584776"/>
          </a:xfrm>
          <a:prstGeom prst="rect">
            <a:avLst/>
          </a:prstGeom>
          <a:noFill/>
        </p:spPr>
        <p:txBody>
          <a:bodyPr wrap="none" rtlCol="0">
            <a:spAutoFit/>
          </a:bodyPr>
          <a:lstStyle/>
          <a:p>
            <a:r>
              <a:rPr lang="en-US" sz="3200" dirty="0" smtClean="0">
                <a:latin typeface="Comic Sans MS"/>
                <a:cs typeface="Comic Sans MS"/>
              </a:rPr>
              <a:t>Actually, where is there an arrow missing?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882" y="2036744"/>
            <a:ext cx="8181961" cy="2062103"/>
          </a:xfrm>
          <a:prstGeom prst="rect">
            <a:avLst/>
          </a:prstGeom>
          <a:noFill/>
        </p:spPr>
        <p:txBody>
          <a:bodyPr wrap="square" rtlCol="0">
            <a:spAutoFit/>
          </a:bodyPr>
          <a:lstStyle/>
          <a:p>
            <a:r>
              <a:rPr lang="en-GB" sz="3200" dirty="0" smtClean="0">
                <a:latin typeface="Comic Sans MS"/>
                <a:cs typeface="Comic Sans MS"/>
              </a:rPr>
              <a:t>Describe </a:t>
            </a:r>
            <a:r>
              <a:rPr lang="en-GB" sz="3200" dirty="0">
                <a:latin typeface="Comic Sans MS"/>
                <a:cs typeface="Comic Sans MS"/>
              </a:rPr>
              <a:t>the feeding </a:t>
            </a:r>
            <a:r>
              <a:rPr lang="en-GB" sz="3200" dirty="0" smtClean="0">
                <a:latin typeface="Comic Sans MS"/>
                <a:cs typeface="Comic Sans MS"/>
              </a:rPr>
              <a:t>relationships shown </a:t>
            </a:r>
            <a:r>
              <a:rPr lang="en-GB" sz="3200" dirty="0">
                <a:latin typeface="Comic Sans MS"/>
                <a:cs typeface="Comic Sans MS"/>
              </a:rPr>
              <a:t>by food webs</a:t>
            </a:r>
            <a:r>
              <a:rPr lang="en-GB" sz="3200" dirty="0" smtClean="0">
                <a:latin typeface="Comic Sans MS"/>
                <a:cs typeface="Comic Sans MS"/>
              </a:rPr>
              <a:t> 							</a:t>
            </a:r>
            <a:r>
              <a:rPr lang="en-GB" sz="3200" b="1" dirty="0" smtClean="0">
                <a:latin typeface="Comic Sans MS"/>
                <a:cs typeface="Comic Sans MS"/>
              </a:rPr>
              <a:t>(Level 4)</a:t>
            </a:r>
            <a:endParaRPr lang="en-GB" sz="3200" b="1" dirty="0">
              <a:latin typeface="Comic Sans MS"/>
              <a:cs typeface="Comic Sans MS"/>
            </a:endParaRPr>
          </a:p>
          <a:p>
            <a:r>
              <a:rPr lang="en-GB" sz="3200" dirty="0">
                <a:latin typeface="Comic Sans MS"/>
                <a:cs typeface="Comic Sans MS"/>
              </a:rPr>
              <a:t> </a:t>
            </a:r>
            <a:endParaRPr lang="en-GB" sz="3200" dirty="0" smtClean="0">
              <a:latin typeface="Comic Sans MS"/>
              <a:cs typeface="Comic Sans MS"/>
            </a:endParaRPr>
          </a:p>
          <a:p>
            <a:endParaRPr lang="en-US" sz="3200" dirty="0" smtClean="0">
              <a:latin typeface="Comic Sans MS"/>
              <a:cs typeface="Comic Sans MS"/>
            </a:endParaRPr>
          </a:p>
        </p:txBody>
      </p:sp>
      <p:sp>
        <p:nvSpPr>
          <p:cNvPr id="5" name="TextBox 4"/>
          <p:cNvSpPr txBox="1"/>
          <p:nvPr/>
        </p:nvSpPr>
        <p:spPr>
          <a:xfrm>
            <a:off x="2289133" y="297807"/>
            <a:ext cx="4994426" cy="707886"/>
          </a:xfrm>
          <a:prstGeom prst="rect">
            <a:avLst/>
          </a:prstGeom>
          <a:noFill/>
        </p:spPr>
        <p:txBody>
          <a:bodyPr wrap="none" rtlCol="0">
            <a:spAutoFit/>
          </a:bodyPr>
          <a:lstStyle/>
          <a:p>
            <a:r>
              <a:rPr lang="en-US" sz="4000" u="sng" dirty="0" smtClean="0">
                <a:latin typeface="Comic Sans MS"/>
                <a:cs typeface="Comic Sans MS"/>
              </a:rPr>
              <a:t>Learning Objectives</a:t>
            </a:r>
          </a:p>
        </p:txBody>
      </p:sp>
      <p:sp>
        <p:nvSpPr>
          <p:cNvPr id="6" name="TextBox 5"/>
          <p:cNvSpPr txBox="1"/>
          <p:nvPr/>
        </p:nvSpPr>
        <p:spPr>
          <a:xfrm>
            <a:off x="592283" y="3729402"/>
            <a:ext cx="184666" cy="1077218"/>
          </a:xfrm>
          <a:prstGeom prst="rect">
            <a:avLst/>
          </a:prstGeom>
          <a:noFill/>
        </p:spPr>
        <p:txBody>
          <a:bodyPr wrap="none" rtlCol="0">
            <a:spAutoFit/>
          </a:bodyPr>
          <a:lstStyle/>
          <a:p>
            <a:r>
              <a:rPr lang="en-GB" sz="3200" dirty="0" smtClean="0">
                <a:latin typeface="Comic Sans MS"/>
                <a:cs typeface="Comic Sans MS"/>
              </a:rPr>
              <a:t> </a:t>
            </a:r>
          </a:p>
          <a:p>
            <a:endParaRPr lang="en-US" sz="3200" dirty="0" smtClean="0">
              <a:latin typeface="Comic Sans MS"/>
              <a:cs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4"/>
                                        </p:tgtEl>
                                      </p:cBhvr>
                                      <p:to x="80000" y="100000"/>
                                    </p:animScale>
                                    <p:anim by="(#ppt_w*0.10)" calcmode="lin" valueType="num">
                                      <p:cBhvr>
                                        <p:cTn id="7" dur="250" autoRev="1" fill="hold">
                                          <p:stCondLst>
                                            <p:cond delay="0"/>
                                          </p:stCondLst>
                                        </p:cTn>
                                        <p:tgtEl>
                                          <p:spTgt spid="4"/>
                                        </p:tgtEl>
                                        <p:attrNameLst>
                                          <p:attrName>ppt_x</p:attrName>
                                        </p:attrNameLst>
                                      </p:cBhvr>
                                    </p:anim>
                                    <p:anim by="(-#ppt_w*0.10)" calcmode="lin" valueType="num">
                                      <p:cBhvr>
                                        <p:cTn id="8" dur="250" autoRev="1" fill="hold">
                                          <p:stCondLst>
                                            <p:cond delay="0"/>
                                          </p:stCondLst>
                                        </p:cTn>
                                        <p:tgtEl>
                                          <p:spTgt spid="4"/>
                                        </p:tgtEl>
                                        <p:attrNameLst>
                                          <p:attrName>ppt_y</p:attrName>
                                        </p:attrNameLst>
                                      </p:cBhvr>
                                    </p:anim>
                                    <p:animRot by="-480000">
                                      <p:cBhvr>
                                        <p:cTn id="9" dur="250" autoRev="1"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411" y="1269927"/>
            <a:ext cx="8589447" cy="2554545"/>
          </a:xfrm>
          <a:prstGeom prst="rect">
            <a:avLst/>
          </a:prstGeom>
          <a:noFill/>
        </p:spPr>
        <p:txBody>
          <a:bodyPr wrap="square" rtlCol="0">
            <a:spAutoFit/>
          </a:bodyPr>
          <a:lstStyle/>
          <a:p>
            <a:r>
              <a:rPr lang="en-GB" sz="3200" dirty="0" smtClean="0">
                <a:latin typeface="Comic Sans MS"/>
                <a:cs typeface="Comic Sans MS"/>
              </a:rPr>
              <a:t> </a:t>
            </a:r>
          </a:p>
          <a:p>
            <a:r>
              <a:rPr lang="en-GB" sz="3200" dirty="0" smtClean="0">
                <a:latin typeface="Comic Sans MS"/>
                <a:cs typeface="Comic Sans MS"/>
              </a:rPr>
              <a:t>Explain </a:t>
            </a:r>
            <a:r>
              <a:rPr lang="en-GB" sz="3200" dirty="0">
                <a:latin typeface="Comic Sans MS"/>
                <a:cs typeface="Comic Sans MS"/>
              </a:rPr>
              <a:t>how changes to </a:t>
            </a:r>
            <a:r>
              <a:rPr lang="en-GB" sz="3200" dirty="0" smtClean="0">
                <a:latin typeface="Comic Sans MS"/>
                <a:cs typeface="Comic Sans MS"/>
              </a:rPr>
              <a:t>one population </a:t>
            </a:r>
            <a:r>
              <a:rPr lang="en-GB" sz="3200" dirty="0">
                <a:latin typeface="Comic Sans MS"/>
                <a:cs typeface="Comic Sans MS"/>
              </a:rPr>
              <a:t>can affect another</a:t>
            </a:r>
            <a:r>
              <a:rPr lang="en-GB" sz="3200" dirty="0" smtClean="0">
                <a:latin typeface="Comic Sans MS"/>
                <a:cs typeface="Comic Sans MS"/>
              </a:rPr>
              <a:t> 							</a:t>
            </a:r>
            <a:r>
              <a:rPr lang="en-GB" sz="3200" b="1" dirty="0" smtClean="0">
                <a:latin typeface="Comic Sans MS"/>
                <a:cs typeface="Comic Sans MS"/>
              </a:rPr>
              <a:t>(Level 5)</a:t>
            </a:r>
            <a:endParaRPr lang="en-GB" sz="3200" b="1" dirty="0">
              <a:latin typeface="Comic Sans MS"/>
              <a:cs typeface="Comic Sans MS"/>
            </a:endParaRPr>
          </a:p>
          <a:p>
            <a:r>
              <a:rPr lang="en-GB" sz="3200" dirty="0">
                <a:latin typeface="Comic Sans MS"/>
                <a:cs typeface="Comic Sans MS"/>
              </a:rPr>
              <a:t> </a:t>
            </a:r>
            <a:endParaRPr lang="en-GB" sz="3200" dirty="0" smtClean="0">
              <a:latin typeface="Comic Sans MS"/>
              <a:cs typeface="Comic Sans MS"/>
            </a:endParaRPr>
          </a:p>
          <a:p>
            <a:endParaRPr lang="en-US" sz="3200" dirty="0" smtClean="0">
              <a:latin typeface="Comic Sans MS"/>
              <a:cs typeface="Comic Sans MS"/>
            </a:endParaRPr>
          </a:p>
        </p:txBody>
      </p:sp>
      <p:sp>
        <p:nvSpPr>
          <p:cNvPr id="5" name="TextBox 4"/>
          <p:cNvSpPr txBox="1"/>
          <p:nvPr/>
        </p:nvSpPr>
        <p:spPr>
          <a:xfrm>
            <a:off x="2289133" y="297807"/>
            <a:ext cx="4994426" cy="707886"/>
          </a:xfrm>
          <a:prstGeom prst="rect">
            <a:avLst/>
          </a:prstGeom>
          <a:noFill/>
        </p:spPr>
        <p:txBody>
          <a:bodyPr wrap="none" rtlCol="0">
            <a:spAutoFit/>
          </a:bodyPr>
          <a:lstStyle/>
          <a:p>
            <a:r>
              <a:rPr lang="en-US" sz="4000" u="sng" dirty="0" smtClean="0">
                <a:latin typeface="Comic Sans MS"/>
                <a:cs typeface="Comic Sans MS"/>
              </a:rPr>
              <a:t>Learning Objectives</a:t>
            </a:r>
          </a:p>
        </p:txBody>
      </p:sp>
      <p:sp>
        <p:nvSpPr>
          <p:cNvPr id="6" name="TextBox 5"/>
          <p:cNvSpPr txBox="1"/>
          <p:nvPr/>
        </p:nvSpPr>
        <p:spPr>
          <a:xfrm>
            <a:off x="317411" y="3141770"/>
            <a:ext cx="8619467" cy="3046988"/>
          </a:xfrm>
          <a:prstGeom prst="rect">
            <a:avLst/>
          </a:prstGeom>
          <a:noFill/>
        </p:spPr>
        <p:txBody>
          <a:bodyPr wrap="none" rtlCol="0">
            <a:spAutoFit/>
          </a:bodyPr>
          <a:lstStyle/>
          <a:p>
            <a:r>
              <a:rPr lang="en-US" sz="3200" dirty="0" smtClean="0">
                <a:latin typeface="Comic Sans MS"/>
                <a:cs typeface="Comic Sans MS"/>
              </a:rPr>
              <a:t>You’ve done it the more complicated way – </a:t>
            </a:r>
          </a:p>
          <a:p>
            <a:r>
              <a:rPr lang="en-US" sz="3200" dirty="0" smtClean="0">
                <a:latin typeface="Comic Sans MS"/>
                <a:cs typeface="Comic Sans MS"/>
              </a:rPr>
              <a:t>by looking at food webs.</a:t>
            </a:r>
          </a:p>
          <a:p>
            <a:r>
              <a:rPr lang="en-US" sz="3200" dirty="0" smtClean="0">
                <a:latin typeface="Comic Sans MS"/>
                <a:cs typeface="Comic Sans MS"/>
              </a:rPr>
              <a:t>  </a:t>
            </a:r>
          </a:p>
          <a:p>
            <a:r>
              <a:rPr lang="en-US" sz="3200" dirty="0" smtClean="0">
                <a:latin typeface="Comic Sans MS"/>
                <a:cs typeface="Comic Sans MS"/>
              </a:rPr>
              <a:t>The graph on page 59 shows a population of</a:t>
            </a:r>
          </a:p>
          <a:p>
            <a:r>
              <a:rPr lang="en-US" sz="3200" dirty="0" smtClean="0">
                <a:latin typeface="Comic Sans MS"/>
                <a:cs typeface="Comic Sans MS"/>
              </a:rPr>
              <a:t>predators and their prey;</a:t>
            </a:r>
          </a:p>
          <a:p>
            <a:r>
              <a:rPr lang="en-US" sz="3200" i="1" dirty="0" smtClean="0">
                <a:latin typeface="Comic Sans MS"/>
                <a:cs typeface="Comic Sans MS"/>
              </a:rPr>
              <a:t>explain the relationship as simply as you can</a:t>
            </a:r>
            <a:r>
              <a:rPr lang="en-US" sz="3200" dirty="0" smtClean="0">
                <a:latin typeface="Comic Sans MS"/>
                <a:cs typeface="Comic Sans MS"/>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datorPreyGRAPH.gif"/>
          <p:cNvPicPr>
            <a:picLocks noChangeAspect="1"/>
          </p:cNvPicPr>
          <p:nvPr/>
        </p:nvPicPr>
        <p:blipFill>
          <a:blip r:embed="rId2"/>
          <a:stretch>
            <a:fillRect/>
          </a:stretch>
        </p:blipFill>
        <p:spPr>
          <a:xfrm>
            <a:off x="666912" y="3038176"/>
            <a:ext cx="7171023" cy="3819824"/>
          </a:xfrm>
          <a:prstGeom prst="rect">
            <a:avLst/>
          </a:prstGeom>
        </p:spPr>
      </p:pic>
      <p:sp>
        <p:nvSpPr>
          <p:cNvPr id="4" name="Rectangle 3"/>
          <p:cNvSpPr/>
          <p:nvPr/>
        </p:nvSpPr>
        <p:spPr>
          <a:xfrm>
            <a:off x="0" y="0"/>
            <a:ext cx="9144000" cy="5355313"/>
          </a:xfrm>
          <a:prstGeom prst="rect">
            <a:avLst/>
          </a:prstGeom>
        </p:spPr>
        <p:txBody>
          <a:bodyPr wrap="square">
            <a:spAutoFit/>
          </a:bodyPr>
          <a:lstStyle/>
          <a:p>
            <a:pPr marL="342900" indent="-342900">
              <a:buFont typeface="+mj-lt"/>
              <a:buAutoNum type="arabicPeriod"/>
            </a:pPr>
            <a:r>
              <a:rPr lang="en-US" dirty="0"/>
              <a:t>In a stable environment the populations of predators and prey will fluctuate in a regular pattern, as shown in the </a:t>
            </a:r>
            <a:r>
              <a:rPr lang="en-US" dirty="0" smtClean="0"/>
              <a:t>graph.</a:t>
            </a:r>
          </a:p>
          <a:p>
            <a:pPr marL="342900" indent="-342900">
              <a:buFont typeface="+mj-lt"/>
              <a:buAutoNum type="arabicPeriod"/>
            </a:pPr>
            <a:endParaRPr lang="en-US" dirty="0" smtClean="0"/>
          </a:p>
          <a:p>
            <a:pPr marL="342900" indent="-342900">
              <a:buFont typeface="+mj-lt"/>
              <a:buAutoNum type="arabicPeriod"/>
            </a:pPr>
            <a:r>
              <a:rPr lang="en-US" dirty="0" smtClean="0"/>
              <a:t>If </a:t>
            </a:r>
            <a:r>
              <a:rPr lang="en-US" dirty="0"/>
              <a:t>the population of prey increases, there will be more food for predators, so their population will also </a:t>
            </a:r>
            <a:r>
              <a:rPr lang="en-US" dirty="0" smtClean="0"/>
              <a:t>increase.</a:t>
            </a:r>
          </a:p>
          <a:p>
            <a:pPr marL="342900" indent="-342900">
              <a:buFont typeface="+mj-lt"/>
              <a:buAutoNum type="arabicPeriod"/>
            </a:pPr>
            <a:endParaRPr lang="en-US" dirty="0" smtClean="0"/>
          </a:p>
          <a:p>
            <a:pPr marL="342900" indent="-342900">
              <a:buFont typeface="+mj-lt"/>
              <a:buAutoNum type="arabicPeriod"/>
            </a:pPr>
            <a:r>
              <a:rPr lang="en-US" dirty="0" smtClean="0"/>
              <a:t>However</a:t>
            </a:r>
            <a:r>
              <a:rPr lang="en-US" dirty="0"/>
              <a:t>, as the population of predators increases more food is needed so eventually the population of prey will </a:t>
            </a:r>
            <a:r>
              <a:rPr lang="en-US" dirty="0" smtClean="0"/>
              <a:t>decrease.</a:t>
            </a:r>
          </a:p>
          <a:p>
            <a:pPr marL="342900" indent="-342900">
              <a:buFont typeface="+mj-lt"/>
              <a:buAutoNum type="arabicPeriod"/>
            </a:pPr>
            <a:endParaRPr lang="en-US" dirty="0" smtClean="0"/>
          </a:p>
          <a:p>
            <a:pPr marL="342900" indent="-342900">
              <a:buFont typeface="+mj-lt"/>
              <a:buAutoNum type="arabicPeriod"/>
            </a:pPr>
            <a:r>
              <a:rPr lang="en-US" dirty="0" smtClean="0"/>
              <a:t>This </a:t>
            </a:r>
            <a:r>
              <a:rPr lang="en-US" dirty="0"/>
              <a:t>means less food for the </a:t>
            </a:r>
            <a:r>
              <a:rPr lang="en-US"/>
              <a:t>predators</a:t>
            </a:r>
            <a:r>
              <a:rPr lang="en-US" smtClean="0"/>
              <a:t>, so </a:t>
            </a:r>
            <a:r>
              <a:rPr lang="en-US" dirty="0"/>
              <a:t>their population falls again</a:t>
            </a:r>
            <a:r>
              <a:rPr lang="en-US" dirty="0" smtClean="0"/>
              <a:t>.</a:t>
            </a:r>
          </a:p>
          <a:p>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a:p>
          <a:p>
            <a:r>
              <a:rPr lang="en-US" dirty="0" smtClean="0"/>
              <a:t>	</a:t>
            </a:r>
          </a:p>
          <a:p>
            <a:r>
              <a:rPr lang="en-US" b="1" dirty="0" smtClean="0"/>
              <a:t>	</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0553" y="0"/>
            <a:ext cx="8344151" cy="1569660"/>
          </a:xfrm>
          <a:prstGeom prst="rect">
            <a:avLst/>
          </a:prstGeom>
        </p:spPr>
        <p:txBody>
          <a:bodyPr wrap="square">
            <a:spAutoFit/>
          </a:bodyPr>
          <a:lstStyle/>
          <a:p>
            <a:r>
              <a:rPr lang="en-GB" sz="3200" dirty="0" smtClean="0">
                <a:latin typeface="Comic Sans MS"/>
                <a:cs typeface="Comic Sans MS"/>
              </a:rPr>
              <a:t>Explain how specific human activities deplete the resources available </a:t>
            </a:r>
          </a:p>
          <a:p>
            <a:r>
              <a:rPr lang="en-GB" sz="3200" dirty="0" smtClean="0">
                <a:latin typeface="Comic Sans MS"/>
                <a:cs typeface="Comic Sans MS"/>
              </a:rPr>
              <a:t>for organisms 								</a:t>
            </a:r>
            <a:r>
              <a:rPr lang="en-GB" sz="3200" b="1" dirty="0" smtClean="0">
                <a:latin typeface="Comic Sans MS"/>
                <a:cs typeface="Comic Sans MS"/>
              </a:rPr>
              <a:t>(Level 6)</a:t>
            </a:r>
            <a:endParaRPr lang="en-GB" sz="3200" b="1" dirty="0">
              <a:latin typeface="Comic Sans MS"/>
              <a:cs typeface="Comic Sans MS"/>
            </a:endParaRPr>
          </a:p>
        </p:txBody>
      </p:sp>
      <p:sp>
        <p:nvSpPr>
          <p:cNvPr id="5" name="TextBox 4"/>
          <p:cNvSpPr txBox="1"/>
          <p:nvPr/>
        </p:nvSpPr>
        <p:spPr>
          <a:xfrm>
            <a:off x="66836" y="1885427"/>
            <a:ext cx="8981746" cy="1077218"/>
          </a:xfrm>
          <a:prstGeom prst="rect">
            <a:avLst/>
          </a:prstGeom>
          <a:noFill/>
        </p:spPr>
        <p:txBody>
          <a:bodyPr wrap="none" rtlCol="0">
            <a:spAutoFit/>
          </a:bodyPr>
          <a:lstStyle/>
          <a:p>
            <a:r>
              <a:rPr lang="en-US" sz="3200" dirty="0" smtClean="0">
                <a:latin typeface="Comic Sans MS"/>
                <a:cs typeface="Comic Sans MS"/>
              </a:rPr>
              <a:t>With the person next to you come up with</a:t>
            </a:r>
          </a:p>
          <a:p>
            <a:r>
              <a:rPr lang="en-US" sz="3200" dirty="0" smtClean="0">
                <a:latin typeface="Comic Sans MS"/>
                <a:cs typeface="Comic Sans MS"/>
              </a:rPr>
              <a:t>as many different examples you can think of…</a:t>
            </a:r>
          </a:p>
        </p:txBody>
      </p:sp>
      <p:sp>
        <p:nvSpPr>
          <p:cNvPr id="6" name="TextBox 5"/>
          <p:cNvSpPr txBox="1"/>
          <p:nvPr/>
        </p:nvSpPr>
        <p:spPr>
          <a:xfrm>
            <a:off x="193312" y="3208617"/>
            <a:ext cx="8950688" cy="1077218"/>
          </a:xfrm>
          <a:prstGeom prst="rect">
            <a:avLst/>
          </a:prstGeom>
          <a:noFill/>
        </p:spPr>
        <p:txBody>
          <a:bodyPr wrap="none" rtlCol="0">
            <a:spAutoFit/>
          </a:bodyPr>
          <a:lstStyle/>
          <a:p>
            <a:r>
              <a:rPr lang="en-US" sz="3200" dirty="0" smtClean="0">
                <a:latin typeface="Comic Sans MS"/>
                <a:cs typeface="Comic Sans MS"/>
              </a:rPr>
              <a:t>HINT: Think in terms of the following types</a:t>
            </a:r>
          </a:p>
          <a:p>
            <a:r>
              <a:rPr lang="en-US" sz="3200" dirty="0" smtClean="0">
                <a:latin typeface="Comic Sans MS"/>
                <a:cs typeface="Comic Sans MS"/>
              </a:rPr>
              <a:t>of activity – what others impact food webs?</a:t>
            </a:r>
          </a:p>
        </p:txBody>
      </p:sp>
      <p:pic>
        <p:nvPicPr>
          <p:cNvPr id="7" name="Picture 6"/>
          <p:cNvPicPr>
            <a:picLocks noChangeAspect="1"/>
          </p:cNvPicPr>
          <p:nvPr/>
        </p:nvPicPr>
        <p:blipFill>
          <a:blip r:embed="rId2"/>
          <a:stretch>
            <a:fillRect/>
          </a:stretch>
        </p:blipFill>
        <p:spPr>
          <a:xfrm>
            <a:off x="193312" y="4400865"/>
            <a:ext cx="4129391" cy="2312459"/>
          </a:xfrm>
          <a:prstGeom prst="rect">
            <a:avLst/>
          </a:prstGeom>
        </p:spPr>
      </p:pic>
      <p:pic>
        <p:nvPicPr>
          <p:cNvPr id="8" name="Picture 7"/>
          <p:cNvPicPr>
            <a:picLocks noChangeAspect="1"/>
          </p:cNvPicPr>
          <p:nvPr/>
        </p:nvPicPr>
        <p:blipFill>
          <a:blip r:embed="rId3"/>
          <a:stretch>
            <a:fillRect/>
          </a:stretch>
        </p:blipFill>
        <p:spPr>
          <a:xfrm>
            <a:off x="4983982" y="4264185"/>
            <a:ext cx="3890722" cy="25938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051" y="267199"/>
            <a:ext cx="9089949" cy="1077218"/>
          </a:xfrm>
          <a:prstGeom prst="rect">
            <a:avLst/>
          </a:prstGeom>
          <a:noFill/>
        </p:spPr>
        <p:txBody>
          <a:bodyPr wrap="none" rtlCol="0">
            <a:spAutoFit/>
          </a:bodyPr>
          <a:lstStyle/>
          <a:p>
            <a:r>
              <a:rPr lang="en-US" sz="3200" dirty="0" smtClean="0">
                <a:latin typeface="Comic Sans MS"/>
                <a:cs typeface="Comic Sans MS"/>
              </a:rPr>
              <a:t>YOU CAN DIRECTLY AFFECT FOOD CHAINS</a:t>
            </a:r>
          </a:p>
          <a:p>
            <a:r>
              <a:rPr lang="en-US" sz="3200" dirty="0" smtClean="0">
                <a:latin typeface="Comic Sans MS"/>
                <a:cs typeface="Comic Sans MS"/>
              </a:rPr>
              <a:t>IF YOU DON’T PUT YOUR LITTER IN BINS!!!</a:t>
            </a:r>
          </a:p>
        </p:txBody>
      </p:sp>
      <p:pic>
        <p:nvPicPr>
          <p:cNvPr id="5" name="Picture 4"/>
          <p:cNvPicPr>
            <a:picLocks noChangeAspect="1"/>
          </p:cNvPicPr>
          <p:nvPr/>
        </p:nvPicPr>
        <p:blipFill>
          <a:blip r:embed="rId2"/>
          <a:stretch>
            <a:fillRect/>
          </a:stretch>
        </p:blipFill>
        <p:spPr>
          <a:xfrm>
            <a:off x="295253" y="1344417"/>
            <a:ext cx="4154645" cy="2754710"/>
          </a:xfrm>
          <a:prstGeom prst="rect">
            <a:avLst/>
          </a:prstGeom>
        </p:spPr>
      </p:pic>
      <p:pic>
        <p:nvPicPr>
          <p:cNvPr id="6" name="Picture 5"/>
          <p:cNvPicPr>
            <a:picLocks noChangeAspect="1"/>
          </p:cNvPicPr>
          <p:nvPr/>
        </p:nvPicPr>
        <p:blipFill>
          <a:blip r:embed="rId3"/>
          <a:stretch>
            <a:fillRect/>
          </a:stretch>
        </p:blipFill>
        <p:spPr>
          <a:xfrm>
            <a:off x="4572000" y="1344417"/>
            <a:ext cx="3324120" cy="2754710"/>
          </a:xfrm>
          <a:prstGeom prst="rect">
            <a:avLst/>
          </a:prstGeom>
        </p:spPr>
      </p:pic>
      <p:pic>
        <p:nvPicPr>
          <p:cNvPr id="7" name="Picture 6"/>
          <p:cNvPicPr>
            <a:picLocks noChangeAspect="1"/>
          </p:cNvPicPr>
          <p:nvPr/>
        </p:nvPicPr>
        <p:blipFill>
          <a:blip r:embed="rId4"/>
          <a:stretch>
            <a:fillRect/>
          </a:stretch>
        </p:blipFill>
        <p:spPr>
          <a:xfrm>
            <a:off x="829941" y="4346975"/>
            <a:ext cx="3505200" cy="2311400"/>
          </a:xfrm>
          <a:prstGeom prst="rect">
            <a:avLst/>
          </a:prstGeom>
        </p:spPr>
      </p:pic>
      <p:pic>
        <p:nvPicPr>
          <p:cNvPr id="8" name="Picture 7"/>
          <p:cNvPicPr>
            <a:picLocks noChangeAspect="1"/>
          </p:cNvPicPr>
          <p:nvPr/>
        </p:nvPicPr>
        <p:blipFill>
          <a:blip r:embed="rId5"/>
          <a:stretch>
            <a:fillRect/>
          </a:stretch>
        </p:blipFill>
        <p:spPr>
          <a:xfrm>
            <a:off x="5755696" y="4290248"/>
            <a:ext cx="2668842" cy="236812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medow_932x616"/>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6" descr="harv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c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76250"/>
            <a:ext cx="4270375" cy="333692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p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765175"/>
            <a:ext cx="2560637" cy="2303463"/>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chick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3429000"/>
            <a:ext cx="2074863"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homer-as-human"/>
          <p:cNvPicPr>
            <a:picLocks noChangeAspect="1" noChangeArrowheads="1"/>
          </p:cNvPicPr>
          <p:nvPr/>
        </p:nvPicPr>
        <p:blipFill>
          <a:blip r:embed="rId7">
            <a:extLst>
              <a:ext uri="{28A0092B-C50C-407E-A947-70E740481C1C}">
                <a14:useLocalDpi xmlns:a14="http://schemas.microsoft.com/office/drawing/2010/main" val="0"/>
              </a:ext>
            </a:extLst>
          </a:blip>
          <a:srcRect l="15111" t="8292" r="16000" b="13957"/>
          <a:stretch>
            <a:fillRect/>
          </a:stretch>
        </p:blipFill>
        <p:spPr bwMode="auto">
          <a:xfrm>
            <a:off x="3132138" y="0"/>
            <a:ext cx="2952750" cy="44656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810" y="4076700"/>
            <a:ext cx="2371725" cy="1924050"/>
          </a:xfrm>
          <a:prstGeom prst="rect">
            <a:avLst/>
          </a:prstGeom>
        </p:spPr>
      </p:pic>
    </p:spTree>
    <p:extLst>
      <p:ext uri="{BB962C8B-B14F-4D97-AF65-F5344CB8AC3E}">
        <p14:creationId xmlns:p14="http://schemas.microsoft.com/office/powerpoint/2010/main" val="29672071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childTnLst>
                          </p:cTn>
                        </p:par>
                        <p:par>
                          <p:cTn id="9" fill="hold" nodeType="with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dissolve">
                                      <p:cBhvr>
                                        <p:cTn id="12" dur="500"/>
                                        <p:tgtEl>
                                          <p:spTgt spid="13318"/>
                                        </p:tgtEl>
                                      </p:cBhvr>
                                    </p:animEffect>
                                  </p:childTnLst>
                                </p:cTn>
                              </p:par>
                            </p:childTnLst>
                          </p:cTn>
                        </p:par>
                        <p:par>
                          <p:cTn id="13" fill="hold" nodeType="withGroup">
                            <p:stCondLst>
                              <p:cond delay="1000"/>
                            </p:stCondLst>
                            <p:childTnLst>
                              <p:par>
                                <p:cTn id="14" presetID="42" presetClass="entr" presetSubtype="0" fill="hold" nodeType="afterEffect">
                                  <p:stCondLst>
                                    <p:cond delay="0"/>
                                  </p:stCondLst>
                                  <p:childTnLst>
                                    <p:set>
                                      <p:cBhvr>
                                        <p:cTn id="15" dur="1" fill="hold">
                                          <p:stCondLst>
                                            <p:cond delay="0"/>
                                          </p:stCondLst>
                                        </p:cTn>
                                        <p:tgtEl>
                                          <p:spTgt spid="13319"/>
                                        </p:tgtEl>
                                        <p:attrNameLst>
                                          <p:attrName>style.visibility</p:attrName>
                                        </p:attrNameLst>
                                      </p:cBhvr>
                                      <p:to>
                                        <p:strVal val="visible"/>
                                      </p:to>
                                    </p:set>
                                    <p:animEffect transition="in" filter="fade">
                                      <p:cBhvr>
                                        <p:cTn id="16" dur="1000"/>
                                        <p:tgtEl>
                                          <p:spTgt spid="13319"/>
                                        </p:tgtEl>
                                      </p:cBhvr>
                                    </p:animEffect>
                                    <p:anim calcmode="lin" valueType="num">
                                      <p:cBhvr>
                                        <p:cTn id="17" dur="1000" fill="hold"/>
                                        <p:tgtEl>
                                          <p:spTgt spid="13319"/>
                                        </p:tgtEl>
                                        <p:attrNameLst>
                                          <p:attrName>ppt_x</p:attrName>
                                        </p:attrNameLst>
                                      </p:cBhvr>
                                      <p:tavLst>
                                        <p:tav tm="0">
                                          <p:val>
                                            <p:strVal val="#ppt_x"/>
                                          </p:val>
                                        </p:tav>
                                        <p:tav tm="100000">
                                          <p:val>
                                            <p:strVal val="#ppt_x"/>
                                          </p:val>
                                        </p:tav>
                                      </p:tavLst>
                                    </p:anim>
                                    <p:anim calcmode="lin" valueType="num">
                                      <p:cBhvr>
                                        <p:cTn id="18" dur="1000" fill="hold"/>
                                        <p:tgtEl>
                                          <p:spTgt spid="1331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7" presetClass="entr" presetSubtype="4" fill="hold" nodeType="afterEffect">
                                  <p:stCondLst>
                                    <p:cond delay="0"/>
                                  </p:stCondLst>
                                  <p:childTnLst>
                                    <p:set>
                                      <p:cBhvr>
                                        <p:cTn id="21" dur="1" fill="hold">
                                          <p:stCondLst>
                                            <p:cond delay="0"/>
                                          </p:stCondLst>
                                        </p:cTn>
                                        <p:tgtEl>
                                          <p:spTgt spid="13320"/>
                                        </p:tgtEl>
                                        <p:attrNameLst>
                                          <p:attrName>style.visibility</p:attrName>
                                        </p:attrNameLst>
                                      </p:cBhvr>
                                      <p:to>
                                        <p:strVal val="visible"/>
                                      </p:to>
                                    </p:set>
                                    <p:anim calcmode="lin" valueType="num">
                                      <p:cBhvr additive="base">
                                        <p:cTn id="22" dur="1000" fill="hold"/>
                                        <p:tgtEl>
                                          <p:spTgt spid="13320"/>
                                        </p:tgtEl>
                                        <p:attrNameLst>
                                          <p:attrName>ppt_x</p:attrName>
                                        </p:attrNameLst>
                                      </p:cBhvr>
                                      <p:tavLst>
                                        <p:tav tm="0">
                                          <p:val>
                                            <p:strVal val="#ppt_x"/>
                                          </p:val>
                                        </p:tav>
                                        <p:tav tm="100000">
                                          <p:val>
                                            <p:strVal val="#ppt_x"/>
                                          </p:val>
                                        </p:tav>
                                      </p:tavLst>
                                    </p:anim>
                                    <p:anim calcmode="lin" valueType="num">
                                      <p:cBhvr additive="base">
                                        <p:cTn id="23" dur="1000" fill="hold"/>
                                        <p:tgtEl>
                                          <p:spTgt spid="13320"/>
                                        </p:tgtEl>
                                        <p:attrNameLst>
                                          <p:attrName>ppt_y</p:attrName>
                                        </p:attrNameLst>
                                      </p:cBhvr>
                                      <p:tavLst>
                                        <p:tav tm="0">
                                          <p:val>
                                            <p:strVal val="1+#ppt_h/2"/>
                                          </p:val>
                                        </p:tav>
                                        <p:tav tm="100000">
                                          <p:val>
                                            <p:strVal val="#ppt_y"/>
                                          </p:val>
                                        </p:tav>
                                      </p:tavLst>
                                    </p:anim>
                                  </p:childTnLst>
                                </p:cTn>
                              </p:par>
                            </p:childTnLst>
                          </p:cTn>
                        </p:par>
                        <p:par>
                          <p:cTn id="24" fill="hold" nodeType="withGroup">
                            <p:stCondLst>
                              <p:cond delay="3000"/>
                            </p:stCondLst>
                            <p:childTnLst>
                              <p:par>
                                <p:cTn id="25" presetID="2" presetClass="entr" presetSubtype="4" fill="hold" nodeType="afterEffect">
                                  <p:stCondLst>
                                    <p:cond delay="0"/>
                                  </p:stCondLst>
                                  <p:childTnLst>
                                    <p:set>
                                      <p:cBhvr>
                                        <p:cTn id="26" dur="1" fill="hold">
                                          <p:stCondLst>
                                            <p:cond delay="0"/>
                                          </p:stCondLst>
                                        </p:cTn>
                                        <p:tgtEl>
                                          <p:spTgt spid="13321"/>
                                        </p:tgtEl>
                                        <p:attrNameLst>
                                          <p:attrName>style.visibility</p:attrName>
                                        </p:attrNameLst>
                                      </p:cBhvr>
                                      <p:to>
                                        <p:strVal val="visible"/>
                                      </p:to>
                                    </p:set>
                                    <p:anim calcmode="lin" valueType="num">
                                      <p:cBhvr additive="base">
                                        <p:cTn id="27" dur="1500" fill="hold"/>
                                        <p:tgtEl>
                                          <p:spTgt spid="13321"/>
                                        </p:tgtEl>
                                        <p:attrNameLst>
                                          <p:attrName>ppt_x</p:attrName>
                                        </p:attrNameLst>
                                      </p:cBhvr>
                                      <p:tavLst>
                                        <p:tav tm="0">
                                          <p:val>
                                            <p:strVal val="#ppt_x"/>
                                          </p:val>
                                        </p:tav>
                                        <p:tav tm="100000">
                                          <p:val>
                                            <p:strVal val="#ppt_x"/>
                                          </p:val>
                                        </p:tav>
                                      </p:tavLst>
                                    </p:anim>
                                    <p:anim calcmode="lin" valueType="num">
                                      <p:cBhvr additive="base">
                                        <p:cTn id="28" dur="1500" fill="hold"/>
                                        <p:tgtEl>
                                          <p:spTgt spid="13321"/>
                                        </p:tgtEl>
                                        <p:attrNameLst>
                                          <p:attrName>ppt_y</p:attrName>
                                        </p:attrNameLst>
                                      </p:cBhvr>
                                      <p:tavLst>
                                        <p:tav tm="0">
                                          <p:val>
                                            <p:strVal val="1+#ppt_h/2"/>
                                          </p:val>
                                        </p:tav>
                                        <p:tav tm="100000">
                                          <p:val>
                                            <p:strVal val="#ppt_y"/>
                                          </p:val>
                                        </p:tav>
                                      </p:tavLst>
                                    </p:anim>
                                  </p:childTnLst>
                                </p:cTn>
                              </p:par>
                            </p:childTnLst>
                          </p:cTn>
                        </p:par>
                        <p:par>
                          <p:cTn id="29" fill="hold" nodeType="withGroup">
                            <p:stCondLst>
                              <p:cond delay="45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
                                        <p:tgtEl>
                                          <p:spTgt spid="2"/>
                                        </p:tgtEl>
                                      </p:cBhvr>
                                    </p:animEffect>
                                  </p:childTnLst>
                                </p:cTn>
                              </p:par>
                            </p:childTnLst>
                          </p:cTn>
                        </p:par>
                        <p:par>
                          <p:cTn id="33" fill="hold">
                            <p:stCondLst>
                              <p:cond delay="4510"/>
                            </p:stCondLst>
                            <p:childTnLst>
                              <p:par>
                                <p:cTn id="34" presetID="4" presetClass="entr" presetSubtype="16" fill="hold" nodeType="afterEffect">
                                  <p:stCondLst>
                                    <p:cond delay="0"/>
                                  </p:stCondLst>
                                  <p:childTnLst>
                                    <p:set>
                                      <p:cBhvr>
                                        <p:cTn id="35" dur="1" fill="hold">
                                          <p:stCondLst>
                                            <p:cond delay="0"/>
                                          </p:stCondLst>
                                        </p:cTn>
                                        <p:tgtEl>
                                          <p:spTgt spid="13323"/>
                                        </p:tgtEl>
                                        <p:attrNameLst>
                                          <p:attrName>style.visibility</p:attrName>
                                        </p:attrNameLst>
                                      </p:cBhvr>
                                      <p:to>
                                        <p:strVal val="visible"/>
                                      </p:to>
                                    </p:set>
                                    <p:animEffect transition="in" filter="box(in)">
                                      <p:cBhvr>
                                        <p:cTn id="36" dur="225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Guess your title</a:t>
            </a:r>
            <a:endParaRPr lang="en-GB"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6582" y="2022765"/>
            <a:ext cx="3976254" cy="275958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87636" y="2286001"/>
            <a:ext cx="3089564" cy="2092036"/>
          </a:xfrm>
        </p:spPr>
      </p:pic>
      <p:sp>
        <p:nvSpPr>
          <p:cNvPr id="9" name="TextBox 8"/>
          <p:cNvSpPr txBox="1"/>
          <p:nvPr/>
        </p:nvSpPr>
        <p:spPr>
          <a:xfrm>
            <a:off x="1302327" y="5224606"/>
            <a:ext cx="6982691" cy="584775"/>
          </a:xfrm>
          <a:prstGeom prst="rect">
            <a:avLst/>
          </a:prstGeom>
          <a:noFill/>
        </p:spPr>
        <p:txBody>
          <a:bodyPr wrap="square" rtlCol="0">
            <a:spAutoFit/>
          </a:bodyPr>
          <a:lstStyle/>
          <a:p>
            <a:r>
              <a:rPr lang="en-GB" sz="3200" dirty="0" smtClean="0">
                <a:latin typeface="Comic Sans MS"/>
                <a:cs typeface="Comic Sans MS"/>
              </a:rPr>
              <a:t>   FOOD                            WEB </a:t>
            </a:r>
          </a:p>
        </p:txBody>
      </p:sp>
    </p:spTree>
    <p:extLst>
      <p:ext uri="{BB962C8B-B14F-4D97-AF65-F5344CB8AC3E}">
        <p14:creationId xmlns:p14="http://schemas.microsoft.com/office/powerpoint/2010/main" val="394085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en-US" sz="3600" b="1" u="sng" dirty="0" smtClean="0">
                <a:latin typeface="Comic Sans MS"/>
                <a:cs typeface="Comic Sans MS"/>
              </a:rPr>
              <a:t>Food Webs</a:t>
            </a:r>
            <a:endParaRPr lang="en-US" sz="3600" b="1" u="sng" dirty="0">
              <a:latin typeface="Comic Sans MS"/>
              <a:cs typeface="Comic Sans MS"/>
            </a:endParaRPr>
          </a:p>
        </p:txBody>
      </p:sp>
      <p:sp>
        <p:nvSpPr>
          <p:cNvPr id="3" name="Subtitle 2"/>
          <p:cNvSpPr>
            <a:spLocks noGrp="1"/>
          </p:cNvSpPr>
          <p:nvPr>
            <p:ph type="subTitle" idx="1"/>
          </p:nvPr>
        </p:nvSpPr>
        <p:spPr>
          <a:xfrm>
            <a:off x="252097" y="1136384"/>
            <a:ext cx="8436584" cy="4010771"/>
          </a:xfrm>
        </p:spPr>
        <p:txBody>
          <a:bodyPr>
            <a:noAutofit/>
          </a:bodyPr>
          <a:lstStyle/>
          <a:p>
            <a:pPr algn="l"/>
            <a:r>
              <a:rPr lang="en-GB" sz="2400" dirty="0">
                <a:solidFill>
                  <a:srgbClr val="000000"/>
                </a:solidFill>
                <a:latin typeface="Comic Sans MS"/>
                <a:cs typeface="Comic Sans MS"/>
              </a:rPr>
              <a:t>Describe the feeding relationships shown by food webs</a:t>
            </a:r>
            <a:r>
              <a:rPr lang="en-GB" sz="2400" dirty="0" smtClean="0">
                <a:solidFill>
                  <a:srgbClr val="000000"/>
                </a:solidFill>
                <a:latin typeface="Comic Sans MS"/>
                <a:cs typeface="Comic Sans MS"/>
              </a:rPr>
              <a:t> 														</a:t>
            </a:r>
            <a:r>
              <a:rPr lang="en-GB" sz="2400" b="1" dirty="0" smtClean="0">
                <a:solidFill>
                  <a:srgbClr val="000000"/>
                </a:solidFill>
                <a:latin typeface="Comic Sans MS"/>
                <a:cs typeface="Comic Sans MS"/>
              </a:rPr>
              <a:t>(Level 4)</a:t>
            </a:r>
            <a:endParaRPr lang="en-GB" sz="2400" b="1" dirty="0">
              <a:solidFill>
                <a:srgbClr val="000000"/>
              </a:solidFill>
              <a:latin typeface="Comic Sans MS"/>
              <a:cs typeface="Comic Sans MS"/>
            </a:endParaRPr>
          </a:p>
          <a:p>
            <a:pPr algn="l"/>
            <a:r>
              <a:rPr lang="en-GB" sz="2400" dirty="0">
                <a:solidFill>
                  <a:srgbClr val="000000"/>
                </a:solidFill>
                <a:latin typeface="Comic Sans MS"/>
                <a:cs typeface="Comic Sans MS"/>
              </a:rPr>
              <a:t> </a:t>
            </a:r>
            <a:endParaRPr lang="en-GB" sz="2400" dirty="0" smtClean="0">
              <a:solidFill>
                <a:srgbClr val="000000"/>
              </a:solidFill>
              <a:latin typeface="Comic Sans MS"/>
              <a:cs typeface="Comic Sans MS"/>
            </a:endParaRPr>
          </a:p>
          <a:p>
            <a:pPr algn="l"/>
            <a:r>
              <a:rPr lang="en-GB" sz="2400" dirty="0" smtClean="0">
                <a:solidFill>
                  <a:srgbClr val="000000"/>
                </a:solidFill>
                <a:latin typeface="Comic Sans MS"/>
                <a:cs typeface="Comic Sans MS"/>
              </a:rPr>
              <a:t>Explain </a:t>
            </a:r>
            <a:r>
              <a:rPr lang="en-GB" sz="2400" dirty="0">
                <a:solidFill>
                  <a:srgbClr val="000000"/>
                </a:solidFill>
                <a:latin typeface="Comic Sans MS"/>
                <a:cs typeface="Comic Sans MS"/>
              </a:rPr>
              <a:t>how changes to one population can affect another</a:t>
            </a:r>
            <a:r>
              <a:rPr lang="en-GB" sz="2400" dirty="0" smtClean="0">
                <a:solidFill>
                  <a:srgbClr val="000000"/>
                </a:solidFill>
                <a:latin typeface="Comic Sans MS"/>
                <a:cs typeface="Comic Sans MS"/>
              </a:rPr>
              <a:t> 														</a:t>
            </a:r>
            <a:r>
              <a:rPr lang="en-GB" sz="2400" b="1" dirty="0" smtClean="0">
                <a:solidFill>
                  <a:srgbClr val="000000"/>
                </a:solidFill>
                <a:latin typeface="Comic Sans MS"/>
                <a:cs typeface="Comic Sans MS"/>
              </a:rPr>
              <a:t>(Level 5)</a:t>
            </a:r>
            <a:endParaRPr lang="en-GB" sz="2400" b="1" dirty="0">
              <a:solidFill>
                <a:srgbClr val="000000"/>
              </a:solidFill>
              <a:latin typeface="Comic Sans MS"/>
              <a:cs typeface="Comic Sans MS"/>
            </a:endParaRPr>
          </a:p>
          <a:p>
            <a:pPr algn="l"/>
            <a:r>
              <a:rPr lang="en-GB" sz="2400" dirty="0">
                <a:solidFill>
                  <a:srgbClr val="000000"/>
                </a:solidFill>
                <a:latin typeface="Comic Sans MS"/>
                <a:cs typeface="Comic Sans MS"/>
              </a:rPr>
              <a:t> </a:t>
            </a:r>
            <a:endParaRPr lang="en-GB" sz="2400" dirty="0" smtClean="0">
              <a:solidFill>
                <a:srgbClr val="000000"/>
              </a:solidFill>
              <a:latin typeface="Comic Sans MS"/>
              <a:cs typeface="Comic Sans MS"/>
            </a:endParaRPr>
          </a:p>
          <a:p>
            <a:pPr algn="l"/>
            <a:r>
              <a:rPr lang="en-GB" sz="2400" dirty="0" smtClean="0">
                <a:solidFill>
                  <a:srgbClr val="000000"/>
                </a:solidFill>
                <a:latin typeface="Comic Sans MS"/>
                <a:cs typeface="Comic Sans MS"/>
              </a:rPr>
              <a:t>Explain </a:t>
            </a:r>
            <a:r>
              <a:rPr lang="en-GB" sz="2400" dirty="0">
                <a:solidFill>
                  <a:srgbClr val="000000"/>
                </a:solidFill>
                <a:latin typeface="Comic Sans MS"/>
                <a:cs typeface="Comic Sans MS"/>
              </a:rPr>
              <a:t>how specific human activities deplete the resources available for organisms</a:t>
            </a:r>
            <a:r>
              <a:rPr lang="en-GB" sz="2400" dirty="0" smtClean="0">
                <a:solidFill>
                  <a:srgbClr val="000000"/>
                </a:solidFill>
                <a:latin typeface="Comic Sans MS"/>
                <a:cs typeface="Comic Sans MS"/>
              </a:rPr>
              <a:t> 				</a:t>
            </a:r>
            <a:r>
              <a:rPr lang="en-GB" sz="2400" b="1" dirty="0" smtClean="0">
                <a:solidFill>
                  <a:srgbClr val="000000"/>
                </a:solidFill>
                <a:latin typeface="Comic Sans MS"/>
                <a:cs typeface="Comic Sans MS"/>
              </a:rPr>
              <a:t>(Level 3-6)</a:t>
            </a:r>
            <a:endParaRPr lang="en-US" sz="2400" b="1" dirty="0">
              <a:solidFill>
                <a:srgbClr val="000000"/>
              </a:solidFill>
              <a:latin typeface="Comic Sans MS"/>
              <a:cs typeface="Comic Sans MS"/>
            </a:endParaRPr>
          </a:p>
        </p:txBody>
      </p:sp>
      <p:sp>
        <p:nvSpPr>
          <p:cNvPr id="4" name="Right Arrow 3"/>
          <p:cNvSpPr/>
          <p:nvPr/>
        </p:nvSpPr>
        <p:spPr>
          <a:xfrm>
            <a:off x="685800" y="4812924"/>
            <a:ext cx="7772400" cy="1069539"/>
          </a:xfrm>
          <a:prstGeom prst="rightArrow">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7404" y="0"/>
            <a:ext cx="7895310" cy="1569660"/>
          </a:xfrm>
          <a:prstGeom prst="rect">
            <a:avLst/>
          </a:prstGeom>
          <a:noFill/>
        </p:spPr>
        <p:txBody>
          <a:bodyPr wrap="none" rtlCol="0">
            <a:spAutoFit/>
          </a:bodyPr>
          <a:lstStyle/>
          <a:p>
            <a:r>
              <a:rPr lang="en-US" sz="3200" b="1" dirty="0" smtClean="0">
                <a:latin typeface="Comic Sans MS"/>
                <a:cs typeface="Comic Sans MS"/>
              </a:rPr>
              <a:t>Food Chains</a:t>
            </a:r>
            <a:r>
              <a:rPr lang="en-US" sz="3200" dirty="0" smtClean="0">
                <a:latin typeface="Comic Sans MS"/>
                <a:cs typeface="Comic Sans MS"/>
              </a:rPr>
              <a:t>: shows us who is eating who</a:t>
            </a:r>
          </a:p>
          <a:p>
            <a:r>
              <a:rPr lang="en-US" sz="3200" dirty="0" smtClean="0">
                <a:latin typeface="Comic Sans MS"/>
                <a:cs typeface="Comic Sans MS"/>
              </a:rPr>
              <a:t>eg </a:t>
            </a:r>
            <a:r>
              <a:rPr lang="en-US" sz="3200" dirty="0" smtClean="0">
                <a:solidFill>
                  <a:srgbClr val="0000FF"/>
                </a:solidFill>
                <a:latin typeface="Comic Sans MS"/>
                <a:cs typeface="Comic Sans MS"/>
              </a:rPr>
              <a:t>grass </a:t>
            </a:r>
            <a:r>
              <a:rPr lang="en-US" sz="3200" dirty="0" smtClean="0">
                <a:solidFill>
                  <a:srgbClr val="0000FF"/>
                </a:solidFill>
                <a:latin typeface="Comic Sans MS"/>
                <a:cs typeface="Comic Sans MS"/>
                <a:sym typeface="Wingdings"/>
              </a:rPr>
              <a:t> rabbit  fox</a:t>
            </a:r>
            <a:endParaRPr lang="en-US" sz="3200" dirty="0" smtClean="0">
              <a:solidFill>
                <a:srgbClr val="0000FF"/>
              </a:solidFill>
              <a:latin typeface="Comic Sans MS"/>
              <a:cs typeface="Comic Sans MS"/>
            </a:endParaRPr>
          </a:p>
          <a:p>
            <a:endParaRPr lang="en-US" sz="3200" dirty="0" smtClean="0">
              <a:latin typeface="Comic Sans MS"/>
              <a:cs typeface="Comic Sans MS"/>
            </a:endParaRPr>
          </a:p>
        </p:txBody>
      </p:sp>
      <p:graphicFrame>
        <p:nvGraphicFramePr>
          <p:cNvPr id="18434" name="Object 2"/>
          <p:cNvGraphicFramePr>
            <a:graphicFrameLocks noChangeAspect="1"/>
          </p:cNvGraphicFramePr>
          <p:nvPr>
            <p:extLst>
              <p:ext uri="{D42A27DB-BD31-4B8C-83A1-F6EECF244321}">
                <p14:modId xmlns:p14="http://schemas.microsoft.com/office/powerpoint/2010/main" val="594862008"/>
              </p:ext>
            </p:extLst>
          </p:nvPr>
        </p:nvGraphicFramePr>
        <p:xfrm>
          <a:off x="848459" y="1892300"/>
          <a:ext cx="8145160" cy="5462706"/>
        </p:xfrm>
        <a:graphic>
          <a:graphicData uri="http://schemas.openxmlformats.org/presentationml/2006/ole">
            <mc:AlternateContent xmlns:mc="http://schemas.openxmlformats.org/markup-compatibility/2006">
              <mc:Choice xmlns:v="urn:schemas-microsoft-com:vml" Requires="v">
                <p:oleObj spid="_x0000_s18443" name="Document" r:id="rId3" imgW="7403827" imgH="4965517" progId="Word.Document.12">
                  <p:link updateAutomatic="1"/>
                </p:oleObj>
              </mc:Choice>
              <mc:Fallback>
                <p:oleObj name="Document" r:id="rId3" imgW="7403827" imgH="4965517" progId="Word.Document.12">
                  <p:link updateAutomatic="1"/>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459" y="1892300"/>
                        <a:ext cx="8145160" cy="5462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Box 5"/>
          <p:cNvSpPr txBox="1"/>
          <p:nvPr/>
        </p:nvSpPr>
        <p:spPr>
          <a:xfrm>
            <a:off x="848459" y="1303500"/>
            <a:ext cx="6731931" cy="584776"/>
          </a:xfrm>
          <a:prstGeom prst="rect">
            <a:avLst/>
          </a:prstGeom>
          <a:noFill/>
        </p:spPr>
        <p:txBody>
          <a:bodyPr wrap="none" rtlCol="0">
            <a:spAutoFit/>
          </a:bodyPr>
          <a:lstStyle/>
          <a:p>
            <a:r>
              <a:rPr lang="en-US" sz="3200" dirty="0" smtClean="0">
                <a:latin typeface="Comic Sans MS"/>
                <a:cs typeface="Comic Sans MS"/>
              </a:rPr>
              <a:t>Sort these into TWO food chains: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animEffect transition="in" filter="fade">
                                      <p:cBhvr>
                                        <p:cTn id="11"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244" y="353650"/>
            <a:ext cx="8346956" cy="2554545"/>
          </a:xfrm>
          <a:prstGeom prst="rect">
            <a:avLst/>
          </a:prstGeom>
          <a:noFill/>
        </p:spPr>
        <p:txBody>
          <a:bodyPr wrap="none" rtlCol="0">
            <a:spAutoFit/>
          </a:bodyPr>
          <a:lstStyle/>
          <a:p>
            <a:r>
              <a:rPr lang="en-US" sz="3200" b="1" dirty="0" smtClean="0">
                <a:latin typeface="Comic Sans MS"/>
                <a:cs typeface="Comic Sans MS"/>
              </a:rPr>
              <a:t>Food Webs</a:t>
            </a:r>
            <a:r>
              <a:rPr lang="en-US" sz="3200" dirty="0" smtClean="0">
                <a:latin typeface="Comic Sans MS"/>
                <a:cs typeface="Comic Sans MS"/>
              </a:rPr>
              <a:t>: a number of interlinked food</a:t>
            </a:r>
          </a:p>
          <a:p>
            <a:r>
              <a:rPr lang="en-US" sz="3200" dirty="0" smtClean="0">
                <a:latin typeface="Comic Sans MS"/>
                <a:cs typeface="Comic Sans MS"/>
              </a:rPr>
              <a:t>chains together – animals don’t tend to eat</a:t>
            </a:r>
          </a:p>
          <a:p>
            <a:r>
              <a:rPr lang="en-US" sz="3200" dirty="0" smtClean="0">
                <a:latin typeface="Comic Sans MS"/>
                <a:cs typeface="Comic Sans MS"/>
              </a:rPr>
              <a:t>only one thing! </a:t>
            </a:r>
          </a:p>
          <a:p>
            <a:r>
              <a:rPr lang="en-US" sz="3200" dirty="0" smtClean="0">
                <a:latin typeface="Comic Sans MS"/>
                <a:cs typeface="Comic Sans MS"/>
              </a:rPr>
              <a:t>eg page 59 Exploring Science 8</a:t>
            </a:r>
          </a:p>
          <a:p>
            <a:endParaRPr lang="en-US" sz="3200" dirty="0" smtClean="0">
              <a:latin typeface="Comic Sans MS"/>
              <a:cs typeface="Comic Sans MS"/>
            </a:endParaRPr>
          </a:p>
        </p:txBody>
      </p:sp>
      <p:pic>
        <p:nvPicPr>
          <p:cNvPr id="3" name="Picture 5" descr="foodweb"/>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1884218"/>
            <a:ext cx="9144000" cy="49737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549588"/>
            <a:ext cx="7704553" cy="584776"/>
          </a:xfrm>
          <a:prstGeom prst="rect">
            <a:avLst/>
          </a:prstGeom>
          <a:noFill/>
        </p:spPr>
        <p:txBody>
          <a:bodyPr wrap="none" rtlCol="0">
            <a:spAutoFit/>
          </a:bodyPr>
          <a:lstStyle/>
          <a:p>
            <a:r>
              <a:rPr lang="en-US" sz="3200" dirty="0" smtClean="0">
                <a:latin typeface="Comic Sans MS"/>
                <a:cs typeface="Comic Sans MS"/>
              </a:rPr>
              <a:t>Any food web has four major elements:</a:t>
            </a:r>
            <a:endParaRPr lang="en-US" sz="3200" dirty="0">
              <a:latin typeface="Comic Sans MS"/>
              <a:cs typeface="Comic Sans MS"/>
            </a:endParaRPr>
          </a:p>
        </p:txBody>
      </p:sp>
      <p:sp>
        <p:nvSpPr>
          <p:cNvPr id="6" name="TextBox 5"/>
          <p:cNvSpPr txBox="1"/>
          <p:nvPr/>
        </p:nvSpPr>
        <p:spPr>
          <a:xfrm>
            <a:off x="308529" y="1246889"/>
            <a:ext cx="8300269" cy="1077218"/>
          </a:xfrm>
          <a:prstGeom prst="rect">
            <a:avLst/>
          </a:prstGeom>
          <a:noFill/>
        </p:spPr>
        <p:txBody>
          <a:bodyPr wrap="none" rtlCol="0">
            <a:spAutoFit/>
          </a:bodyPr>
          <a:lstStyle/>
          <a:p>
            <a:r>
              <a:rPr lang="en-US" sz="3200" b="1" dirty="0" smtClean="0">
                <a:latin typeface="Comic Sans MS"/>
                <a:cs typeface="Comic Sans MS"/>
              </a:rPr>
              <a:t>1) The SUN</a:t>
            </a:r>
            <a:r>
              <a:rPr lang="en-US" sz="3200" dirty="0" smtClean="0">
                <a:latin typeface="Comic Sans MS"/>
                <a:cs typeface="Comic Sans MS"/>
              </a:rPr>
              <a:t>: provides the energy in every </a:t>
            </a:r>
          </a:p>
          <a:p>
            <a:r>
              <a:rPr lang="en-US" sz="3200" dirty="0" smtClean="0">
                <a:latin typeface="Comic Sans MS"/>
                <a:cs typeface="Comic Sans MS"/>
              </a:rPr>
              <a:t>food chain </a:t>
            </a:r>
            <a:endParaRPr lang="en-US" sz="3200" dirty="0">
              <a:latin typeface="Comic Sans MS"/>
              <a:cs typeface="Comic Sans MS"/>
            </a:endParaRPr>
          </a:p>
        </p:txBody>
      </p:sp>
      <p:pic>
        <p:nvPicPr>
          <p:cNvPr id="9" name="Picture 8"/>
          <p:cNvPicPr>
            <a:picLocks noChangeAspect="1"/>
          </p:cNvPicPr>
          <p:nvPr/>
        </p:nvPicPr>
        <p:blipFill>
          <a:blip r:embed="rId2"/>
          <a:stretch>
            <a:fillRect/>
          </a:stretch>
        </p:blipFill>
        <p:spPr>
          <a:xfrm>
            <a:off x="2730500" y="2324100"/>
            <a:ext cx="3683000" cy="2209800"/>
          </a:xfrm>
          <a:prstGeom prst="rect">
            <a:avLst/>
          </a:prstGeom>
        </p:spPr>
      </p:pic>
      <p:pic>
        <p:nvPicPr>
          <p:cNvPr id="10" name="Picture 9"/>
          <p:cNvPicPr>
            <a:picLocks noChangeAspect="1"/>
          </p:cNvPicPr>
          <p:nvPr/>
        </p:nvPicPr>
        <p:blipFill>
          <a:blip r:embed="rId3"/>
          <a:stretch>
            <a:fillRect/>
          </a:stretch>
        </p:blipFill>
        <p:spPr>
          <a:xfrm>
            <a:off x="2536971" y="1967224"/>
            <a:ext cx="5519151" cy="55191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42" presetClass="exit" presetSubtype="0" fill="hold" nodeType="afterEffect">
                                  <p:stCondLst>
                                    <p:cond delay="0"/>
                                  </p:stCondLst>
                                  <p:childTnLst>
                                    <p:animEffect transition="out" filter="fade">
                                      <p:cBhvr>
                                        <p:cTn id="15" dur="3000"/>
                                        <p:tgtEl>
                                          <p:spTgt spid="9"/>
                                        </p:tgtEl>
                                      </p:cBhvr>
                                    </p:animEffect>
                                    <p:anim calcmode="lin" valueType="num">
                                      <p:cBhvr>
                                        <p:cTn id="16" dur="3000"/>
                                        <p:tgtEl>
                                          <p:spTgt spid="9"/>
                                        </p:tgtEl>
                                        <p:attrNameLst>
                                          <p:attrName>ppt_x</p:attrName>
                                        </p:attrNameLst>
                                      </p:cBhvr>
                                      <p:tavLst>
                                        <p:tav tm="0">
                                          <p:val>
                                            <p:strVal val="ppt_x"/>
                                          </p:val>
                                        </p:tav>
                                        <p:tav tm="100000">
                                          <p:val>
                                            <p:strVal val="ppt_x"/>
                                          </p:val>
                                        </p:tav>
                                      </p:tavLst>
                                    </p:anim>
                                    <p:anim calcmode="lin" valueType="num">
                                      <p:cBhvr>
                                        <p:cTn id="17" dur="3000"/>
                                        <p:tgtEl>
                                          <p:spTgt spid="9"/>
                                        </p:tgtEl>
                                        <p:attrNameLst>
                                          <p:attrName>ppt_y</p:attrName>
                                        </p:attrNameLst>
                                      </p:cBhvr>
                                      <p:tavLst>
                                        <p:tav tm="0">
                                          <p:val>
                                            <p:strVal val="ppt_y"/>
                                          </p:val>
                                        </p:tav>
                                        <p:tav tm="100000">
                                          <p:val>
                                            <p:strVal val="ppt_y+.1"/>
                                          </p:val>
                                        </p:tav>
                                      </p:tavLst>
                                    </p:anim>
                                    <p:set>
                                      <p:cBhvr>
                                        <p:cTn id="18" dur="1" fill="hold">
                                          <p:stCondLst>
                                            <p:cond delay="2999"/>
                                          </p:stCondLst>
                                        </p:cTn>
                                        <p:tgtEl>
                                          <p:spTgt spid="9"/>
                                        </p:tgtEl>
                                        <p:attrNameLst>
                                          <p:attrName>style.visibility</p:attrName>
                                        </p:attrNameLst>
                                      </p:cBhvr>
                                      <p:to>
                                        <p:strVal val="hidden"/>
                                      </p:to>
                                    </p:set>
                                  </p:childTnLst>
                                </p:cTn>
                              </p:par>
                            </p:childTnLst>
                          </p:cTn>
                        </p:par>
                        <p:par>
                          <p:cTn id="19" fill="hold">
                            <p:stCondLst>
                              <p:cond delay="300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8600"/>
            <a:ext cx="9202159" cy="2554545"/>
          </a:xfrm>
          <a:prstGeom prst="rect">
            <a:avLst/>
          </a:prstGeom>
          <a:noFill/>
        </p:spPr>
        <p:txBody>
          <a:bodyPr wrap="none" rtlCol="0">
            <a:spAutoFit/>
          </a:bodyPr>
          <a:lstStyle/>
          <a:p>
            <a:r>
              <a:rPr lang="en-US" sz="3200" b="1" dirty="0" smtClean="0">
                <a:latin typeface="Comic Sans MS"/>
                <a:cs typeface="Comic Sans MS"/>
              </a:rPr>
              <a:t>2) Producers</a:t>
            </a:r>
            <a:r>
              <a:rPr lang="en-US" sz="3200" dirty="0" smtClean="0">
                <a:latin typeface="Comic Sans MS"/>
                <a:cs typeface="Comic Sans MS"/>
              </a:rPr>
              <a:t>: plants can make their own food,</a:t>
            </a:r>
          </a:p>
          <a:p>
            <a:r>
              <a:rPr lang="en-US" sz="3200" dirty="0" smtClean="0">
                <a:latin typeface="Comic Sans MS"/>
                <a:cs typeface="Comic Sans MS"/>
              </a:rPr>
              <a:t>harnessing the sun’s energy through </a:t>
            </a:r>
          </a:p>
          <a:p>
            <a:r>
              <a:rPr lang="en-US" sz="3200" i="1" dirty="0" smtClean="0">
                <a:latin typeface="Comic Sans MS"/>
                <a:cs typeface="Comic Sans MS"/>
              </a:rPr>
              <a:t>photosynthesis,</a:t>
            </a:r>
            <a:r>
              <a:rPr lang="en-US" sz="3200" dirty="0" smtClean="0">
                <a:latin typeface="Comic Sans MS"/>
                <a:cs typeface="Comic Sans MS"/>
              </a:rPr>
              <a:t> and can be found at the </a:t>
            </a:r>
          </a:p>
          <a:p>
            <a:r>
              <a:rPr lang="en-US" sz="3200" dirty="0" smtClean="0">
                <a:latin typeface="Comic Sans MS"/>
                <a:cs typeface="Comic Sans MS"/>
              </a:rPr>
              <a:t>bottom of all food chains.They are the largest</a:t>
            </a:r>
          </a:p>
          <a:p>
            <a:r>
              <a:rPr lang="en-US" sz="3200" dirty="0" smtClean="0">
                <a:latin typeface="Comic Sans MS"/>
                <a:cs typeface="Comic Sans MS"/>
              </a:rPr>
              <a:t>part of any food web.  </a:t>
            </a:r>
            <a:endParaRPr lang="en-US" sz="3200" dirty="0">
              <a:latin typeface="Comic Sans MS"/>
              <a:cs typeface="Comic Sans MS"/>
            </a:endParaRPr>
          </a:p>
        </p:txBody>
      </p:sp>
      <p:pic>
        <p:nvPicPr>
          <p:cNvPr id="8" name="Picture 7"/>
          <p:cNvPicPr>
            <a:picLocks noChangeAspect="1"/>
          </p:cNvPicPr>
          <p:nvPr/>
        </p:nvPicPr>
        <p:blipFill>
          <a:blip r:embed="rId2"/>
          <a:stretch>
            <a:fillRect/>
          </a:stretch>
        </p:blipFill>
        <p:spPr>
          <a:xfrm>
            <a:off x="865592" y="2925651"/>
            <a:ext cx="7149095" cy="35304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529" y="208975"/>
            <a:ext cx="8613656" cy="1569660"/>
          </a:xfrm>
          <a:prstGeom prst="rect">
            <a:avLst/>
          </a:prstGeom>
          <a:noFill/>
        </p:spPr>
        <p:txBody>
          <a:bodyPr wrap="none" rtlCol="0">
            <a:spAutoFit/>
          </a:bodyPr>
          <a:lstStyle/>
          <a:p>
            <a:r>
              <a:rPr lang="en-US" sz="3200" b="1" dirty="0" smtClean="0">
                <a:latin typeface="Comic Sans MS"/>
                <a:cs typeface="Comic Sans MS"/>
              </a:rPr>
              <a:t>3) Consumers</a:t>
            </a:r>
            <a:r>
              <a:rPr lang="en-US" sz="3200" dirty="0" smtClean="0">
                <a:latin typeface="Comic Sans MS"/>
                <a:cs typeface="Comic Sans MS"/>
              </a:rPr>
              <a:t>: organisms that eat other </a:t>
            </a:r>
          </a:p>
          <a:p>
            <a:r>
              <a:rPr lang="en-US" sz="3200" dirty="0" smtClean="0">
                <a:latin typeface="Comic Sans MS"/>
                <a:cs typeface="Comic Sans MS"/>
              </a:rPr>
              <a:t>organisms. They can’t make their own food </a:t>
            </a:r>
          </a:p>
          <a:p>
            <a:r>
              <a:rPr lang="en-US" sz="3200" dirty="0" smtClean="0">
                <a:latin typeface="Comic Sans MS"/>
                <a:cs typeface="Comic Sans MS"/>
              </a:rPr>
              <a:t>from sunlight so get it by eating others.</a:t>
            </a:r>
            <a:endParaRPr lang="en-US" sz="3200" dirty="0">
              <a:latin typeface="Comic Sans MS"/>
              <a:cs typeface="Comic Sans MS"/>
            </a:endParaRPr>
          </a:p>
        </p:txBody>
      </p:sp>
      <p:sp>
        <p:nvSpPr>
          <p:cNvPr id="5" name="TextBox 4"/>
          <p:cNvSpPr txBox="1"/>
          <p:nvPr/>
        </p:nvSpPr>
        <p:spPr>
          <a:xfrm>
            <a:off x="19143" y="1778635"/>
            <a:ext cx="9371344" cy="1077218"/>
          </a:xfrm>
          <a:prstGeom prst="rect">
            <a:avLst/>
          </a:prstGeom>
          <a:noFill/>
        </p:spPr>
        <p:txBody>
          <a:bodyPr wrap="square" rtlCol="0">
            <a:spAutoFit/>
          </a:bodyPr>
          <a:lstStyle/>
          <a:p>
            <a:r>
              <a:rPr lang="en-US" sz="3200" i="1" dirty="0" smtClean="0">
                <a:latin typeface="Comic Sans MS"/>
                <a:cs typeface="Comic Sans MS"/>
              </a:rPr>
              <a:t>Primary consumers </a:t>
            </a:r>
            <a:r>
              <a:rPr lang="en-US" sz="3200" dirty="0" smtClean="0">
                <a:latin typeface="Comic Sans MS"/>
                <a:cs typeface="Comic Sans MS"/>
              </a:rPr>
              <a:t>– eat producers, eg rabbits, </a:t>
            </a:r>
          </a:p>
          <a:p>
            <a:r>
              <a:rPr lang="en-US" sz="3200" dirty="0" smtClean="0">
                <a:latin typeface="Comic Sans MS"/>
                <a:cs typeface="Comic Sans MS"/>
              </a:rPr>
              <a:t>also known as _________</a:t>
            </a:r>
            <a:endParaRPr lang="en-US" sz="3200" dirty="0">
              <a:latin typeface="Comic Sans MS"/>
              <a:cs typeface="Comic Sans MS"/>
            </a:endParaRPr>
          </a:p>
        </p:txBody>
      </p:sp>
      <p:sp>
        <p:nvSpPr>
          <p:cNvPr id="6" name="TextBox 5"/>
          <p:cNvSpPr txBox="1"/>
          <p:nvPr/>
        </p:nvSpPr>
        <p:spPr>
          <a:xfrm>
            <a:off x="1" y="2791144"/>
            <a:ext cx="9144000" cy="1077218"/>
          </a:xfrm>
          <a:prstGeom prst="rect">
            <a:avLst/>
          </a:prstGeom>
          <a:noFill/>
        </p:spPr>
        <p:txBody>
          <a:bodyPr wrap="square" rtlCol="0">
            <a:spAutoFit/>
          </a:bodyPr>
          <a:lstStyle/>
          <a:p>
            <a:r>
              <a:rPr lang="en-US" sz="3200" i="1" dirty="0" smtClean="0">
                <a:latin typeface="Comic Sans MS"/>
                <a:cs typeface="Comic Sans MS"/>
              </a:rPr>
              <a:t>Secondary consumers </a:t>
            </a:r>
            <a:r>
              <a:rPr lang="en-US" sz="3200" dirty="0" smtClean="0">
                <a:latin typeface="Comic Sans MS"/>
                <a:cs typeface="Comic Sans MS"/>
              </a:rPr>
              <a:t>– eat primary consumers,</a:t>
            </a:r>
          </a:p>
          <a:p>
            <a:r>
              <a:rPr lang="en-US" sz="3200" dirty="0" smtClean="0">
                <a:latin typeface="Comic Sans MS"/>
                <a:cs typeface="Comic Sans MS"/>
              </a:rPr>
              <a:t>eg foxes, also known as _________</a:t>
            </a:r>
            <a:endParaRPr lang="en-US" sz="3200" dirty="0">
              <a:latin typeface="Comic Sans MS"/>
              <a:cs typeface="Comic Sans MS"/>
            </a:endParaRPr>
          </a:p>
        </p:txBody>
      </p:sp>
      <p:sp>
        <p:nvSpPr>
          <p:cNvPr id="7" name="TextBox 6"/>
          <p:cNvSpPr txBox="1"/>
          <p:nvPr/>
        </p:nvSpPr>
        <p:spPr>
          <a:xfrm>
            <a:off x="2926080" y="2222852"/>
            <a:ext cx="2239315" cy="584776"/>
          </a:xfrm>
          <a:prstGeom prst="rect">
            <a:avLst/>
          </a:prstGeom>
          <a:noFill/>
        </p:spPr>
        <p:txBody>
          <a:bodyPr wrap="none" rtlCol="0">
            <a:spAutoFit/>
          </a:bodyPr>
          <a:lstStyle/>
          <a:p>
            <a:r>
              <a:rPr lang="en-US" sz="3200" dirty="0" smtClean="0">
                <a:latin typeface="Comic Sans MS"/>
                <a:cs typeface="Comic Sans MS"/>
              </a:rPr>
              <a:t>herbivores</a:t>
            </a:r>
          </a:p>
        </p:txBody>
      </p:sp>
      <p:sp>
        <p:nvSpPr>
          <p:cNvPr id="8" name="TextBox 7"/>
          <p:cNvSpPr txBox="1"/>
          <p:nvPr/>
        </p:nvSpPr>
        <p:spPr>
          <a:xfrm>
            <a:off x="4782680" y="3219695"/>
            <a:ext cx="2169584" cy="584776"/>
          </a:xfrm>
          <a:prstGeom prst="rect">
            <a:avLst/>
          </a:prstGeom>
          <a:noFill/>
        </p:spPr>
        <p:txBody>
          <a:bodyPr wrap="none" rtlCol="0">
            <a:spAutoFit/>
          </a:bodyPr>
          <a:lstStyle/>
          <a:p>
            <a:r>
              <a:rPr lang="en-US" sz="3200" dirty="0" smtClean="0">
                <a:latin typeface="Comic Sans MS"/>
                <a:cs typeface="Comic Sans MS"/>
              </a:rPr>
              <a:t>carnivores</a:t>
            </a:r>
          </a:p>
        </p:txBody>
      </p:sp>
      <p:sp>
        <p:nvSpPr>
          <p:cNvPr id="9" name="TextBox 8"/>
          <p:cNvSpPr txBox="1"/>
          <p:nvPr/>
        </p:nvSpPr>
        <p:spPr>
          <a:xfrm>
            <a:off x="19144" y="3868362"/>
            <a:ext cx="9124858" cy="3046988"/>
          </a:xfrm>
          <a:prstGeom prst="rect">
            <a:avLst/>
          </a:prstGeom>
          <a:noFill/>
        </p:spPr>
        <p:txBody>
          <a:bodyPr wrap="square" rtlCol="0">
            <a:spAutoFit/>
          </a:bodyPr>
          <a:lstStyle/>
          <a:p>
            <a:r>
              <a:rPr lang="en-US" sz="3200" dirty="0" smtClean="0">
                <a:latin typeface="Comic Sans MS"/>
                <a:cs typeface="Comic Sans MS"/>
              </a:rPr>
              <a:t>Omnivores - eat producers and consumers (meat</a:t>
            </a:r>
          </a:p>
          <a:p>
            <a:r>
              <a:rPr lang="en-US" sz="3200" dirty="0" smtClean="0">
                <a:latin typeface="Comic Sans MS"/>
                <a:cs typeface="Comic Sans MS"/>
              </a:rPr>
              <a:t>and plants)</a:t>
            </a:r>
          </a:p>
          <a:p>
            <a:r>
              <a:rPr lang="en-US" sz="3200" dirty="0" smtClean="0">
                <a:latin typeface="Comic Sans MS"/>
                <a:cs typeface="Comic Sans MS"/>
              </a:rPr>
              <a:t>Parasites - live off other animals, using the </a:t>
            </a:r>
          </a:p>
          <a:p>
            <a:r>
              <a:rPr lang="en-US" sz="3200" dirty="0" smtClean="0">
                <a:latin typeface="Comic Sans MS"/>
                <a:cs typeface="Comic Sans MS"/>
              </a:rPr>
              <a:t>victims energy</a:t>
            </a:r>
          </a:p>
          <a:p>
            <a:r>
              <a:rPr lang="en-US" sz="3200" dirty="0" smtClean="0">
                <a:latin typeface="Comic Sans MS"/>
                <a:cs typeface="Comic Sans MS"/>
              </a:rPr>
              <a:t>Scavengers - feed on carcasses (dead bodies)</a:t>
            </a:r>
            <a:endParaRPr lang="en-US" sz="3200" dirty="0">
              <a:latin typeface="Comic Sans MS"/>
              <a:cs typeface="Comic Sans MS"/>
            </a:endParaRPr>
          </a:p>
        </p:txBody>
      </p:sp>
      <p:pic>
        <p:nvPicPr>
          <p:cNvPr id="10" name="Picture 9"/>
          <p:cNvPicPr>
            <a:picLocks noChangeAspect="1"/>
          </p:cNvPicPr>
          <p:nvPr/>
        </p:nvPicPr>
        <p:blipFill>
          <a:blip r:embed="rId2"/>
          <a:stretch>
            <a:fillRect/>
          </a:stretch>
        </p:blipFill>
        <p:spPr>
          <a:xfrm>
            <a:off x="5632885" y="2399677"/>
            <a:ext cx="3289300" cy="2463800"/>
          </a:xfrm>
          <a:prstGeom prst="rect">
            <a:avLst/>
          </a:prstGeom>
        </p:spPr>
      </p:pic>
      <p:pic>
        <p:nvPicPr>
          <p:cNvPr id="11" name="Picture 10"/>
          <p:cNvPicPr>
            <a:picLocks noChangeAspect="1"/>
          </p:cNvPicPr>
          <p:nvPr/>
        </p:nvPicPr>
        <p:blipFill>
          <a:blip r:embed="rId3"/>
          <a:stretch>
            <a:fillRect/>
          </a:stretch>
        </p:blipFill>
        <p:spPr>
          <a:xfrm>
            <a:off x="1493380" y="3946407"/>
            <a:ext cx="3289300" cy="247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10"/>
                                        </p:tgtEl>
                                        <p:attrNameLst>
                                          <p:attrName>style.visibility</p:attrName>
                                        </p:attrNameLst>
                                      </p:cBhvr>
                                      <p:to>
                                        <p:strVal val="hidden"/>
                                      </p:to>
                                    </p:set>
                                  </p:childTnLst>
                                </p:cTn>
                              </p:par>
                              <p:par>
                                <p:cTn id="20" presetID="2" presetClass="entr" presetSubtype="4" accel="50000" decel="5000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2" presetClass="entr" presetSubtype="4" accel="50000" decel="5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3200" dirty="0" smtClean="0">
            <a:latin typeface="Comic Sans MS"/>
            <a:cs typeface="Comic Sans M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520</TotalTime>
  <Words>542</Words>
  <Application>Microsoft Office PowerPoint</Application>
  <PresentationFormat>Экран (4:3)</PresentationFormat>
  <Paragraphs>89</Paragraphs>
  <Slides>16</Slides>
  <Notes>1</Notes>
  <HiddenSlides>0</HiddenSlides>
  <MMClips>0</MMClips>
  <ScaleCrop>false</ScaleCrop>
  <HeadingPairs>
    <vt:vector size="6" baseType="variant">
      <vt:variant>
        <vt:lpstr>Тема</vt:lpstr>
      </vt:variant>
      <vt:variant>
        <vt:i4>1</vt:i4>
      </vt:variant>
      <vt:variant>
        <vt:lpstr>Связи</vt:lpstr>
      </vt:variant>
      <vt:variant>
        <vt:i4>1</vt:i4>
      </vt:variant>
      <vt:variant>
        <vt:lpstr>Заголовки слайдов</vt:lpstr>
      </vt:variant>
      <vt:variant>
        <vt:i4>16</vt:i4>
      </vt:variant>
    </vt:vector>
  </HeadingPairs>
  <TitlesOfParts>
    <vt:vector size="18" baseType="lpstr">
      <vt:lpstr>Office Theme</vt:lpstr>
      <vt:lpstr>Untitled 1:Users:rosaleerich:Downloads:Sort_these_organisms_into_food_chains.docx!OLE_LINK1</vt:lpstr>
      <vt:lpstr>Watch carefully</vt:lpstr>
      <vt:lpstr>Презентация PowerPoint</vt:lpstr>
      <vt:lpstr>Guess your title</vt:lpstr>
      <vt:lpstr>Food Webs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Lena Cox</dc:creator>
  <cp:lastModifiedBy>Jennifer Wood</cp:lastModifiedBy>
  <cp:revision>11</cp:revision>
  <cp:lastPrinted>2012-05-27T22:20:55Z</cp:lastPrinted>
  <dcterms:created xsi:type="dcterms:W3CDTF">2012-12-05T23:25:04Z</dcterms:created>
  <dcterms:modified xsi:type="dcterms:W3CDTF">2014-02-25T07:51:31Z</dcterms:modified>
</cp:coreProperties>
</file>