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E5A9-2C7E-47A8-AEBD-A9F4F7F2476F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9B175-C25E-49CD-AC3C-F6883ED9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86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67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56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893CB21-F5EA-4811-9ED4-9B84695F4E24}" type="slidenum">
              <a:rPr lang="en-GB" altLang="en-US" sz="1200">
                <a:solidFill>
                  <a:srgbClr val="000000"/>
                </a:solidFill>
              </a:rPr>
              <a:pPr/>
              <a:t>7</a:t>
            </a:fld>
            <a:endParaRPr lang="en-GB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7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57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F982DD7-68B0-407A-9B81-6DAF65DD77E8}" type="slidenum">
              <a:rPr lang="en-GB" altLang="en-US" sz="1200">
                <a:solidFill>
                  <a:srgbClr val="000000"/>
                </a:solidFill>
              </a:rPr>
              <a:pPr/>
              <a:t>8</a:t>
            </a:fld>
            <a:endParaRPr lang="en-GB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5175" cy="3430588"/>
          </a:xfrm>
          <a:solidFill>
            <a:srgbClr val="FFFFFF"/>
          </a:solidFill>
          <a:ln/>
        </p:spPr>
      </p:sp>
      <p:sp>
        <p:nvSpPr>
          <p:cNvPr id="4587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4607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5175" cy="3430588"/>
          </a:xfrm>
          <a:solidFill>
            <a:srgbClr val="FFFFFF"/>
          </a:solidFill>
          <a:ln/>
        </p:spPr>
      </p:sp>
      <p:sp>
        <p:nvSpPr>
          <p:cNvPr id="4597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4607"/>
            <a:ext cx="5487041" cy="4115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BA2CFA39-1C1F-494A-B6C4-24A24BC289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68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C183ED09-51E7-4E8F-9A93-2A27A032C4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65C00589-6D05-40E0-A9B8-9542EE9DB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01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9A5A9369-220B-42CB-8EEF-99BB1DB0CC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60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1AD3FF07-D352-4CBD-B0A6-EBFD87F12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8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C6A6AE28-B3E6-4846-B054-D1B7C9D81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38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BB07BB4-8491-4BAC-AE97-3AC78380A9A1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10C7573-377B-4FD8-B875-5BCA3088A1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3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527B83-189E-4FED-9ECC-4594AAD904D1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92A615C-02B4-4C6A-97EE-58AA599B3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59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37A4E87-E606-411A-9DB3-6AE1F7876841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6B3FFB4-21C6-4C5A-9133-6AD259642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442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E301C48-348B-471A-8F09-ABBEED1BC3B0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52DC60-0B21-4953-A9C6-E6E0F3FC7F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20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26D2619-4AF5-4D5C-B984-E951FBAF1B0C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1F3CFC3-6703-4318-B235-35669619D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58F2CB57-4147-415D-999D-4022C376FB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14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02A3559-FFF5-4AEF-8BEC-3E4A6CE0310A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6E4E6D4-D2D7-4827-BE05-1507FE8844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66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DA73A3D-EA04-4FE4-B1C2-CFCDE24E4975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573A0E9-C8B5-4CC3-8D5E-A2B0EBE77C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01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B45A08-09F2-47B8-92C4-CEB18F227A7C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92535B0-A6ED-4212-9465-FA949530B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334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EA3B18C-4BA1-4D3E-9642-70A3EBFC178F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5515094-5E6C-457D-8319-9376F062D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478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FA32E60-877B-4522-9DBC-2C70BC518755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4A27435-5604-48F1-86AD-7D5643D73D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40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C546AA-75C2-455E-A290-BAE53F00627F}" type="datetimeFigureOut">
              <a:rPr lang="en-GB"/>
              <a:pPr>
                <a:defRPr/>
              </a:pPr>
              <a:t>09/03/2014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8EBCDCA-8A42-4A1D-A875-7D26424FB7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73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323B85F8-F7F4-46C6-A31D-6487863CCE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59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5B3E1909-9CDA-4778-B9A2-942CBB6380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6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ED21336E-C59D-495F-8F9C-34036CCE3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6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CFB34998-DF90-44F6-8740-BD234B2D44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7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BA4F37A6-3362-44AD-B8D4-5024382D29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90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8CD5EE81-8E3D-41E8-9F1B-F2B15D1FA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1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eaLnBrk="0" hangingPunct="0">
              <a:buClrTx/>
              <a:buSzTx/>
              <a:defRPr/>
            </a:lvl1pPr>
          </a:lstStyle>
          <a:p>
            <a:pPr>
              <a:defRPr/>
            </a:pPr>
            <a:fld id="{D78ABAA0-95F7-4EB7-8AB4-68C76FB6E4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0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449263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ea typeface="MS PGothic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449263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E6FB9-FD3F-43BA-A342-A7B469AC08BD}" type="slidenum">
              <a:rPr lang="en-GB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6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020C1F-F9C7-496D-9747-6B1DDD81BDED}" type="datetimeFigureOut">
              <a:rPr lang="en-GB">
                <a:ea typeface="MS PGothic" pitchFamily="34" charset="-128"/>
              </a:rPr>
              <a:pPr>
                <a:defRPr/>
              </a:pPr>
              <a:t>09/03/2014</a:t>
            </a:fld>
            <a:endParaRPr lang="en-GB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9CBE97-4E2F-4886-A0C7-60D449199C7C}" type="slidenum">
              <a:rPr lang="en-GB">
                <a:ea typeface="MS PGothic" pitchFamily="34" charset="-128"/>
              </a:rPr>
              <a:pPr>
                <a:defRPr/>
              </a:pPr>
              <a:t>‹#›</a:t>
            </a:fld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949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1"/>
          <p:cNvSpPr>
            <a:spLocks noChangeArrowheads="1"/>
          </p:cNvSpPr>
          <p:nvPr/>
        </p:nvSpPr>
        <p:spPr bwMode="auto">
          <a:xfrm>
            <a:off x="3779838" y="115888"/>
            <a:ext cx="94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Task 1 </a:t>
            </a: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19491" name="Rectangle 2"/>
          <p:cNvSpPr>
            <a:spLocks noChangeArrowheads="1"/>
          </p:cNvSpPr>
          <p:nvPr/>
        </p:nvSpPr>
        <p:spPr bwMode="auto">
          <a:xfrm>
            <a:off x="663575" y="188913"/>
            <a:ext cx="8064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6600">
                <a:solidFill>
                  <a:srgbClr val="000000"/>
                </a:solidFill>
              </a:rPr>
              <a:t>Types of Biofuels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 rot="642900">
            <a:off x="4371975" y="2973388"/>
            <a:ext cx="440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Bioethanol from trees, grasses, waste</a:t>
            </a:r>
            <a:r>
              <a:rPr lang="en-GB" alt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 rot="-598420">
            <a:off x="234950" y="3357563"/>
            <a:ext cx="3840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Bioethanol from duel–use crops </a:t>
            </a: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1301750" y="4581525"/>
            <a:ext cx="954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Biogas</a:t>
            </a: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5900738" y="5854700"/>
            <a:ext cx="2327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Biofuels from algal </a:t>
            </a:r>
            <a:endParaRPr lang="en-GB" altLang="en-US" sz="1800">
              <a:solidFill>
                <a:srgbClr val="000000"/>
              </a:solidFill>
            </a:endParaRPr>
          </a:p>
        </p:txBody>
      </p:sp>
      <p:pic>
        <p:nvPicPr>
          <p:cNvPr id="319496" name="Picture 12" descr="al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8" y="4165600"/>
            <a:ext cx="20732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497" name="Picture 13" descr="corn in fie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847850"/>
            <a:ext cx="233362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498" name="Picture 14" descr="plant lea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1350963"/>
            <a:ext cx="226695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499" name="Picture 15" descr="pipeli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5105400"/>
            <a:ext cx="22320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5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300" y="333375"/>
            <a:ext cx="8353425" cy="5600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b="1" dirty="0">
                <a:solidFill>
                  <a:srgbClr val="000000"/>
                </a:solidFill>
                <a:ea typeface="Times New Roman"/>
              </a:rPr>
              <a:t> Starter:</a:t>
            </a:r>
          </a:p>
          <a:p>
            <a:pPr algn="just">
              <a:defRPr/>
            </a:pPr>
            <a:endParaRPr lang="en-GB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>
              <a:buFont typeface="Symbol"/>
              <a:buChar char=""/>
              <a:defRPr/>
            </a:pPr>
            <a:r>
              <a:rPr lang="en-GB" sz="3200" b="1" dirty="0">
                <a:solidFill>
                  <a:srgbClr val="FF0000"/>
                </a:solidFill>
                <a:ea typeface="Times New Roman"/>
                <a:cs typeface="Times New Roman"/>
              </a:rPr>
              <a:t>From what we have learnt so far, do you think biofuels production should have gone ahead in each case?</a:t>
            </a:r>
          </a:p>
          <a:p>
            <a:pPr marL="342900" indent="-342900">
              <a:buFont typeface="Symbol"/>
              <a:buChar char=""/>
              <a:defRPr/>
            </a:pPr>
            <a:endParaRPr lang="en-GB" sz="32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342900" indent="-342900">
              <a:buFont typeface="Symbol"/>
              <a:buChar char=""/>
              <a:defRPr/>
            </a:pPr>
            <a:r>
              <a:rPr lang="en-GB" sz="3200" b="1" dirty="0">
                <a:solidFill>
                  <a:srgbClr val="00B050"/>
                </a:solidFill>
                <a:ea typeface="Times New Roman"/>
                <a:cs typeface="Times New Roman"/>
              </a:rPr>
              <a:t>‘body’ vote  - move to 3 sections of the room, those who think that: 1) yes they should have gone ahead, 2) no they shouldn’t, 3) it depends or not sure</a:t>
            </a:r>
          </a:p>
          <a:p>
            <a:pPr marL="342900" indent="-342900">
              <a:buFont typeface="Symbol"/>
              <a:buChar char=""/>
              <a:defRPr/>
            </a:pPr>
            <a:endParaRPr lang="en-GB" sz="32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342900" indent="-342900">
              <a:buFont typeface="Symbol"/>
              <a:buChar char=""/>
              <a:defRPr/>
            </a:pPr>
            <a:r>
              <a:rPr lang="en-GB" sz="3200" b="1" dirty="0">
                <a:solidFill>
                  <a:srgbClr val="FFFF00"/>
                </a:solidFill>
                <a:ea typeface="Times New Roman"/>
                <a:cs typeface="Times New Roman"/>
              </a:rPr>
              <a:t>Be prepared to explain your position</a:t>
            </a:r>
            <a:endParaRPr lang="en-GB" sz="3200" b="1" dirty="0">
              <a:solidFill>
                <a:srgbClr val="FFFF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66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AutoShape 5"/>
          <p:cNvSpPr>
            <a:spLocks noChangeArrowheads="1"/>
          </p:cNvSpPr>
          <p:nvPr/>
        </p:nvSpPr>
        <p:spPr bwMode="auto">
          <a:xfrm rot="5400000">
            <a:off x="5681662" y="14605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1" name="AutoShape 6"/>
          <p:cNvSpPr>
            <a:spLocks noChangeArrowheads="1"/>
          </p:cNvSpPr>
          <p:nvPr/>
        </p:nvSpPr>
        <p:spPr bwMode="auto">
          <a:xfrm rot="5400000">
            <a:off x="3065462" y="14605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2" name="AutoShape 7"/>
          <p:cNvSpPr>
            <a:spLocks noChangeArrowheads="1"/>
          </p:cNvSpPr>
          <p:nvPr/>
        </p:nvSpPr>
        <p:spPr bwMode="auto">
          <a:xfrm rot="5400000">
            <a:off x="5672137" y="30988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3" name="AutoShape 8"/>
          <p:cNvSpPr>
            <a:spLocks noChangeArrowheads="1"/>
          </p:cNvSpPr>
          <p:nvPr/>
        </p:nvSpPr>
        <p:spPr bwMode="auto">
          <a:xfrm rot="5400000">
            <a:off x="3167062" y="3192463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4" name="AutoShape 9"/>
          <p:cNvSpPr>
            <a:spLocks noChangeArrowheads="1"/>
          </p:cNvSpPr>
          <p:nvPr/>
        </p:nvSpPr>
        <p:spPr bwMode="auto">
          <a:xfrm rot="5400000">
            <a:off x="6281737" y="504825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5" name="AutoShape 10"/>
          <p:cNvSpPr>
            <a:spLocks noChangeArrowheads="1"/>
          </p:cNvSpPr>
          <p:nvPr/>
        </p:nvSpPr>
        <p:spPr bwMode="auto">
          <a:xfrm rot="5400000">
            <a:off x="5595937" y="5091113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6" name="AutoShape 11"/>
          <p:cNvSpPr>
            <a:spLocks noChangeArrowheads="1"/>
          </p:cNvSpPr>
          <p:nvPr/>
        </p:nvSpPr>
        <p:spPr bwMode="auto">
          <a:xfrm rot="5400000">
            <a:off x="4460875" y="53213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7" name="AutoShape 12"/>
          <p:cNvSpPr>
            <a:spLocks noChangeArrowheads="1"/>
          </p:cNvSpPr>
          <p:nvPr/>
        </p:nvSpPr>
        <p:spPr bwMode="auto">
          <a:xfrm rot="5400000">
            <a:off x="5065712" y="1458913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8" name="AutoShape 13"/>
          <p:cNvSpPr>
            <a:spLocks noChangeArrowheads="1"/>
          </p:cNvSpPr>
          <p:nvPr/>
        </p:nvSpPr>
        <p:spPr bwMode="auto">
          <a:xfrm rot="-5400000">
            <a:off x="3697287" y="14605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39" name="AutoShape 14"/>
          <p:cNvSpPr>
            <a:spLocks noChangeArrowheads="1"/>
          </p:cNvSpPr>
          <p:nvPr/>
        </p:nvSpPr>
        <p:spPr bwMode="auto">
          <a:xfrm rot="5400000">
            <a:off x="5057775" y="30988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40" name="AutoShape 15"/>
          <p:cNvSpPr>
            <a:spLocks noChangeArrowheads="1"/>
          </p:cNvSpPr>
          <p:nvPr/>
        </p:nvSpPr>
        <p:spPr bwMode="auto">
          <a:xfrm rot="5400000">
            <a:off x="3886200" y="3211513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41" name="AutoShape 16"/>
          <p:cNvSpPr>
            <a:spLocks noChangeArrowheads="1"/>
          </p:cNvSpPr>
          <p:nvPr/>
        </p:nvSpPr>
        <p:spPr bwMode="auto">
          <a:xfrm rot="5400000">
            <a:off x="3763962" y="530225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42" name="AutoShape 17"/>
          <p:cNvSpPr>
            <a:spLocks noChangeArrowheads="1"/>
          </p:cNvSpPr>
          <p:nvPr/>
        </p:nvSpPr>
        <p:spPr bwMode="auto">
          <a:xfrm rot="-5400000">
            <a:off x="2385219" y="5188744"/>
            <a:ext cx="1520825" cy="10906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0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18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800" y="10800"/>
                </a:moveTo>
                <a:lnTo>
                  <a:pt x="1080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0" y="10800"/>
                </a:lnTo>
                <a:lnTo>
                  <a:pt x="10800" y="1080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43" name="AutoShape 18"/>
          <p:cNvSpPr>
            <a:spLocks noChangeArrowheads="1"/>
          </p:cNvSpPr>
          <p:nvPr/>
        </p:nvSpPr>
        <p:spPr bwMode="auto">
          <a:xfrm rot="21250654" flipV="1">
            <a:off x="1930400" y="688975"/>
            <a:ext cx="649288" cy="431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2668 w 21600"/>
              <a:gd name="T10" fmla="*/ 11181 h 21600"/>
              <a:gd name="T11" fmla="*/ 13404 w 21600"/>
              <a:gd name="T12" fmla="*/ 20139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lnTo>
                  <a:pt x="6007" y="127"/>
                </a:lnTo>
                <a:lnTo>
                  <a:pt x="4665" y="2541"/>
                </a:lnTo>
                <a:lnTo>
                  <a:pt x="3579" y="5209"/>
                </a:lnTo>
                <a:lnTo>
                  <a:pt x="2492" y="8259"/>
                </a:lnTo>
                <a:lnTo>
                  <a:pt x="1598" y="11308"/>
                </a:lnTo>
                <a:lnTo>
                  <a:pt x="959" y="14739"/>
                </a:lnTo>
                <a:lnTo>
                  <a:pt x="383" y="18169"/>
                </a:lnTo>
                <a:lnTo>
                  <a:pt x="0" y="21600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44" name="AutoShape 19"/>
          <p:cNvSpPr>
            <a:spLocks noChangeArrowheads="1"/>
          </p:cNvSpPr>
          <p:nvPr/>
        </p:nvSpPr>
        <p:spPr bwMode="auto">
          <a:xfrm rot="-5206092">
            <a:off x="2472532" y="5069681"/>
            <a:ext cx="596900" cy="5540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45" name="Rectangle 20"/>
          <p:cNvSpPr>
            <a:spLocks noChangeArrowheads="1"/>
          </p:cNvSpPr>
          <p:nvPr/>
        </p:nvSpPr>
        <p:spPr bwMode="auto">
          <a:xfrm>
            <a:off x="7667625" y="620713"/>
            <a:ext cx="720725" cy="15113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9746" name="Rectangle 21"/>
          <p:cNvSpPr>
            <a:spLocks noChangeArrowheads="1"/>
          </p:cNvSpPr>
          <p:nvPr/>
        </p:nvSpPr>
        <p:spPr bwMode="auto">
          <a:xfrm>
            <a:off x="6948488" y="6092825"/>
            <a:ext cx="1439862" cy="576263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9747" name="AutoShape 22"/>
          <p:cNvSpPr>
            <a:spLocks noChangeArrowheads="1"/>
          </p:cNvSpPr>
          <p:nvPr/>
        </p:nvSpPr>
        <p:spPr bwMode="auto">
          <a:xfrm rot="5400000" flipH="1" flipV="1">
            <a:off x="8173244" y="5515769"/>
            <a:ext cx="288925" cy="144463"/>
          </a:xfrm>
          <a:custGeom>
            <a:avLst/>
            <a:gdLst>
              <a:gd name="T0" fmla="*/ 2147483647 w 21600"/>
              <a:gd name="T1" fmla="*/ 1933173723 h 21600"/>
              <a:gd name="T2" fmla="*/ 2147483647 w 21600"/>
              <a:gd name="T3" fmla="*/ 11360751 h 21600"/>
              <a:gd name="T4" fmla="*/ 0 w 21600"/>
              <a:gd name="T5" fmla="*/ 1933173723 h 21600"/>
              <a:gd name="T6" fmla="*/ 0 60000 65536"/>
              <a:gd name="T7" fmla="*/ 0 60000 65536"/>
              <a:gd name="T8" fmla="*/ 0 60000 65536"/>
              <a:gd name="T9" fmla="*/ 2668 w 21600"/>
              <a:gd name="T10" fmla="*/ 11181 h 21600"/>
              <a:gd name="T11" fmla="*/ 13404 w 21600"/>
              <a:gd name="T12" fmla="*/ 20139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lnTo>
                  <a:pt x="6007" y="127"/>
                </a:lnTo>
                <a:lnTo>
                  <a:pt x="4665" y="2541"/>
                </a:lnTo>
                <a:lnTo>
                  <a:pt x="3579" y="5209"/>
                </a:lnTo>
                <a:lnTo>
                  <a:pt x="2492" y="8259"/>
                </a:lnTo>
                <a:lnTo>
                  <a:pt x="1598" y="11308"/>
                </a:lnTo>
                <a:lnTo>
                  <a:pt x="959" y="14739"/>
                </a:lnTo>
                <a:lnTo>
                  <a:pt x="383" y="18169"/>
                </a:lnTo>
                <a:lnTo>
                  <a:pt x="0" y="21600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48" name="AutoShape 23"/>
          <p:cNvSpPr>
            <a:spLocks noChangeArrowheads="1"/>
          </p:cNvSpPr>
          <p:nvPr/>
        </p:nvSpPr>
        <p:spPr bwMode="auto">
          <a:xfrm rot="16200000" flipH="1">
            <a:off x="8173244" y="5806281"/>
            <a:ext cx="288925" cy="144463"/>
          </a:xfrm>
          <a:custGeom>
            <a:avLst/>
            <a:gdLst>
              <a:gd name="T0" fmla="*/ 2147483647 w 21600"/>
              <a:gd name="T1" fmla="*/ 1933173723 h 21600"/>
              <a:gd name="T2" fmla="*/ 2147483647 w 21600"/>
              <a:gd name="T3" fmla="*/ 11360751 h 21600"/>
              <a:gd name="T4" fmla="*/ 0 w 21600"/>
              <a:gd name="T5" fmla="*/ 1933173723 h 21600"/>
              <a:gd name="T6" fmla="*/ 0 60000 65536"/>
              <a:gd name="T7" fmla="*/ 0 60000 65536"/>
              <a:gd name="T8" fmla="*/ 0 60000 65536"/>
              <a:gd name="T9" fmla="*/ 2668 w 21600"/>
              <a:gd name="T10" fmla="*/ 11181 h 21600"/>
              <a:gd name="T11" fmla="*/ 13404 w 21600"/>
              <a:gd name="T12" fmla="*/ 20139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lnTo>
                  <a:pt x="6007" y="127"/>
                </a:lnTo>
                <a:lnTo>
                  <a:pt x="4665" y="2541"/>
                </a:lnTo>
                <a:lnTo>
                  <a:pt x="3579" y="5209"/>
                </a:lnTo>
                <a:lnTo>
                  <a:pt x="2492" y="8259"/>
                </a:lnTo>
                <a:lnTo>
                  <a:pt x="1598" y="11308"/>
                </a:lnTo>
                <a:lnTo>
                  <a:pt x="959" y="14739"/>
                </a:lnTo>
                <a:lnTo>
                  <a:pt x="383" y="18169"/>
                </a:lnTo>
                <a:lnTo>
                  <a:pt x="0" y="21600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49" name="Rectangle 24"/>
          <p:cNvSpPr>
            <a:spLocks noChangeArrowheads="1"/>
          </p:cNvSpPr>
          <p:nvPr/>
        </p:nvSpPr>
        <p:spPr bwMode="auto">
          <a:xfrm>
            <a:off x="1763713" y="6597650"/>
            <a:ext cx="3887787" cy="730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9750" name="Rectangle 25"/>
          <p:cNvSpPr>
            <a:spLocks noChangeArrowheads="1"/>
          </p:cNvSpPr>
          <p:nvPr/>
        </p:nvSpPr>
        <p:spPr bwMode="auto">
          <a:xfrm>
            <a:off x="5651500" y="6308725"/>
            <a:ext cx="1296988" cy="360363"/>
          </a:xfrm>
          <a:prstGeom prst="rect">
            <a:avLst/>
          </a:prstGeom>
          <a:solidFill>
            <a:srgbClr val="9933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9751" name="Line 26"/>
          <p:cNvSpPr>
            <a:spLocks noChangeShapeType="1"/>
          </p:cNvSpPr>
          <p:nvPr/>
        </p:nvSpPr>
        <p:spPr bwMode="auto">
          <a:xfrm>
            <a:off x="1763713" y="1412875"/>
            <a:ext cx="1587" cy="52562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52" name="Line 27"/>
          <p:cNvSpPr>
            <a:spLocks noChangeShapeType="1"/>
          </p:cNvSpPr>
          <p:nvPr/>
        </p:nvSpPr>
        <p:spPr bwMode="auto">
          <a:xfrm flipV="1">
            <a:off x="8388350" y="619125"/>
            <a:ext cx="1588" cy="4827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53" name="Line 28"/>
          <p:cNvSpPr>
            <a:spLocks noChangeShapeType="1"/>
          </p:cNvSpPr>
          <p:nvPr/>
        </p:nvSpPr>
        <p:spPr bwMode="auto">
          <a:xfrm flipH="1">
            <a:off x="1762125" y="620713"/>
            <a:ext cx="59070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54" name="Line 29"/>
          <p:cNvSpPr>
            <a:spLocks noChangeShapeType="1"/>
          </p:cNvSpPr>
          <p:nvPr/>
        </p:nvSpPr>
        <p:spPr bwMode="auto">
          <a:xfrm flipV="1">
            <a:off x="1763713" y="619125"/>
            <a:ext cx="1587" cy="147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29755" name="Rectangle 30"/>
          <p:cNvSpPr>
            <a:spLocks noChangeArrowheads="1"/>
          </p:cNvSpPr>
          <p:nvPr/>
        </p:nvSpPr>
        <p:spPr bwMode="auto">
          <a:xfrm>
            <a:off x="3563938" y="620713"/>
            <a:ext cx="2736850" cy="71437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9756" name="Rectangle 31"/>
          <p:cNvSpPr>
            <a:spLocks noChangeArrowheads="1"/>
          </p:cNvSpPr>
          <p:nvPr/>
        </p:nvSpPr>
        <p:spPr bwMode="auto">
          <a:xfrm>
            <a:off x="1763713" y="5300663"/>
            <a:ext cx="287337" cy="1152525"/>
          </a:xfrm>
          <a:prstGeom prst="rect">
            <a:avLst/>
          </a:prstGeom>
          <a:solidFill>
            <a:srgbClr val="9933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9757" name="Text Box 32"/>
          <p:cNvSpPr txBox="1">
            <a:spLocks noChangeArrowheads="1"/>
          </p:cNvSpPr>
          <p:nvPr/>
        </p:nvSpPr>
        <p:spPr bwMode="auto">
          <a:xfrm>
            <a:off x="684213" y="0"/>
            <a:ext cx="41751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ts val="2000"/>
              </a:spcBef>
              <a:spcAft>
                <a:spcPct val="0"/>
              </a:spcAft>
            </a:pPr>
            <a:r>
              <a:rPr lang="en-GB" altLang="en-US" sz="3200" b="1">
                <a:solidFill>
                  <a:srgbClr val="000000"/>
                </a:solidFill>
                <a:ea typeface="MS Gothic" pitchFamily="49" charset="-128"/>
              </a:rPr>
              <a:t>What do you think?</a:t>
            </a: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>
            <a:off x="217488" y="3727450"/>
            <a:ext cx="3095625" cy="1223963"/>
          </a:xfrm>
          <a:prstGeom prst="wedgeEllipseCallout">
            <a:avLst>
              <a:gd name="adj1" fmla="val -51949"/>
              <a:gd name="adj2" fmla="val 53241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4400">
                <a:solidFill>
                  <a:srgbClr val="000000"/>
                </a:solidFill>
              </a:rPr>
              <a:t>Ready?</a:t>
            </a:r>
          </a:p>
        </p:txBody>
      </p:sp>
      <p:pic>
        <p:nvPicPr>
          <p:cNvPr id="329759" name="Picture 2" descr="Jennifer Wo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5078413"/>
            <a:ext cx="9286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726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AutoShape 5"/>
          <p:cNvSpPr>
            <a:spLocks noChangeArrowheads="1"/>
          </p:cNvSpPr>
          <p:nvPr/>
        </p:nvSpPr>
        <p:spPr bwMode="auto">
          <a:xfrm rot="5400000">
            <a:off x="5681662" y="14605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55" name="AutoShape 6"/>
          <p:cNvSpPr>
            <a:spLocks noChangeArrowheads="1"/>
          </p:cNvSpPr>
          <p:nvPr/>
        </p:nvSpPr>
        <p:spPr bwMode="auto">
          <a:xfrm rot="5400000">
            <a:off x="3065462" y="14605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56" name="AutoShape 7"/>
          <p:cNvSpPr>
            <a:spLocks noChangeArrowheads="1"/>
          </p:cNvSpPr>
          <p:nvPr/>
        </p:nvSpPr>
        <p:spPr bwMode="auto">
          <a:xfrm rot="5400000">
            <a:off x="5672137" y="30988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57" name="AutoShape 8"/>
          <p:cNvSpPr>
            <a:spLocks noChangeArrowheads="1"/>
          </p:cNvSpPr>
          <p:nvPr/>
        </p:nvSpPr>
        <p:spPr bwMode="auto">
          <a:xfrm rot="5400000">
            <a:off x="3167062" y="3192463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58" name="AutoShape 9"/>
          <p:cNvSpPr>
            <a:spLocks noChangeArrowheads="1"/>
          </p:cNvSpPr>
          <p:nvPr/>
        </p:nvSpPr>
        <p:spPr bwMode="auto">
          <a:xfrm rot="5400000">
            <a:off x="6281737" y="504825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59" name="AutoShape 10"/>
          <p:cNvSpPr>
            <a:spLocks noChangeArrowheads="1"/>
          </p:cNvSpPr>
          <p:nvPr/>
        </p:nvSpPr>
        <p:spPr bwMode="auto">
          <a:xfrm rot="5400000">
            <a:off x="5595937" y="5091113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0" name="AutoShape 11"/>
          <p:cNvSpPr>
            <a:spLocks noChangeArrowheads="1"/>
          </p:cNvSpPr>
          <p:nvPr/>
        </p:nvSpPr>
        <p:spPr bwMode="auto">
          <a:xfrm rot="5400000">
            <a:off x="4460875" y="53213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1" name="AutoShape 12"/>
          <p:cNvSpPr>
            <a:spLocks noChangeArrowheads="1"/>
          </p:cNvSpPr>
          <p:nvPr/>
        </p:nvSpPr>
        <p:spPr bwMode="auto">
          <a:xfrm rot="5400000">
            <a:off x="5065712" y="1458913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2" name="AutoShape 13"/>
          <p:cNvSpPr>
            <a:spLocks noChangeArrowheads="1"/>
          </p:cNvSpPr>
          <p:nvPr/>
        </p:nvSpPr>
        <p:spPr bwMode="auto">
          <a:xfrm rot="-5400000">
            <a:off x="3697287" y="14605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3" name="AutoShape 14"/>
          <p:cNvSpPr>
            <a:spLocks noChangeArrowheads="1"/>
          </p:cNvSpPr>
          <p:nvPr/>
        </p:nvSpPr>
        <p:spPr bwMode="auto">
          <a:xfrm rot="5400000">
            <a:off x="5057775" y="309880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4" name="AutoShape 15"/>
          <p:cNvSpPr>
            <a:spLocks noChangeArrowheads="1"/>
          </p:cNvSpPr>
          <p:nvPr/>
        </p:nvSpPr>
        <p:spPr bwMode="auto">
          <a:xfrm rot="5400000">
            <a:off x="3886200" y="3211513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5" name="AutoShape 16"/>
          <p:cNvSpPr>
            <a:spLocks noChangeArrowheads="1"/>
          </p:cNvSpPr>
          <p:nvPr/>
        </p:nvSpPr>
        <p:spPr bwMode="auto">
          <a:xfrm rot="5400000">
            <a:off x="3763962" y="5302251"/>
            <a:ext cx="1336675" cy="596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6" name="AutoShape 17"/>
          <p:cNvSpPr>
            <a:spLocks noChangeArrowheads="1"/>
          </p:cNvSpPr>
          <p:nvPr/>
        </p:nvSpPr>
        <p:spPr bwMode="auto">
          <a:xfrm rot="-5400000">
            <a:off x="2385219" y="5188744"/>
            <a:ext cx="1520825" cy="10906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0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0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18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800" y="10800"/>
                </a:moveTo>
                <a:lnTo>
                  <a:pt x="10800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0" y="10800"/>
                </a:lnTo>
                <a:lnTo>
                  <a:pt x="10800" y="10800"/>
                </a:lnTo>
                <a:close/>
              </a:path>
            </a:pathLst>
          </a:custGeom>
          <a:solidFill>
            <a:srgbClr val="9966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7" name="AutoShape 18"/>
          <p:cNvSpPr>
            <a:spLocks noChangeArrowheads="1"/>
          </p:cNvSpPr>
          <p:nvPr/>
        </p:nvSpPr>
        <p:spPr bwMode="auto">
          <a:xfrm rot="16200000" flipV="1">
            <a:off x="1656556" y="873919"/>
            <a:ext cx="649288" cy="431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2668 w 21600"/>
              <a:gd name="T10" fmla="*/ 11181 h 21600"/>
              <a:gd name="T11" fmla="*/ 13404 w 21600"/>
              <a:gd name="T12" fmla="*/ 20139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lnTo>
                  <a:pt x="6007" y="127"/>
                </a:lnTo>
                <a:lnTo>
                  <a:pt x="4665" y="2541"/>
                </a:lnTo>
                <a:lnTo>
                  <a:pt x="3579" y="5209"/>
                </a:lnTo>
                <a:lnTo>
                  <a:pt x="2492" y="8259"/>
                </a:lnTo>
                <a:lnTo>
                  <a:pt x="1598" y="11308"/>
                </a:lnTo>
                <a:lnTo>
                  <a:pt x="959" y="14739"/>
                </a:lnTo>
                <a:lnTo>
                  <a:pt x="383" y="18169"/>
                </a:lnTo>
                <a:lnTo>
                  <a:pt x="0" y="21600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8" name="AutoShape 19"/>
          <p:cNvSpPr>
            <a:spLocks noChangeArrowheads="1"/>
          </p:cNvSpPr>
          <p:nvPr/>
        </p:nvSpPr>
        <p:spPr bwMode="auto">
          <a:xfrm rot="-5206092">
            <a:off x="2472532" y="5069681"/>
            <a:ext cx="596900" cy="5540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00 w 21600"/>
              <a:gd name="T13" fmla="*/ 7265 h 21600"/>
              <a:gd name="T14" fmla="*/ 16200 w 21600"/>
              <a:gd name="T15" fmla="*/ 178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lnTo>
                  <a:pt x="12960" y="3927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69" name="Rectangle 20"/>
          <p:cNvSpPr>
            <a:spLocks noChangeArrowheads="1"/>
          </p:cNvSpPr>
          <p:nvPr/>
        </p:nvSpPr>
        <p:spPr bwMode="auto">
          <a:xfrm>
            <a:off x="7667625" y="620713"/>
            <a:ext cx="720725" cy="1511300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30770" name="Rectangle 21"/>
          <p:cNvSpPr>
            <a:spLocks noChangeArrowheads="1"/>
          </p:cNvSpPr>
          <p:nvPr/>
        </p:nvSpPr>
        <p:spPr bwMode="auto">
          <a:xfrm>
            <a:off x="6948488" y="6092825"/>
            <a:ext cx="1439862" cy="576263"/>
          </a:xfrm>
          <a:prstGeom prst="rect">
            <a:avLst/>
          </a:prstGeom>
          <a:solidFill>
            <a:srgbClr val="99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30771" name="AutoShape 22"/>
          <p:cNvSpPr>
            <a:spLocks noChangeArrowheads="1"/>
          </p:cNvSpPr>
          <p:nvPr/>
        </p:nvSpPr>
        <p:spPr bwMode="auto">
          <a:xfrm rot="5400000" flipH="1" flipV="1">
            <a:off x="8173244" y="5515769"/>
            <a:ext cx="288925" cy="144463"/>
          </a:xfrm>
          <a:custGeom>
            <a:avLst/>
            <a:gdLst>
              <a:gd name="T0" fmla="*/ 2147483647 w 21600"/>
              <a:gd name="T1" fmla="*/ 1933173723 h 21600"/>
              <a:gd name="T2" fmla="*/ 2147483647 w 21600"/>
              <a:gd name="T3" fmla="*/ 11360751 h 21600"/>
              <a:gd name="T4" fmla="*/ 0 w 21600"/>
              <a:gd name="T5" fmla="*/ 1933173723 h 21600"/>
              <a:gd name="T6" fmla="*/ 0 60000 65536"/>
              <a:gd name="T7" fmla="*/ 0 60000 65536"/>
              <a:gd name="T8" fmla="*/ 0 60000 65536"/>
              <a:gd name="T9" fmla="*/ 2668 w 21600"/>
              <a:gd name="T10" fmla="*/ 11181 h 21600"/>
              <a:gd name="T11" fmla="*/ 13404 w 21600"/>
              <a:gd name="T12" fmla="*/ 20139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lnTo>
                  <a:pt x="6007" y="127"/>
                </a:lnTo>
                <a:lnTo>
                  <a:pt x="4665" y="2541"/>
                </a:lnTo>
                <a:lnTo>
                  <a:pt x="3579" y="5209"/>
                </a:lnTo>
                <a:lnTo>
                  <a:pt x="2492" y="8259"/>
                </a:lnTo>
                <a:lnTo>
                  <a:pt x="1598" y="11308"/>
                </a:lnTo>
                <a:lnTo>
                  <a:pt x="959" y="14739"/>
                </a:lnTo>
                <a:lnTo>
                  <a:pt x="383" y="18169"/>
                </a:lnTo>
                <a:lnTo>
                  <a:pt x="0" y="21600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72" name="AutoShape 23"/>
          <p:cNvSpPr>
            <a:spLocks noChangeArrowheads="1"/>
          </p:cNvSpPr>
          <p:nvPr/>
        </p:nvSpPr>
        <p:spPr bwMode="auto">
          <a:xfrm rot="16200000" flipH="1">
            <a:off x="8173244" y="5806281"/>
            <a:ext cx="288925" cy="144463"/>
          </a:xfrm>
          <a:custGeom>
            <a:avLst/>
            <a:gdLst>
              <a:gd name="T0" fmla="*/ 2147483647 w 21600"/>
              <a:gd name="T1" fmla="*/ 1933173723 h 21600"/>
              <a:gd name="T2" fmla="*/ 2147483647 w 21600"/>
              <a:gd name="T3" fmla="*/ 11360751 h 21600"/>
              <a:gd name="T4" fmla="*/ 0 w 21600"/>
              <a:gd name="T5" fmla="*/ 1933173723 h 21600"/>
              <a:gd name="T6" fmla="*/ 0 60000 65536"/>
              <a:gd name="T7" fmla="*/ 0 60000 65536"/>
              <a:gd name="T8" fmla="*/ 0 60000 65536"/>
              <a:gd name="T9" fmla="*/ 2668 w 21600"/>
              <a:gd name="T10" fmla="*/ 11181 h 21600"/>
              <a:gd name="T11" fmla="*/ 13404 w 21600"/>
              <a:gd name="T12" fmla="*/ 20139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600" y="21600"/>
                </a:moveTo>
                <a:lnTo>
                  <a:pt x="6007" y="127"/>
                </a:lnTo>
                <a:lnTo>
                  <a:pt x="4665" y="2541"/>
                </a:lnTo>
                <a:lnTo>
                  <a:pt x="3579" y="5209"/>
                </a:lnTo>
                <a:lnTo>
                  <a:pt x="2492" y="8259"/>
                </a:lnTo>
                <a:lnTo>
                  <a:pt x="1598" y="11308"/>
                </a:lnTo>
                <a:lnTo>
                  <a:pt x="959" y="14739"/>
                </a:lnTo>
                <a:lnTo>
                  <a:pt x="383" y="18169"/>
                </a:lnTo>
                <a:lnTo>
                  <a:pt x="0" y="21600"/>
                </a:lnTo>
              </a:path>
            </a:pathLst>
          </a:cu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73" name="Rectangle 24"/>
          <p:cNvSpPr>
            <a:spLocks noChangeArrowheads="1"/>
          </p:cNvSpPr>
          <p:nvPr/>
        </p:nvSpPr>
        <p:spPr bwMode="auto">
          <a:xfrm>
            <a:off x="1763713" y="6597650"/>
            <a:ext cx="3887787" cy="73025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30774" name="Rectangle 25"/>
          <p:cNvSpPr>
            <a:spLocks noChangeArrowheads="1"/>
          </p:cNvSpPr>
          <p:nvPr/>
        </p:nvSpPr>
        <p:spPr bwMode="auto">
          <a:xfrm>
            <a:off x="5651500" y="6308725"/>
            <a:ext cx="1296988" cy="360363"/>
          </a:xfrm>
          <a:prstGeom prst="rect">
            <a:avLst/>
          </a:prstGeom>
          <a:solidFill>
            <a:srgbClr val="9933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30775" name="Line 26"/>
          <p:cNvSpPr>
            <a:spLocks noChangeShapeType="1"/>
          </p:cNvSpPr>
          <p:nvPr/>
        </p:nvSpPr>
        <p:spPr bwMode="auto">
          <a:xfrm>
            <a:off x="1763713" y="1412875"/>
            <a:ext cx="1587" cy="52562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76" name="Line 27"/>
          <p:cNvSpPr>
            <a:spLocks noChangeShapeType="1"/>
          </p:cNvSpPr>
          <p:nvPr/>
        </p:nvSpPr>
        <p:spPr bwMode="auto">
          <a:xfrm flipV="1">
            <a:off x="8388350" y="619125"/>
            <a:ext cx="1588" cy="4827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77" name="Line 28"/>
          <p:cNvSpPr>
            <a:spLocks noChangeShapeType="1"/>
          </p:cNvSpPr>
          <p:nvPr/>
        </p:nvSpPr>
        <p:spPr bwMode="auto">
          <a:xfrm flipH="1">
            <a:off x="1762125" y="620713"/>
            <a:ext cx="59070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78" name="Line 29"/>
          <p:cNvSpPr>
            <a:spLocks noChangeShapeType="1"/>
          </p:cNvSpPr>
          <p:nvPr/>
        </p:nvSpPr>
        <p:spPr bwMode="auto">
          <a:xfrm flipV="1">
            <a:off x="1763713" y="619125"/>
            <a:ext cx="1587" cy="147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30779" name="Rectangle 30"/>
          <p:cNvSpPr>
            <a:spLocks noChangeArrowheads="1"/>
          </p:cNvSpPr>
          <p:nvPr/>
        </p:nvSpPr>
        <p:spPr bwMode="auto">
          <a:xfrm>
            <a:off x="3563938" y="620713"/>
            <a:ext cx="2736850" cy="71437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30780" name="Rectangle 31"/>
          <p:cNvSpPr>
            <a:spLocks noChangeArrowheads="1"/>
          </p:cNvSpPr>
          <p:nvPr/>
        </p:nvSpPr>
        <p:spPr bwMode="auto">
          <a:xfrm>
            <a:off x="1763713" y="5300663"/>
            <a:ext cx="287337" cy="1152525"/>
          </a:xfrm>
          <a:prstGeom prst="rect">
            <a:avLst/>
          </a:prstGeom>
          <a:solidFill>
            <a:srgbClr val="9933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30781" name="Text Box 32"/>
          <p:cNvSpPr txBox="1">
            <a:spLocks noChangeArrowheads="1"/>
          </p:cNvSpPr>
          <p:nvPr/>
        </p:nvSpPr>
        <p:spPr bwMode="auto">
          <a:xfrm>
            <a:off x="684213" y="0"/>
            <a:ext cx="41751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ts val="2000"/>
              </a:spcBef>
              <a:spcAft>
                <a:spcPct val="0"/>
              </a:spcAft>
            </a:pPr>
            <a:r>
              <a:rPr lang="en-GB" altLang="en-US" sz="3200" b="1">
                <a:solidFill>
                  <a:srgbClr val="000000"/>
                </a:solidFill>
                <a:ea typeface="MS Gothic" pitchFamily="49" charset="-128"/>
              </a:rPr>
              <a:t>What do you think?</a:t>
            </a:r>
          </a:p>
        </p:txBody>
      </p:sp>
      <p:sp>
        <p:nvSpPr>
          <p:cNvPr id="330782" name="AutoShape 34"/>
          <p:cNvSpPr>
            <a:spLocks noChangeArrowheads="1"/>
          </p:cNvSpPr>
          <p:nvPr/>
        </p:nvSpPr>
        <p:spPr bwMode="auto">
          <a:xfrm rot="10800000">
            <a:off x="1763713" y="623888"/>
            <a:ext cx="6553200" cy="5976937"/>
          </a:xfrm>
          <a:prstGeom prst="rtTriangle">
            <a:avLst/>
          </a:prstGeom>
          <a:solidFill>
            <a:srgbClr val="FF0000">
              <a:alpha val="4313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30783" name="Text Box 35"/>
          <p:cNvSpPr txBox="1">
            <a:spLocks noChangeArrowheads="1"/>
          </p:cNvSpPr>
          <p:nvPr/>
        </p:nvSpPr>
        <p:spPr bwMode="auto">
          <a:xfrm>
            <a:off x="4330700" y="763588"/>
            <a:ext cx="44640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ts val="2750"/>
              </a:spcBef>
              <a:spcAft>
                <a:spcPct val="0"/>
              </a:spcAft>
            </a:pPr>
            <a:r>
              <a:rPr lang="en-GB" altLang="en-US" sz="4400">
                <a:solidFill>
                  <a:srgbClr val="000000"/>
                </a:solidFill>
                <a:ea typeface="MS Gothic" pitchFamily="49" charset="-128"/>
              </a:rPr>
              <a:t>Should not</a:t>
            </a:r>
          </a:p>
        </p:txBody>
      </p:sp>
      <p:pic>
        <p:nvPicPr>
          <p:cNvPr id="3307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606425"/>
            <a:ext cx="2609850" cy="601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0785" name="Rectangle 1"/>
          <p:cNvSpPr>
            <a:spLocks noChangeArrowheads="1"/>
          </p:cNvSpPr>
          <p:nvPr/>
        </p:nvSpPr>
        <p:spPr bwMode="auto">
          <a:xfrm>
            <a:off x="3894138" y="4352925"/>
            <a:ext cx="207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ts val="2750"/>
              </a:spcBef>
              <a:spcAft>
                <a:spcPct val="0"/>
              </a:spcAft>
            </a:pPr>
            <a:r>
              <a:rPr lang="en-GB" altLang="en-US" sz="1800">
                <a:solidFill>
                  <a:srgbClr val="000000"/>
                </a:solidFill>
              </a:rPr>
              <a:t>Depends/not sure</a:t>
            </a:r>
          </a:p>
        </p:txBody>
      </p:sp>
      <p:sp>
        <p:nvSpPr>
          <p:cNvPr id="330786" name="Text Box 35"/>
          <p:cNvSpPr txBox="1">
            <a:spLocks noChangeArrowheads="1"/>
          </p:cNvSpPr>
          <p:nvPr/>
        </p:nvSpPr>
        <p:spPr bwMode="auto">
          <a:xfrm>
            <a:off x="1501775" y="4035425"/>
            <a:ext cx="44640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ts val="2750"/>
              </a:spcBef>
              <a:spcAft>
                <a:spcPct val="0"/>
              </a:spcAft>
            </a:pPr>
            <a:r>
              <a:rPr lang="en-GB" altLang="en-US" sz="4400">
                <a:solidFill>
                  <a:srgbClr val="000000"/>
                </a:solidFill>
                <a:ea typeface="MS Gothic" pitchFamily="49" charset="-128"/>
              </a:rPr>
              <a:t>Should</a:t>
            </a:r>
          </a:p>
        </p:txBody>
      </p:sp>
      <p:sp>
        <p:nvSpPr>
          <p:cNvPr id="4" name="Rectangle 3"/>
          <p:cNvSpPr/>
          <p:nvPr/>
        </p:nvSpPr>
        <p:spPr>
          <a:xfrm>
            <a:off x="-26586" y="1827240"/>
            <a:ext cx="22236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rgbClr val="3333CC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MS PGothic" pitchFamily="34" charset="-128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2108431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1"/>
          <p:cNvSpPr>
            <a:spLocks noChangeArrowheads="1"/>
          </p:cNvSpPr>
          <p:nvPr/>
        </p:nvSpPr>
        <p:spPr bwMode="auto">
          <a:xfrm>
            <a:off x="673100" y="3644900"/>
            <a:ext cx="70389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GB" altLang="en-US">
                <a:solidFill>
                  <a:srgbClr val="000000"/>
                </a:solidFill>
              </a:rPr>
              <a:t>Where is the biofuel used?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GB" altLang="en-US">
                <a:solidFill>
                  <a:srgbClr val="000000"/>
                </a:solidFill>
              </a:rPr>
              <a:t>How does it work?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GB" altLang="en-US">
                <a:solidFill>
                  <a:srgbClr val="000000"/>
                </a:solidFill>
              </a:rPr>
              <a:t>What are the possible advantages of using this biofuel? Clues, environment, people, wildlife, money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GB" altLang="en-US">
                <a:solidFill>
                  <a:srgbClr val="000000"/>
                </a:solidFill>
              </a:rPr>
              <a:t> What are possible disadvantages of using this biofuel?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GB" altLang="en-US">
                <a:solidFill>
                  <a:srgbClr val="000000"/>
                </a:solidFill>
              </a:rPr>
              <a:t>Document any other interesting information </a:t>
            </a:r>
          </a:p>
        </p:txBody>
      </p:sp>
      <p:sp>
        <p:nvSpPr>
          <p:cNvPr id="320515" name="Rectangle 2"/>
          <p:cNvSpPr>
            <a:spLocks noChangeArrowheads="1"/>
          </p:cNvSpPr>
          <p:nvPr/>
        </p:nvSpPr>
        <p:spPr bwMode="auto">
          <a:xfrm>
            <a:off x="395288" y="333375"/>
            <a:ext cx="8497887" cy="3017838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5500">
                <a:solidFill>
                  <a:srgbClr val="000000"/>
                </a:solidFill>
                <a:latin typeface="Comic Sans MS" pitchFamily="66" charset="0"/>
              </a:rPr>
              <a:t>Circle the room to read about each biofuel type – </a:t>
            </a:r>
            <a:r>
              <a:rPr lang="en-GB" altLang="en-US" sz="4000">
                <a:solidFill>
                  <a:srgbClr val="000000"/>
                </a:solidFill>
                <a:latin typeface="Comic Sans MS" pitchFamily="66" charset="0"/>
              </a:rPr>
              <a:t>Answer the following questions on your worksheet!</a:t>
            </a:r>
          </a:p>
        </p:txBody>
      </p:sp>
    </p:spTree>
    <p:extLst>
      <p:ext uri="{BB962C8B-B14F-4D97-AF65-F5344CB8AC3E}">
        <p14:creationId xmlns:p14="http://schemas.microsoft.com/office/powerpoint/2010/main" val="36894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7088" y="620713"/>
            <a:ext cx="7921625" cy="440372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GB" sz="4000" b="1" dirty="0">
                <a:solidFill>
                  <a:srgbClr val="000000"/>
                </a:solidFill>
                <a:ea typeface="MS PGothic" pitchFamily="34" charset="-128"/>
              </a:rPr>
              <a:t>YOUR TASK</a:t>
            </a:r>
            <a:endParaRPr lang="en-GB" sz="4000" dirty="0">
              <a:solidFill>
                <a:srgbClr val="000000"/>
              </a:solidFill>
              <a:ea typeface="MS PGothic" pitchFamily="34" charset="-128"/>
            </a:endParaRPr>
          </a:p>
          <a:p>
            <a:pPr>
              <a:defRPr/>
            </a:pPr>
            <a:r>
              <a:rPr lang="en-GB" sz="2400" dirty="0">
                <a:solidFill>
                  <a:srgbClr val="000000"/>
                </a:solidFill>
                <a:ea typeface="MS PGothic" pitchFamily="34" charset="-128"/>
              </a:rPr>
              <a:t>You need to choose the biofuel you would be most likely to sell to a businessman. </a:t>
            </a:r>
          </a:p>
          <a:p>
            <a:pPr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  <a:p>
            <a:pPr>
              <a:defRPr/>
            </a:pPr>
            <a:r>
              <a:rPr lang="en-GB" sz="2400" dirty="0">
                <a:solidFill>
                  <a:srgbClr val="000000"/>
                </a:solidFill>
                <a:ea typeface="MS PGothic" pitchFamily="34" charset="-128"/>
              </a:rPr>
              <a:t>Write a report on your chosen biofuel:</a:t>
            </a:r>
          </a:p>
          <a:p>
            <a:pPr>
              <a:defRPr/>
            </a:pPr>
            <a:endParaRPr lang="en-GB" sz="2400" dirty="0">
              <a:solidFill>
                <a:srgbClr val="000000"/>
              </a:solidFill>
              <a:ea typeface="MS PGothic" pitchFamily="34" charset="-128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ea typeface="MS PGothic" pitchFamily="34" charset="-128"/>
              </a:rPr>
              <a:t>Introduce your biofuel and location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ea typeface="MS PGothic" pitchFamily="34" charset="-128"/>
              </a:rPr>
              <a:t>outline the advantages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ea typeface="MS PGothic" pitchFamily="34" charset="-128"/>
              </a:rPr>
              <a:t>Acknowledge the disadvantages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ea typeface="MS PGothic" pitchFamily="34" charset="-128"/>
              </a:rPr>
              <a:t>Sum up your points and explain why this is the best renewable energy source for the future </a:t>
            </a:r>
          </a:p>
        </p:txBody>
      </p:sp>
    </p:spTree>
    <p:extLst>
      <p:ext uri="{BB962C8B-B14F-4D97-AF65-F5344CB8AC3E}">
        <p14:creationId xmlns:p14="http://schemas.microsoft.com/office/powerpoint/2010/main" val="8706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395288" y="908050"/>
            <a:ext cx="8497887" cy="3916363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5500" u="sng">
                <a:solidFill>
                  <a:srgbClr val="000000"/>
                </a:solidFill>
                <a:latin typeface="Comic Sans MS" pitchFamily="66" charset="0"/>
              </a:rPr>
              <a:t>plenary </a:t>
            </a:r>
            <a:r>
              <a:rPr lang="en-GB" altLang="en-US" sz="5500">
                <a:solidFill>
                  <a:srgbClr val="000000"/>
                </a:solidFill>
                <a:latin typeface="Comic Sans MS" pitchFamily="66" charset="0"/>
              </a:rPr>
              <a:t>–</a:t>
            </a:r>
          </a:p>
          <a:p>
            <a:pPr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5500">
                <a:solidFill>
                  <a:srgbClr val="000000"/>
                </a:solidFill>
                <a:latin typeface="Comic Sans MS" pitchFamily="66" charset="0"/>
              </a:rPr>
              <a:t>Which biofuel type do you think is the worst and why?</a:t>
            </a:r>
          </a:p>
        </p:txBody>
      </p:sp>
    </p:spTree>
    <p:extLst>
      <p:ext uri="{BB962C8B-B14F-4D97-AF65-F5344CB8AC3E}">
        <p14:creationId xmlns:p14="http://schemas.microsoft.com/office/powerpoint/2010/main" val="16632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8313" y="12700"/>
            <a:ext cx="8280400" cy="717867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800" u="sng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Read, write, run!</a:t>
            </a:r>
          </a:p>
          <a:p>
            <a:pPr marL="571500" indent="-571500"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u="sng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Read</a:t>
            </a:r>
            <a:r>
              <a:rPr lang="en-GB" sz="3600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 about your case study  – </a:t>
            </a:r>
          </a:p>
          <a:p>
            <a:pPr marL="571500" indent="-571500"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u="sng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write</a:t>
            </a:r>
            <a:r>
              <a:rPr lang="en-GB" sz="3600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 the Answers to the following questions as you find them on your colour post it! </a:t>
            </a:r>
          </a:p>
          <a:p>
            <a:pPr marL="571500" indent="-571500"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Have the chosen </a:t>
            </a:r>
            <a:r>
              <a:rPr lang="en-GB" sz="3600" u="sng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runner</a:t>
            </a:r>
            <a:r>
              <a:rPr lang="en-GB" sz="3600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 from your team come to stick them on the board under your case study.  </a:t>
            </a:r>
          </a:p>
          <a:p>
            <a:pPr marL="571500" indent="-571500"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The first team to finish is the winner.  Chose someone to present your case study.</a:t>
            </a:r>
          </a:p>
        </p:txBody>
      </p:sp>
    </p:spTree>
    <p:extLst>
      <p:ext uri="{BB962C8B-B14F-4D97-AF65-F5344CB8AC3E}">
        <p14:creationId xmlns:p14="http://schemas.microsoft.com/office/powerpoint/2010/main" val="8968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1"/>
          <p:cNvSpPr>
            <a:spLocks noChangeArrowheads="1"/>
          </p:cNvSpPr>
          <p:nvPr/>
        </p:nvSpPr>
        <p:spPr bwMode="auto">
          <a:xfrm>
            <a:off x="3779838" y="115888"/>
            <a:ext cx="94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Task 2 </a:t>
            </a: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4611" name="Rectangle 4"/>
          <p:cNvSpPr>
            <a:spLocks noChangeArrowheads="1"/>
          </p:cNvSpPr>
          <p:nvPr/>
        </p:nvSpPr>
        <p:spPr bwMode="auto">
          <a:xfrm rot="642900">
            <a:off x="4667250" y="2973388"/>
            <a:ext cx="3814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Bioethanol from corn in the USA</a:t>
            </a:r>
            <a:r>
              <a:rPr lang="en-GB" alt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24612" name="Rectangle 5"/>
          <p:cNvSpPr>
            <a:spLocks noChangeArrowheads="1"/>
          </p:cNvSpPr>
          <p:nvPr/>
        </p:nvSpPr>
        <p:spPr bwMode="auto">
          <a:xfrm rot="-598420">
            <a:off x="55563" y="3357563"/>
            <a:ext cx="419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Bioethanol from sugar cane in Brazil</a:t>
            </a: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4613" name="Rectangle 6"/>
          <p:cNvSpPr>
            <a:spLocks noChangeArrowheads="1"/>
          </p:cNvSpPr>
          <p:nvPr/>
        </p:nvSpPr>
        <p:spPr bwMode="auto">
          <a:xfrm>
            <a:off x="55563" y="4581525"/>
            <a:ext cx="4019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Biodiesel from palm oil in Malaysia</a:t>
            </a:r>
            <a:endParaRPr lang="en-GB" altLang="en-US" sz="1800">
              <a:solidFill>
                <a:srgbClr val="000000"/>
              </a:solidFill>
            </a:endParaRPr>
          </a:p>
        </p:txBody>
      </p:sp>
      <p:sp>
        <p:nvSpPr>
          <p:cNvPr id="324614" name="Rectangle 7"/>
          <p:cNvSpPr>
            <a:spLocks noChangeArrowheads="1"/>
          </p:cNvSpPr>
          <p:nvPr/>
        </p:nvSpPr>
        <p:spPr bwMode="auto">
          <a:xfrm>
            <a:off x="5016500" y="6223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>
                <a:solidFill>
                  <a:srgbClr val="000000"/>
                </a:solidFill>
              </a:rPr>
              <a:t>Biogas from pig poo in the UK</a:t>
            </a:r>
            <a:endParaRPr lang="en-GB" altLang="en-US" sz="1800">
              <a:solidFill>
                <a:srgbClr val="000000"/>
              </a:solidFill>
            </a:endParaRPr>
          </a:p>
        </p:txBody>
      </p:sp>
      <p:pic>
        <p:nvPicPr>
          <p:cNvPr id="324615" name="Picture 8" descr="selling c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1328738"/>
            <a:ext cx="18002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616" name="Picture 9" descr="female wor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5636">
            <a:off x="393700" y="1560513"/>
            <a:ext cx="27146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617" name="Picture 10" descr="farming the land cropp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5735">
            <a:off x="1146175" y="5000625"/>
            <a:ext cx="1209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618" name="Picture 11" descr="pigs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4214813"/>
            <a:ext cx="3376613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9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476250"/>
            <a:ext cx="2160588" cy="1439863"/>
          </a:xfrm>
          <a:prstGeom prst="rect">
            <a:avLst/>
          </a:prstGeom>
          <a:solidFill>
            <a:srgbClr val="EB5D4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rgbClr val="FFFFFF"/>
                </a:solidFill>
              </a:rPr>
              <a:t>Why was the biofuel attractive to use in the first place?</a:t>
            </a:r>
          </a:p>
          <a:p>
            <a:pPr algn="ctr">
              <a:defRPr/>
            </a:pPr>
            <a:endParaRPr lang="en-GB" dirty="0">
              <a:solidFill>
                <a:srgbClr val="FFFFFF"/>
              </a:solidFill>
              <a:latin typeface="Myriad Web Pro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825" y="2492375"/>
            <a:ext cx="2160588" cy="1441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rgbClr val="780232"/>
                </a:solidFill>
              </a:rPr>
              <a:t>How might it affect future generations?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313" y="4929188"/>
            <a:ext cx="2160587" cy="1439862"/>
          </a:xfrm>
          <a:prstGeom prst="rect">
            <a:avLst/>
          </a:prstGeom>
          <a:solidFill>
            <a:srgbClr val="EB5D4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rgbClr val="FFFFFF"/>
                </a:solidFill>
              </a:rPr>
              <a:t>How did it affect wildlife?</a:t>
            </a:r>
          </a:p>
        </p:txBody>
      </p:sp>
      <p:sp>
        <p:nvSpPr>
          <p:cNvPr id="8" name="Rectangle 7"/>
          <p:cNvSpPr/>
          <p:nvPr/>
        </p:nvSpPr>
        <p:spPr>
          <a:xfrm>
            <a:off x="6715125" y="5000625"/>
            <a:ext cx="2160588" cy="1439863"/>
          </a:xfrm>
          <a:prstGeom prst="rect">
            <a:avLst/>
          </a:prstGeom>
          <a:solidFill>
            <a:srgbClr val="EB5D4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rgbClr val="FFFFFF"/>
                </a:solidFill>
              </a:rPr>
              <a:t>How did it affect human rights?</a:t>
            </a:r>
          </a:p>
        </p:txBody>
      </p:sp>
      <p:sp>
        <p:nvSpPr>
          <p:cNvPr id="9" name="Rectangle 8"/>
          <p:cNvSpPr/>
          <p:nvPr/>
        </p:nvSpPr>
        <p:spPr>
          <a:xfrm>
            <a:off x="3492500" y="188913"/>
            <a:ext cx="2159000" cy="1439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rgbClr val="780232"/>
                </a:solidFill>
              </a:rPr>
              <a:t>How did it affect local people?</a:t>
            </a:r>
          </a:p>
          <a:p>
            <a:pPr algn="ctr">
              <a:defRPr/>
            </a:pPr>
            <a:endParaRPr lang="en-GB" dirty="0">
              <a:solidFill>
                <a:srgbClr val="780232"/>
              </a:solidFill>
              <a:latin typeface="Myriad Web Pro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32588" y="549275"/>
            <a:ext cx="2160587" cy="1439863"/>
          </a:xfrm>
          <a:prstGeom prst="rect">
            <a:avLst/>
          </a:prstGeom>
          <a:solidFill>
            <a:srgbClr val="EB5D40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rgbClr val="FFFFFF"/>
                </a:solidFill>
              </a:rPr>
              <a:t>Was everybody happy with the outcome? Why or why not?</a:t>
            </a: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32588" y="2492375"/>
            <a:ext cx="2160587" cy="1441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rgbClr val="780232"/>
                </a:solidFill>
              </a:rPr>
              <a:t>How did it affect the environment?</a:t>
            </a:r>
          </a:p>
        </p:txBody>
      </p:sp>
      <p:pic>
        <p:nvPicPr>
          <p:cNvPr id="3256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989138"/>
            <a:ext cx="2979737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214688" y="4786313"/>
            <a:ext cx="2808287" cy="1643062"/>
          </a:xfrm>
          <a:prstGeom prst="cloudCallout">
            <a:avLst>
              <a:gd name="adj1" fmla="val -5891"/>
              <a:gd name="adj2" fmla="val -96816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100" dirty="0">
              <a:solidFill>
                <a:srgbClr val="000000">
                  <a:lumMod val="75000"/>
                  <a:lumOff val="25000"/>
                </a:srgbClr>
              </a:solidFill>
              <a:latin typeface="Myriad Web Pro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 the end do you think producing the biofuel was a morally good thing to do or not?  Explain why… </a:t>
            </a:r>
          </a:p>
          <a:p>
            <a:pPr algn="ctr">
              <a:defRPr/>
            </a:pPr>
            <a:endParaRPr lang="en-GB" sz="1100" dirty="0">
              <a:solidFill>
                <a:srgbClr val="000000">
                  <a:lumMod val="75000"/>
                  <a:lumOff val="25000"/>
                </a:srgbClr>
              </a:solidFill>
              <a:latin typeface="Myriad Web Pro" pitchFamily="34" charset="0"/>
              <a:cs typeface="Times New Roman" pitchFamily="18" charset="0"/>
            </a:endParaRPr>
          </a:p>
        </p:txBody>
      </p:sp>
      <p:sp>
        <p:nvSpPr>
          <p:cNvPr id="32564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365125"/>
          </a:xfrm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buFont typeface="Times New Roman" pitchFamily="18" charset="0"/>
              <a:buNone/>
            </a:pPr>
            <a:r>
              <a:rPr lang="en-GB" altLang="en-US" sz="1400" smtClean="0">
                <a:solidFill>
                  <a:srgbClr val="000000"/>
                </a:solidFill>
                <a:cs typeface="Arial" pitchFamily="34" charset="0"/>
              </a:rPr>
              <a:t>Slide 1:6</a:t>
            </a:r>
          </a:p>
        </p:txBody>
      </p:sp>
    </p:spTree>
    <p:extLst>
      <p:ext uri="{BB962C8B-B14F-4D97-AF65-F5344CB8AC3E}">
        <p14:creationId xmlns:p14="http://schemas.microsoft.com/office/powerpoint/2010/main" val="39215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0786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16000"/>
                <a:gridCol w="1016000"/>
                <a:gridCol w="955823"/>
                <a:gridCol w="1008112"/>
                <a:gridCol w="1152128"/>
                <a:gridCol w="947937"/>
                <a:gridCol w="924271"/>
                <a:gridCol w="1107729"/>
                <a:gridCol w="1016000"/>
              </a:tblGrid>
              <a:tr h="2103342">
                <a:tc>
                  <a:txBody>
                    <a:bodyPr/>
                    <a:lstStyle/>
                    <a:p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itchFamily="34" charset="0"/>
                          <a:cs typeface="Arial" pitchFamily="34" charset="0"/>
                        </a:rPr>
                        <a:t>Why was the biofuel attractive to use in the first place?</a:t>
                      </a:r>
                    </a:p>
                    <a:p>
                      <a:endParaRPr lang="en-GB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itchFamily="34" charset="0"/>
                          <a:cs typeface="Arial" pitchFamily="34" charset="0"/>
                        </a:rPr>
                        <a:t>How did it affect local people?</a:t>
                      </a:r>
                    </a:p>
                    <a:p>
                      <a:endParaRPr lang="en-GB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itchFamily="34" charset="0"/>
                          <a:cs typeface="Arial" pitchFamily="34" charset="0"/>
                        </a:rPr>
                        <a:t>Was everybody happy with the outcome? Why or why not?</a:t>
                      </a:r>
                    </a:p>
                    <a:p>
                      <a:endParaRPr lang="en-GB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itchFamily="34" charset="0"/>
                          <a:cs typeface="Arial" pitchFamily="34" charset="0"/>
                        </a:rPr>
                        <a:t>How did it affect the environment?</a:t>
                      </a:r>
                    </a:p>
                    <a:p>
                      <a:endParaRPr lang="en-GB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itchFamily="34" charset="0"/>
                          <a:cs typeface="Arial" pitchFamily="34" charset="0"/>
                        </a:rPr>
                        <a:t>How did it affect human rights?</a:t>
                      </a:r>
                    </a:p>
                    <a:p>
                      <a:endParaRPr lang="en-GB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itchFamily="34" charset="0"/>
                          <a:cs typeface="Arial" pitchFamily="34" charset="0"/>
                        </a:rPr>
                        <a:t>How did it affect wildlife?</a:t>
                      </a:r>
                    </a:p>
                    <a:p>
                      <a:endParaRPr lang="en-GB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itchFamily="34" charset="0"/>
                          <a:cs typeface="Arial" pitchFamily="34" charset="0"/>
                        </a:rPr>
                        <a:t>How might it affect future generations?</a:t>
                      </a:r>
                    </a:p>
                    <a:p>
                      <a:endParaRPr lang="en-GB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itchFamily="34" charset="0"/>
                          <a:cs typeface="Arial" pitchFamily="34" charset="0"/>
                        </a:rPr>
                        <a:t>In the end do you think producing the biofuel was a morally good thing to do or not?  Explain why… </a:t>
                      </a:r>
                    </a:p>
                    <a:p>
                      <a:endParaRPr lang="en-GB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124383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Malaysia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</a:tr>
              <a:tr h="124383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UK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</a:tr>
              <a:tr h="124383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Brazil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</a:tr>
              <a:tr h="124383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USA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pic>
        <p:nvPicPr>
          <p:cNvPr id="326720" name="Picture 12" descr="http://flagartist.com/flag_map/flag_map_of_malaysia-777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8875"/>
            <a:ext cx="1143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721" name="Picture 8" descr="United Kingdom Flag Map large m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75"/>
            <a:ext cx="8572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722" name="Picture 10" descr="http://images1.wikia.nocookie.net/__cb20100210025957/assassinscreed/images/8/8b/526px-Map_of_Brazil_with_fla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929188"/>
            <a:ext cx="75406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723" name="Picture 6" descr="http://www.valdosta.edu/~ksroland/USA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4438"/>
            <a:ext cx="85566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724" name="Footer Placeholder 13"/>
          <p:cNvSpPr>
            <a:spLocks noGrp="1"/>
          </p:cNvSpPr>
          <p:nvPr>
            <p:ph type="ftr" sz="quarter" idx="11"/>
          </p:nvPr>
        </p:nvSpPr>
        <p:spPr bwMode="auto">
          <a:xfrm>
            <a:off x="0" y="115888"/>
            <a:ext cx="9366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200" smtClean="0">
                <a:solidFill>
                  <a:srgbClr val="898989"/>
                </a:solidFill>
                <a:cs typeface="Arial" pitchFamily="34" charset="0"/>
              </a:rPr>
              <a:t>Slide 1:7</a:t>
            </a:r>
          </a:p>
        </p:txBody>
      </p:sp>
    </p:spTree>
    <p:extLst>
      <p:ext uri="{BB962C8B-B14F-4D97-AF65-F5344CB8AC3E}">
        <p14:creationId xmlns:p14="http://schemas.microsoft.com/office/powerpoint/2010/main" val="15537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825" y="115888"/>
            <a:ext cx="8569325" cy="716915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5500" dirty="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rPr>
              <a:t>Feedback your case study to the class!</a:t>
            </a:r>
          </a:p>
          <a:p>
            <a:pPr algn="ctr"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400" dirty="0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ea typeface="MS PGothic" pitchFamily="34" charset="-128"/>
              </a:rPr>
              <a:t>This was our country and this is what they did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GB" sz="3200" dirty="0">
              <a:solidFill>
                <a:srgbClr val="000000"/>
              </a:solidFill>
              <a:ea typeface="MS PGothic" pitchFamily="34" charset="-128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ea typeface="MS PGothic" pitchFamily="34" charset="-128"/>
              </a:rPr>
              <a:t>These were the main effects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GB" sz="3200" dirty="0">
              <a:solidFill>
                <a:srgbClr val="000000"/>
              </a:solidFill>
              <a:ea typeface="MS PGothic" pitchFamily="34" charset="-128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rgbClr val="000000"/>
                </a:solidFill>
                <a:ea typeface="MS PGothic" pitchFamily="34" charset="-128"/>
              </a:rPr>
              <a:t>Fill in your worksheet with the other case studies.</a:t>
            </a:r>
          </a:p>
          <a:p>
            <a:pPr algn="ctr" defTabSz="449263" fontAlgn="base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5500" dirty="0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8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On-screen Show (4:3)</PresentationFormat>
  <Paragraphs>79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4_Office Theme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Wood</dc:creator>
  <cp:lastModifiedBy>Jen Wood</cp:lastModifiedBy>
  <cp:revision>1</cp:revision>
  <dcterms:created xsi:type="dcterms:W3CDTF">2014-03-09T13:57:19Z</dcterms:created>
  <dcterms:modified xsi:type="dcterms:W3CDTF">2014-03-09T13:57:51Z</dcterms:modified>
</cp:coreProperties>
</file>