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73" r:id="rId4"/>
    <p:sldId id="274" r:id="rId5"/>
    <p:sldId id="275" r:id="rId6"/>
    <p:sldId id="27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22" autoAdjust="0"/>
    <p:restoredTop sz="94660"/>
  </p:normalViewPr>
  <p:slideViewPr>
    <p:cSldViewPr>
      <p:cViewPr varScale="1">
        <p:scale>
          <a:sx n="79" d="100"/>
          <a:sy n="79" d="100"/>
        </p:scale>
        <p:origin x="100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5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259E619-B8C5-4BFC-BCF1-0A42D8967C79}" type="datetimeFigureOut">
              <a:rPr lang="en-GB" smtClean="0"/>
              <a:t>13/11/2014</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EC9F5E4-5805-495F-BF32-B0AAA71FF2A2}" type="slidenum">
              <a:rPr lang="en-GB" smtClean="0"/>
              <a:t>‹#›</a:t>
            </a:fld>
            <a:endParaRPr lang="en-GB"/>
          </a:p>
        </p:txBody>
      </p:sp>
    </p:spTree>
    <p:extLst>
      <p:ext uri="{BB962C8B-B14F-4D97-AF65-F5344CB8AC3E}">
        <p14:creationId xmlns:p14="http://schemas.microsoft.com/office/powerpoint/2010/main" val="1912157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21D97D-DAB1-4B41-9A63-BA38A2F57C81}" type="datetimeFigureOut">
              <a:rPr lang="en-GB" smtClean="0"/>
              <a:t>13/11/2014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D55326-FC1D-4B70-B5F8-79B326135239}" type="slidenum">
              <a:rPr lang="en-GB" smtClean="0"/>
              <a:t>‹#›</a:t>
            </a:fld>
            <a:endParaRPr lang="en-GB" dirty="0"/>
          </a:p>
        </p:txBody>
      </p:sp>
    </p:spTree>
    <p:extLst>
      <p:ext uri="{BB962C8B-B14F-4D97-AF65-F5344CB8AC3E}">
        <p14:creationId xmlns:p14="http://schemas.microsoft.com/office/powerpoint/2010/main" val="2299365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Frozen</a:t>
            </a:r>
            <a:r>
              <a:rPr lang="en-GB" baseline="0" dirty="0" smtClean="0"/>
              <a:t> River Thames – late 1600s. Little ice age</a:t>
            </a:r>
            <a:endParaRPr lang="en-GB" dirty="0"/>
          </a:p>
        </p:txBody>
      </p:sp>
      <p:sp>
        <p:nvSpPr>
          <p:cNvPr id="4" name="Slide Number Placeholder 3"/>
          <p:cNvSpPr>
            <a:spLocks noGrp="1"/>
          </p:cNvSpPr>
          <p:nvPr>
            <p:ph type="sldNum" sz="quarter" idx="10"/>
          </p:nvPr>
        </p:nvSpPr>
        <p:spPr/>
        <p:txBody>
          <a:bodyPr/>
          <a:lstStyle/>
          <a:p>
            <a:fld id="{D1D55326-FC1D-4B70-B5F8-79B326135239}" type="slidenum">
              <a:rPr lang="en-GB" smtClean="0"/>
              <a:t>6</a:t>
            </a:fld>
            <a:endParaRPr lang="en-GB" dirty="0"/>
          </a:p>
        </p:txBody>
      </p:sp>
    </p:spTree>
    <p:extLst>
      <p:ext uri="{BB962C8B-B14F-4D97-AF65-F5344CB8AC3E}">
        <p14:creationId xmlns:p14="http://schemas.microsoft.com/office/powerpoint/2010/main" val="3920965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054DE2-0593-4BC6-80D6-89A277B922B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096437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77EF0C-8575-49DD-98BE-DDB9A7D52E7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61944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CFF446-A2DB-4ADB-A2EF-1AC77D05814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5168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D8350F-59BE-471A-8DDF-977E77C184EA}"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6890079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5B09B30-72C9-4A1A-8EE4-8684207C713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80397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AD8FC3D-53C4-4F59-91A5-4C9113A757C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5690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985C04-1104-4062-ABF9-EB25619F54F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516233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ABBEE2A-FD44-414A-BBF8-4D7CA1C9165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82506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317283-903A-461C-A809-CF931C244A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69741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E0FFBAE-60D6-48D8-90A8-9533C363395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99292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D3ACA2-42C8-462A-A81D-0832747C713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36265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lipArt Placeholder 2"/>
          <p:cNvSpPr>
            <a:spLocks noGrp="1"/>
          </p:cNvSpPr>
          <p:nvPr>
            <p:ph type="clipArt" sz="half" idx="1"/>
          </p:nvPr>
        </p:nvSpPr>
        <p:spPr>
          <a:xfrm>
            <a:off x="685800" y="1981200"/>
            <a:ext cx="3810000" cy="4114800"/>
          </a:xfrm>
        </p:spPr>
        <p:txBody>
          <a:bodyPr/>
          <a:lstStyle/>
          <a:p>
            <a:pPr lvl="0"/>
            <a:endParaRPr lang="en-GB"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385830-11B9-476C-9275-6550488B73F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962521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85800" y="1981200"/>
            <a:ext cx="7772400" cy="4114800"/>
          </a:xfrm>
        </p:spPr>
        <p:txBody>
          <a:bodyPr/>
          <a:lstStyle/>
          <a:p>
            <a:pPr lvl="0"/>
            <a:endParaRPr lang="en-GB"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GB">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5BD920-2AAA-4519-BFE5-91056E4017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38029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11/13/2014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GB">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027BAF8B-A432-407E-BECB-25068B62DB3C}"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4100564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52600"/>
            <a:ext cx="7772400" cy="1470025"/>
          </a:xfrm>
        </p:spPr>
        <p:txBody>
          <a:bodyPr>
            <a:noAutofit/>
          </a:bodyPr>
          <a:lstStyle/>
          <a:p>
            <a:r>
              <a:rPr lang="en-GB" sz="5400" b="1" dirty="0" smtClean="0"/>
              <a:t>What’s the evidence for Climate Change?</a:t>
            </a:r>
            <a:endParaRPr lang="en-GB" sz="5400" b="1" dirty="0"/>
          </a:p>
        </p:txBody>
      </p:sp>
      <p:sp>
        <p:nvSpPr>
          <p:cNvPr id="3" name="Subtitle 2"/>
          <p:cNvSpPr>
            <a:spLocks noGrp="1"/>
          </p:cNvSpPr>
          <p:nvPr>
            <p:ph type="subTitle" idx="1"/>
          </p:nvPr>
        </p:nvSpPr>
        <p:spPr/>
        <p:txBody>
          <a:bodyPr/>
          <a:lstStyle/>
          <a:p>
            <a:r>
              <a:rPr lang="en-GB" dirty="0" smtClean="0"/>
              <a:t>Aim: To find out what evidence there is for climate change.</a:t>
            </a:r>
            <a:endParaRPr lang="en-GB" dirty="0"/>
          </a:p>
        </p:txBody>
      </p:sp>
    </p:spTree>
    <p:extLst>
      <p:ext uri="{BB962C8B-B14F-4D97-AF65-F5344CB8AC3E}">
        <p14:creationId xmlns:p14="http://schemas.microsoft.com/office/powerpoint/2010/main" val="3367990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74638"/>
            <a:ext cx="8458200" cy="8683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Evidence from Graphs</a:t>
            </a:r>
            <a:endParaRPr lang="en-GB" b="1" dirty="0"/>
          </a:p>
        </p:txBody>
      </p:sp>
      <p:pic>
        <p:nvPicPr>
          <p:cNvPr id="5122" name="Picture 2" descr="http://www.wunderground.com/education/greenhouse/keelingcurve.gif"/>
          <p:cNvPicPr>
            <a:picLocks noChangeAspect="1" noChangeArrowheads="1"/>
          </p:cNvPicPr>
          <p:nvPr/>
        </p:nvPicPr>
        <p:blipFill rotWithShape="1">
          <a:blip r:embed="rId2">
            <a:extLst>
              <a:ext uri="{28A0092B-C50C-407E-A947-70E740481C1C}">
                <a14:useLocalDpi xmlns:a14="http://schemas.microsoft.com/office/drawing/2010/main" val="0"/>
              </a:ext>
            </a:extLst>
          </a:blip>
          <a:srcRect t="10437"/>
          <a:stretch/>
        </p:blipFill>
        <p:spPr bwMode="auto">
          <a:xfrm>
            <a:off x="450273" y="1295400"/>
            <a:ext cx="4405745" cy="279387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419600" y="1600200"/>
            <a:ext cx="39624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t>The Keeling Curve</a:t>
            </a:r>
            <a:r>
              <a:rPr lang="en-GB" sz="2000" dirty="0" smtClean="0"/>
              <a:t>: </a:t>
            </a:r>
            <a:br>
              <a:rPr lang="en-GB" sz="2000" dirty="0" smtClean="0"/>
            </a:br>
            <a:r>
              <a:rPr lang="en-GB" sz="2000" dirty="0" smtClean="0"/>
              <a:t>Graph showing the increased levels of CO</a:t>
            </a:r>
            <a:r>
              <a:rPr lang="en-GB" sz="2000" baseline="-25000" dirty="0" smtClean="0"/>
              <a:t>2</a:t>
            </a:r>
            <a:r>
              <a:rPr lang="en-GB" sz="2000" dirty="0" smtClean="0"/>
              <a:t> in the atmosphere.</a:t>
            </a:r>
            <a:endParaRPr lang="en-GB" sz="2400" b="1" dirty="0" smtClean="0"/>
          </a:p>
        </p:txBody>
      </p:sp>
      <p:pic>
        <p:nvPicPr>
          <p:cNvPr id="5124" name="Picture 4" descr="http://upload.wikimedia.org/wikipedia/en/thumb/e/ed/Hockey_stick_chart_ipcc_large.jpg/350px-Hockey_stick_chart_ipcc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4236" y="3733800"/>
            <a:ext cx="4305531" cy="3038475"/>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txBox="1">
            <a:spLocks/>
          </p:cNvSpPr>
          <p:nvPr/>
        </p:nvSpPr>
        <p:spPr>
          <a:xfrm>
            <a:off x="450273" y="4419600"/>
            <a:ext cx="3962400" cy="1447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b="1" dirty="0" smtClean="0"/>
              <a:t>The Hockey Stick Graph</a:t>
            </a:r>
            <a:r>
              <a:rPr lang="en-GB" sz="2000" dirty="0" smtClean="0"/>
              <a:t>: </a:t>
            </a:r>
            <a:br>
              <a:rPr lang="en-GB" sz="2000" dirty="0" smtClean="0"/>
            </a:br>
            <a:r>
              <a:rPr lang="en-GB" sz="2000" dirty="0" smtClean="0"/>
              <a:t>Graph showing the increase in the Earth’s temperature over the last 1000 years.</a:t>
            </a:r>
            <a:endParaRPr lang="en-GB" sz="2400" b="1" dirty="0" smtClean="0"/>
          </a:p>
        </p:txBody>
      </p:sp>
    </p:spTree>
    <p:extLst>
      <p:ext uri="{BB962C8B-B14F-4D97-AF65-F5344CB8AC3E}">
        <p14:creationId xmlns:p14="http://schemas.microsoft.com/office/powerpoint/2010/main" val="248918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Evidence from Tree Rings</a:t>
            </a:r>
            <a:endParaRPr lang="en-GB" b="1" dirty="0"/>
          </a:p>
        </p:txBody>
      </p:sp>
      <p:sp>
        <p:nvSpPr>
          <p:cNvPr id="4" name="AutoShape 2" descr="data:image/jpeg;base64,/9j/4AAQSkZJRgABAQAAAQABAAD/2wCEAAkGBhQSERUUExQUFRUWFRgXGBcYFxcVGhUYGBUYFxcaGBQXHCYeFxokHBQVHy8gIycpLCwsFx4xNTAqNSYrLCkBCQoKDgwOGg8PFykkHBwpLCksLCkpKSkpLCkpLCksKSkpKSksKSkpKSkpKSkpKSwpLCksKSkpKSwsLCwsKSwsLP/AABEIAN8A4gMBIgACEQEDEQH/xAAcAAABBQEBAQAAAAAAAAAAAAADAQIEBQYABwj/xAA/EAABAgMEBwUHAwMDBQEAAAABAAIDESEEMUFRBRJhcYGRsSKhwdHwBhMyQlLh8RRichUjkhaCogczQ7LSJP/EABkBAQEBAQEBAAAAAAAAAAAAAAABAwQCBf/EACERAQACAgMBAQADAQAAAAAAAAABAgMRITFBEjJRYXFC/9oADAMBAAIRAxEAPwDx+0aOcYjqfM7qVzdDOWqfY+07+R6lGh2JXT0yzdBHNSD7NkTBIO0EHk4UK1TLDsUmHYVNG2P/ANMiU9Yzy2ZzSj2b2lbVuj0Vujk0bYY+zW0pR7Mb1uxo3Yrax6CAAJEiakOlymKnosr5Iq1pSbPLoHsc55k2d8pmQH+RotnoX/pvDZDlGk505kynLZM5LXQ9Es19bUGsJYTIl9LTdwVrC0ZEOAG+vcPNYWyzPTaMdY7Zuw+y0GE7WbDZdIHVE8D8RVp7qRkK0oBMnkr6DoEfMSdhu5BT7PYWsuAG4SWXfb3uI6Zuz6MiEANbqCVZ0/4hS4WgX/WBfcD5q+fFYz4iAgP0nDzJ3Nd5JwblUnQj53t31nsp90B+g3z+Fp26xHh4q7/qsP6pbw4eCe23MNz2f5BODlQxdGvlMsngWzBMthu71WGwMExICeBnMcH9FuA0EbEONYw4SIB2Smmj6eZ6S9hrLEPahAOzYNTnKQPFYXSn/TxzSfcuJl8rhJw3jyXu0bQLb2zb37qFVVp0Y9nxAFubR1bhwXqL2r6k1rbx862nRcSGSHNIko+obz6wXvFv0TDjCTmjfPtC4X5hYfTnsb7qZaOycZXfyF0u5b1zb4ljbDpmrHoIPAIJIIU3/Tcx+MZeSFBgxILpsO9pqDw3LYaEjNjtuk4XjxGxaxMSzncMoPZjenf6Y3r0Bui9iJ/SNi9fKfUvO/8AS29Ob7MDtUnMf41BmJbpVwK9F/pOxL/SdifKfUshZvZ+TGitGjouW7h6LoNwXK6Tcsf+n7R3nqpMKzpRed56qXCkvSEh2dS4VlSwypbDkJnIeqKTxzJEb4gIWYIsCzTIkJg3nIeO5K6wOee0afSBtzxp+Fc6P0SXABvZZKU9mTR4rkvmmeKuumKK82AhwCTICZldK7I4Sw5KzsugyfiMhkKc3XnuVrZNHtYJAetpxT32oA6rRrOyFw3nBYNNzJIFkDRIAckr7U0UnM5CpTP0rnfG6f7RQeZR2Qw24AbkQERYhuaGj91TyCT9O83vPCiJFtAbeQN5QXW8G4OO4S6yUURtkaMK7fVUVrRkOSiFzzk0cz306rvcGVXv5y6KiYYYxA5IRsbDexp4IIsrsHv5z6hP92/6+YHhJEL/AEpl7ZsP7SR3XLjCitxEQbey7mKdyeyO4Xtntb5HzRmWoG41yuI4KcLyDBtzXHVM2u+l1OWBRXQ5ro0BrxJwCi6kSFcS9uRvG4+uCbNI+kNCtf2hQ+uXqizWk9GfK4uGUsROcpLaNi67eyZcKjZLag2ywh7ZETV1s3p5LpX2YIGswVyFx3eSqLMDDcHN7LxgaTzHW9em22wuaa1bcDdfnkVmtOaH1pvArdSXal4rSt5jiXi1InmFjoS2tjNmKEXjLzVs2zBefWC2GCQ9ounMfUPWC9B0dbREYHDETXZW23LaNCssid+kCOHJzStHgjbKJBcpDXUXIPLQ6p3nqpUMqEXdo7z1UmBMmQvKip8HCSt7FZqB1bp1lnf+UzR1iLWuDpV3ZX+C0Oi9Fzk5wpgPEjDd6HDkyfc6jp2Up8RuezbBonWk5wplnv2bOavA0NFaAdyc5waJmgCjNhGIdZ1Giobntd5LN67dMxLptZncXbvpHepMOCGiQEgmRowaJmnjuGKinWiX0bln/I+HVQGiW8Tk0ax5Abz5ITmvde6QybTvvRodnARCgBDsYAuCJ7kJrrW0YzOQr0TRGcbmy3+Q804XkR1Ew1l3fZcIJN55U+6T9KMhxqiOERGhvJQjYWfSOiX9IR8LnDjPrNFSQ1DjQQcPtxTBEcLxPaPJFZFBu9b8kRHLnNv7QzxHmpECLrVBBCc4ILoIadYHVzlKuGOKgHaIE3azDJzabDScjnei2e1a3ZcJOxGe7MJtg1WsENk+yJSJm7eSbyTMzxJRbTZQ4ZOFxGCv+ANpsodPI0KzOkrBqzaatlfjXDYaXrUQLRMlrviHftQrbYg9sjwleCMknkjh5jpfRmr2pSneLuMp0zQ9E6YNnOr8TThiDsPgtLpewGZBnMVEsaUpTdJZK0WeWFDUUlI5Zha47zHDxkp7DfQI4IBFxAI4oocsx7L295BY+RDfhPgtG1y7azuHJMaTW3JUNjqBIvSPLNbtHeeq0Xs/o/Wm41kKX34efFZqzs14uqMXkd9Vv9G6OoxrZ1lXvdwqVzZ7cfLow1/6W+i9Fa0nGoF23hkrpzg0TNJerktnhBoAupRAA96+fyt/5Hb66rmb9khwS8hzxQfC3xO31vPGjBorwGJOxFjRA0TN3X7qNDhkmbr8NgyUA2QS46zr8BgBkFI1ZLojg0ZKOZvzDe878tygc+04NEz3DeUMwC74jPYKDljxUlkEALokYNFfzuCKGIAGxEAQS9xubLa7/wCR5pwsxPxOJ3UHciHuiAXkBNNqG07h5p7LM0XAJz3gYjmEEYW1oOIGZBUiHFBuIO5cHNOI5hNiWVprKRzFDzCKkAIceBiKHMIbQ9v7hyPO4okGOHeIxHBEAEQgydfngfJGgwpnWJp8o8TtRHMBCAHlhkatzy37EHR7PMzFDgU6BHnQ/ELxntGxGUa0wjePiF23YUCWyzzk5tHC71knQo2sOuxFhRQ4THLI5KJaB7t2tgTX1sv5oA6QswfISxoZ3eY+6xOmrKJOF8pzNanOW9ehOGKyel7Odd4zrOQuN/Gncp/b1X+GO0davdxGmd9D6zuW2hxJrDW+ABdjdwpXktPoe1a8Jp2SO8UXdittx5K6lfsdQLkFjqDcuWzN5/7LwC6O8/TPmSfAFekaGgdueTep+3esJ7GwP+47OIRymK8XHkvRtCQpAnbvup4FcOSd3l10jVITrZE1WGV9w409bkWzQtRoGxAtNYjG4Vdyu6o0aLqtJyE14ewXnXfsb3ux8uaMSg2VkgJ8d+K60RKbTQety8qG4a7v2jvP2UoSSQYYAQLS4lwYDUiZ2Dwmh258UkybxN/LNPhWcCt5zN6IyGGjIBIGa19Bl5+SBPeZV3eaXVcch3lKImDay5Deu1D8x8AoGvhtHxGu0+Cc2M24dwKTs4Ce67nimm0AG7vCApe039480hgi9pl3jl5JG2gHA9eiUQhe0y3IGmJKjhLbh9uKSJABrccCiF+DqbcD6yQ/dlt1Rl5eSqEhxyKOv7juRi2aZEhB7ehy4ocF5nqu+IY5jNB0M6h1cMPLy/CMapsaGCJJIESdDeL/AAKAM9R08DQ78D4fhSLRD1mkJkaFMHaus7psE77jvFEEaxRpskflJbyu7pKp01Bc7tSaCHFtHTm28EzAkZ4bVathkRDKUjJ0uvUJukbKCwign1OJ9YKL6839oGybMX1NMaXTPHmjezkfsubk7r6Klacs/YcKTleKyOMjvVNoi1BkSR+anEeui6MEss8etoyJQbkiEw0G5Iuxyqj2ThAQtYUmXT2ycVvtDt/tt2ifOvisH7LO/wDzi6U3dTgvQrCJMbuHRfPn9S7fINZWM4/S0DnXxTraaAZuA5V8EliHaef3HuTrQ3tMG89PNeXr0QCiCav3Dr6CklqjwL3Hae6ngkpAznSCDZxica+S62VEvqIHn3ApXiRpkB3qSsCsGsdg7ymRokzqjich5p8R2q3uCCXBrb63+ZRDyQwSF/TemEYuPPywTA6QmbzcPWK5sMmruWSil9/O4T6d6Ul30jn9lz4obeZbMeSQRhkeX3VR05XtltFeiKx2IPHzzTdaZoa5FNLMqHLA+s00bHmHUN/cU5s2yBqDccthQGu1hl4EI4drCR3HzUHEap2HuP3Q7VCnUXio9ZIje0CDeKFOY6YreEAoTpifdlmhvo4HOh43d/VcwyeRga+B8F1pbNplgqDOKj2c1e3bPmPsUeE6YmgAyib29D+UDLSCHsOZLeYp3p1ohktIINRjLFdpA9kH6XA8ijRLkGG0jC7BBoQLp1n4XrE21paRgWmfruW/t0KRcLqnxl1ksLpij5YTHQFe8fEymTmIbCyWnWhsObWnmAuUexsAhsp8regXLu249Ivsg+dnObXPHNzl6XZfhG5eZexD5wHNvlEf/wCxPRelWF/YbuHRcNv1Lsj8wWw3O/m7qnRXdtu49QmWQyLx+6fNOjjttO8dPJeF9SnNUSzupxPVSyaKHBhms5SnRUgkd/abxPh4oh+IesD5pjh227j4J8u2Nx8FFNism8DeUwsBdLAeH36Iv/k3NHUoOv2ScT4/lEgrBMk8k2NEM5C/E5Ip7Ldw/CDBh07160m3Ns8jMY3ojWqNHjkmTTKVCcZoIg+qzQTYkGfq5Ix5nquxuPgdqBBtJBDTORzwyriES0gymL7+SbBXt1a4XO80ZhkQeB43etqF7wOaDg4eFySG6beBHEKSQk3OG2niPHmuc6Tt46fkpsV9J7iktBlI7ZdxUUKJ8bTvHrknw8RfRDjvALdrgiyxSB1k+HmORITI4k9h2y5gpbIacT1KZHHaZ/LwKHp9uP8AbduKc09kbky2f9t25Oh/CNw6KjK6XP8AddvHQLBaXbW+40Ocgt3pF391+12WQlwWE0w2TnA0kd+B8lcf6L/lq7HGBhsObWnuC5UdjLhDYJn4W9AkXb9uT5P9go/ZiNpSK4njKVd4Por0zR0ScNu7pTwXkXsPa9WPEYfmrycZ9zu5esaEfNpGTvAFcuSNXl00ndIS2vlEO0A8qeSfHd8Jyd1BC6M3tsO8cx9kS0N7J3T5V8Fm9HtfRAgm/eeqNCNEGGJOcNx7vsgR47TTvHrkiPI1hx8Ey0YHJw76eKfEwOR608VFJP8AuHMtEuiAfg3EeCPFo9pzBHGh8Ch6lHN9erkQkc9nl1C6DcuDdZssxyP5XQHU2zXt5Q4A9caqGYTg75tad9Zba3SVnHgkGbcb5YHyUV8b1Xop2u9OjV8N6sYiiWaHWZwwxnmVJjOoiG2ZvYAO3qUsFtDvKc6glkEoHZAxPUqSsCPHY/2rrU2chtSxBUAZ9wSPM3AZCfh5qKBahVmxwUklR41XtGUzyEupRnmnBVDbIezxPUplpvb/ADaiWT4Ru618UyMe23f0B8lPF9EjnsncUGzD+22vyjon210obtySUmgDAS5BX08ZPTLtWI87B0WB0nHm4k4zPdctxpl8zEMxeabqT7lg7e6bjtmPBescczLzk6hY2X4G1+UY7Fys7DoxohMEpyY0XD6QuXX8y5tsfoa0GHamuH1kf5EjxXsfs/GmSMwD4eIXiTjJ5IvDiRvBXrGgLdP3b50cBP8A3feSxzxzEtcM7iYa22jsg/SQfPqpIQxUSwIl3IdhfNkje3sneFg28dZjIauRI5Xd0l0QyeDnTxHimRBqvng7qPMdE+O2baX3jgoFjQ5g7R34LoZ1m7xyT4LwRNDb2XSwNRvxHiqFe3WZS8VG8IYiTk7gdnq5Gf2TPA37NqE5mqS75TeMjmoEcdUzwPcUkWER2m34jxG1FLZCtR6v80LVIzI7x9lYlJLDjg19cQkfFGaUSdgDtxSPs7dvNWUgERJH1PgE+GCTMjcPWKRkMDjiSldFJoOfq9RTpzMsBU+ARW1M8uvrqhQ24D8bUQ4NH4GainwzOZ4Dx7+ibCxOfTD1tSxPpHHcmR3kCl9wQNhVcXf7Rwv7+idaXdmWdOafBhyAAQYlXbq8T6KA7aBAn2xsBPOnmil0ghWUTm7MyG4U6zQgtsMwG/U4DxPRdaXgNJyCRxnE/iO9326qFp2NKGRiaefdNUY7TUWcM1v51EyslZ4etFYJ01hTYBXxV/7SukCJVu8acFC0HZB8fAeJ5zW2GrLLLSw2UG4JEaG2g3BcutzPLYg7Tv5HqVtvY+3a0LUJq0y4GZCxr29p38j1Vp7O2z3cUAnsuofDv6rLLXdWmK2rPZ9F2vXYDjjvFCiz1Ymx4/5D7Kk0HaJOl9VeP3HRXtqh6zaXio3hcTqLamTbS8VG8epcV0GLMTCSzxdZoKCTqOya7udjz81Q9vZdsJ5FFe3WEjwOSY4zG9MZF1aO4HPYdqB7IldV1/X1knNGrW9vT7JHsDvXRNbGIMncDgfIoHkSqKjLy8kxmbeXkl1JVbdl5ZLhqnMHkfuoGuAxbI8u9NhtGM+ZRpOzHGa4a2Lu5AMtlgOpXFhxkO8p74JzPCSFJtxrzPcvMLJzXTowccOeJTmyaKVJ704Em4S9YBDc8MvvPElVDxQEnihQu0dbkNma5sMuq67Bvn5IrnACqo6JEACbCYQK33lDZNx1iNw8SjudIII9oimUheaBEYA1uQAQ7O3WJdnQbs+PgktlSGDG/cEDrMOzrfUSed3cAqLTdq7csGjfU/jvV/HihrZ3ABYXTFuk1zje4k7p4U2SVIZzTcYuiEbd+E1baPg6rQBgFQWAe8izrIV4n8dy09mYu3HXUOXJbcrCHcNyVPYyg3LlqzeXvb2jvPUojGpXt7R/keqIxqI3Hs5pL3jG17baX4i4+tq3liteu0Efg4rxvRVsMKIHYXHaF6HofScpO+V0ueZ7guDJT4s7KW+o/teOPu3z+Vx5H14o0WThW5NeA4EG713qMyKWHVddg7D7FeHs5kQtOq7gc/vsRiNYbMUj2hwkaoQeW3/DgfNA/WLb6t7xv80ZxDhs6pjnTCB7sgzbywO7JASrbqjLEbib0UR2uob8jeEFtorI0OR8M0ZzQRIgFQOLBgT16pjhtPPwTf0owc4cZ9UIwQDeScyfC5SVhMrJRv1QFwJ2NE+iIDKQJqbkEPldcs6zy9TAoc84au01PJLDggVxzN6Y60gYpC9xuEhmfJavIka0BtShQu3Im68DoTmlFnlW87UKBBEMHtEicwD8oyByREtzgo5/uH9uO3ZuTWNL6n4evkEdxDRWgCBXxdUT9bkyAy9zrz3bE1jC46zqD5R4nag6S0gIbdpoBmVUV3tDbKe7GNXbAM968809pL3j9UHst/5ZS9YK409pKXzVdMk93BUFis+u7WN06LXFXc7ecltRpY6Isuq0ZmpV3AaolnYrCC1dsQ5E1jKDclRWMoNy5B5gW9o/yPVFDFxb2jvPVGa1ENaxXGiNJanYeeybthPgq5rEQQ15vWLRp6pb5nbf6I0zTVedjT4HzV4ZOEjULzOy6RcJB1Rdw9YLUaO0sWgCes3fMjdmNi4ZiazqXZHPMLwks/czvHmFIbEBFKhBs1pDhMGc/XBMiQpVbQ5YHhgvPSldDI+G7I+BT4ccGmOWKE2POhocjjuKI+GDf+OKijAg3rv030kjZeOSAIZFxnsPmE8RyLwR3jmoCAPGAO4+aBGa6dwGydTyRhagcVGtUfak9LCv07b9R0MjLxU0RWuOteCAQN4xVbpOEHOh61QXOaeImEujoh900YguZyP3XPWNTtvPNYXcJzRcANwknmNJV8GA8j5RxJ6BSBZJ/E4nYKDzXREueYPdap0bU9N5wXMs06uMzlgPPiisAaMAEJ1pLqMr+43DzVQWLFDRW/AYlDhwi4zfwGA35ldChSqTM5nwyCh6T0oGUEi7LLaVRI0jpFsNsydwzWO0xpSQL3EaxFBM0E8PFD0ppgNm551jLMcgMAsfaI7ozztwwAw/C90pNpS1orAj3mM8mt/oq7sdnkAFFsNkkrezwV21rpyWtseBDU+DDQ4MJTocNenkdjKDckUhgoNy5B5bq9o7z1R2tQ5do7z1UhgVQrWI4YuZDR2MQR3MSwbQ+GRqmbQZlpx2g5qV7pMdBXi1YtGpeq2mvSXZPaGTuxQ4g47CM1qtH6WbEAwJwPgcVgY9mnmNoSs0y+EQ1zHPbL4xKhyc2c5ZOHcuW+Ka9OmuSLd9vSy0EVqmarm3GYyPmsro7T7/AOQyJkQMJOxV9ZtNMN/ZM8fO5YS16ThagPiBbwmOakQo7TcQUCFaAagp7oDDeBvx5hE4EiQmG8Dp3hQ48Fg+XmSeqc+yfS5w4z6qLaLNi57jsoFJWEbSTOwSPkc146Hw5IOiY0w4z/8AIT/kPsjkg9mdC2VTgoujf7bXa2YIOdDcsPW++FtCtRBo1xGcijMjPPyy3qCzSUr5jeD1RDptgx5AlbQxlNZZZ1edY5XDkixY7WCZIACo4/tBeGjiacgs7pX2ja09pxc7L1QdV7h5/wBaLSGnTcyg+o05A9SspprTwhAgGbjPbzKzelfa57qAls8G1cd5HVQrLZHvdNxkJ3LauKZ7Z2yRHSSLS+M6biTvrLfhwVtYrIAksljAFArWBZ11RXTnmd9nWeArKBBTYFnVhChL08FhQ6KWxiayGpLGqgjW0C5Ga2gXIPKdXtHeeqkwwm/p3axpics96kw7O7LogdDapMNiSHZjl0UuFAOXRAP3a4wlLEE5dE79McuiCufBUaJZ1cuspy6IL7GcuiDPvspadZhLTsuMswjwNMxGz1mgjAVPhXkrKJYjl0USLYDl0WVsVbNK5JqLZ9NA3BwOYoL9hmOIVjB0q4GXvCKiWsQBhiRcs7F0c7LvHmg+4ituJlkSCOqxnBPktozR7DYRtOuYSDEYZGVCCDxBUW3+0IaAXOpOXZaZk5YrKwnxWOBaxmOy++5yFG08WOox12bZE86XZLOccw9xestPbrcGyHaEzKdSRLfd91Wt00NZwJJkROspT2HwVHF01EfKUJxI/c0Ad5VeWx3Tm0MnkQ4niTIckri33D1OWI9bZumGyPaurQ1G8Z4SVVavapzRKj5XuHZFNhMxxWVfoqK41JlWhIMp3yrRSYOhHSlq0/2rSMP8srZo8JbfaeJFOq3Wd/Hstr+7HvUX3ESJedX+N/8AkVcwdEOy7x5qfZ9EnLvC2rSIYzeZVFg0SBhXM1PMq9stkUyz6MOXRWUDR5y6LRmiQLKrKBZlIgWE5KdCsuxBGgwFNhw0WHZkcQFQJsNGaxPZD2IghoFayi5Ga0yXI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230" y="1752600"/>
            <a:ext cx="417015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4897582" y="1524000"/>
            <a:ext cx="3962400" cy="3276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Tree growth rings are added each year the tree is growing. These rings are recording the growing season and the thicker the ring, the better the growing season. These rings can give information on temperature and moisture.</a:t>
            </a:r>
          </a:p>
        </p:txBody>
      </p:sp>
    </p:spTree>
    <p:extLst>
      <p:ext uri="{BB962C8B-B14F-4D97-AF65-F5344CB8AC3E}">
        <p14:creationId xmlns:p14="http://schemas.microsoft.com/office/powerpoint/2010/main" val="6698113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Melting Ice Sheets</a:t>
            </a:r>
            <a:endParaRPr lang="en-GB" b="1" dirty="0"/>
          </a:p>
        </p:txBody>
      </p:sp>
      <p:pic>
        <p:nvPicPr>
          <p:cNvPr id="7170" name="Picture 2" descr="http://t3.gstatic.com/images?q=tbn:ANd9GcRekBANnFeanNK1c9MIH-NaPOPHPE2ajiI9s01Iz489wJ55gU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362200"/>
            <a:ext cx="3839457" cy="287588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triparound.net/wp-content/uploads/2009/02/2007-artic-ice-c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47800"/>
            <a:ext cx="4531419" cy="510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326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8194" name="Picture 2" descr="me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57884"/>
            <a:ext cx="7543800" cy="644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3795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Glacier Retreat</a:t>
            </a:r>
            <a:endParaRPr lang="en-GB" b="1" dirty="0"/>
          </a:p>
        </p:txBody>
      </p:sp>
      <p:pic>
        <p:nvPicPr>
          <p:cNvPr id="4" name="Picture 5" descr="Image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1504324"/>
            <a:ext cx="3289288" cy="2153275"/>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12"/>
          <p:cNvGrpSpPr>
            <a:grpSpLocks/>
          </p:cNvGrpSpPr>
          <p:nvPr/>
        </p:nvGrpSpPr>
        <p:grpSpPr bwMode="auto">
          <a:xfrm>
            <a:off x="790575" y="3886200"/>
            <a:ext cx="3248025" cy="2241550"/>
            <a:chOff x="2562" y="2159"/>
            <a:chExt cx="3198" cy="2133"/>
          </a:xfrm>
        </p:grpSpPr>
        <p:pic>
          <p:nvPicPr>
            <p:cNvPr id="6" name="Picture 4" descr="Image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2" y="2159"/>
              <a:ext cx="3175" cy="2133"/>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8"/>
            <p:cNvSpPr txBox="1">
              <a:spLocks noChangeArrowheads="1"/>
            </p:cNvSpPr>
            <p:nvPr/>
          </p:nvSpPr>
          <p:spPr bwMode="auto">
            <a:xfrm>
              <a:off x="4738" y="2160"/>
              <a:ext cx="1022" cy="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b="1" dirty="0">
                  <a:solidFill>
                    <a:schemeClr val="bg1"/>
                  </a:solidFill>
                </a:rPr>
                <a:t>Today</a:t>
              </a:r>
              <a:endParaRPr lang="en-US" b="1" dirty="0">
                <a:solidFill>
                  <a:schemeClr val="bg1"/>
                </a:solidFill>
              </a:endParaRPr>
            </a:p>
          </p:txBody>
        </p:sp>
      </p:grpSp>
      <p:sp>
        <p:nvSpPr>
          <p:cNvPr id="8" name="Text Box 8"/>
          <p:cNvSpPr txBox="1">
            <a:spLocks noChangeArrowheads="1"/>
          </p:cNvSpPr>
          <p:nvPr/>
        </p:nvSpPr>
        <p:spPr bwMode="auto">
          <a:xfrm>
            <a:off x="2497239" y="1512302"/>
            <a:ext cx="1037987" cy="36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b="1" dirty="0" smtClean="0">
                <a:solidFill>
                  <a:schemeClr val="bg1"/>
                </a:solidFill>
              </a:rPr>
              <a:t>1851</a:t>
            </a:r>
            <a:endParaRPr lang="en-US" b="1" dirty="0">
              <a:solidFill>
                <a:schemeClr val="bg1"/>
              </a:solidFill>
            </a:endParaRPr>
          </a:p>
        </p:txBody>
      </p:sp>
      <p:sp>
        <p:nvSpPr>
          <p:cNvPr id="9" name="Text Box 8"/>
          <p:cNvSpPr txBox="1">
            <a:spLocks noChangeArrowheads="1"/>
          </p:cNvSpPr>
          <p:nvPr/>
        </p:nvSpPr>
        <p:spPr bwMode="auto">
          <a:xfrm>
            <a:off x="1341563" y="6289964"/>
            <a:ext cx="21636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smtClean="0"/>
              <a:t>Glacier in Norway</a:t>
            </a:r>
            <a:endParaRPr lang="en-US" b="1" dirty="0"/>
          </a:p>
        </p:txBody>
      </p:sp>
      <p:pic>
        <p:nvPicPr>
          <p:cNvPr id="9218" name="Picture 2" descr="http://t1.gstatic.com/images?q=tbn:ANd9GcTLZAZkAmtVFUcBpV6x0VEShckVsoIbAzrhnTz2flgoKEQUPWnf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1512302"/>
            <a:ext cx="3124200" cy="4615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429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42" name="Picture 2" descr="http://www.greenpeace.org/india/Global/india/image/2005/3/top-original-photograph-taken.jpg"/>
          <p:cNvPicPr>
            <a:picLocks noChangeAspect="1" noChangeArrowheads="1"/>
          </p:cNvPicPr>
          <p:nvPr/>
        </p:nvPicPr>
        <p:blipFill rotWithShape="1">
          <a:blip r:embed="rId2">
            <a:extLst>
              <a:ext uri="{28A0092B-C50C-407E-A947-70E740481C1C}">
                <a14:useLocalDpi xmlns:a14="http://schemas.microsoft.com/office/drawing/2010/main" val="0"/>
              </a:ext>
            </a:extLst>
          </a:blip>
          <a:srcRect b="47475"/>
          <a:stretch/>
        </p:blipFill>
        <p:spPr bwMode="auto">
          <a:xfrm>
            <a:off x="0" y="0"/>
            <a:ext cx="9144000" cy="360218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www.greenpeace.org/india/Global/india/image/2005/3/top-original-photograph-taken.jpg"/>
          <p:cNvPicPr>
            <a:picLocks noChangeAspect="1" noChangeArrowheads="1"/>
          </p:cNvPicPr>
          <p:nvPr/>
        </p:nvPicPr>
        <p:blipFill rotWithShape="1">
          <a:blip r:embed="rId2">
            <a:extLst>
              <a:ext uri="{28A0092B-C50C-407E-A947-70E740481C1C}">
                <a14:useLocalDpi xmlns:a14="http://schemas.microsoft.com/office/drawing/2010/main" val="0"/>
              </a:ext>
            </a:extLst>
          </a:blip>
          <a:srcRect t="52536"/>
          <a:stretch/>
        </p:blipFill>
        <p:spPr bwMode="auto">
          <a:xfrm>
            <a:off x="0" y="3584863"/>
            <a:ext cx="9144000" cy="32731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5382491" y="27709"/>
            <a:ext cx="3733800" cy="571500"/>
          </a:xfrm>
          <a:prstGeom prst="rect">
            <a:avLst/>
          </a:prstGeom>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Upsala Glacier, Patagonia</a:t>
            </a:r>
            <a:endParaRPr lang="en-GB" b="1" dirty="0"/>
          </a:p>
        </p:txBody>
      </p:sp>
      <p:sp>
        <p:nvSpPr>
          <p:cNvPr id="7" name="Title 1"/>
          <p:cNvSpPr txBox="1">
            <a:spLocks/>
          </p:cNvSpPr>
          <p:nvPr/>
        </p:nvSpPr>
        <p:spPr>
          <a:xfrm>
            <a:off x="0" y="27709"/>
            <a:ext cx="15240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1928</a:t>
            </a:r>
            <a:endParaRPr lang="en-GB" b="1" dirty="0"/>
          </a:p>
        </p:txBody>
      </p:sp>
      <p:sp>
        <p:nvSpPr>
          <p:cNvPr id="8" name="Title 1"/>
          <p:cNvSpPr txBox="1">
            <a:spLocks/>
          </p:cNvSpPr>
          <p:nvPr/>
        </p:nvSpPr>
        <p:spPr>
          <a:xfrm>
            <a:off x="-152400" y="3602182"/>
            <a:ext cx="1524000" cy="5715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2004</a:t>
            </a:r>
            <a:endParaRPr lang="en-GB" b="1" dirty="0"/>
          </a:p>
        </p:txBody>
      </p:sp>
    </p:spTree>
    <p:extLst>
      <p:ext uri="{BB962C8B-B14F-4D97-AF65-F5344CB8AC3E}">
        <p14:creationId xmlns:p14="http://schemas.microsoft.com/office/powerpoint/2010/main" val="392033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Changing Weather</a:t>
            </a:r>
            <a:endParaRPr lang="en-GB" b="1" dirty="0"/>
          </a:p>
        </p:txBody>
      </p:sp>
      <p:pic>
        <p:nvPicPr>
          <p:cNvPr id="11267" name="Picture 3" descr="I:\DCIM\105_FUJI\DSCF536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566" b="14789"/>
          <a:stretch/>
        </p:blipFill>
        <p:spPr bwMode="auto">
          <a:xfrm>
            <a:off x="1600200" y="1368380"/>
            <a:ext cx="6324600" cy="437803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I:\DCIM\105_FUJI\DSCF5367.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121" t="83875" r="5909" b="2575"/>
          <a:stretch/>
        </p:blipFill>
        <p:spPr bwMode="auto">
          <a:xfrm>
            <a:off x="2774372" y="5936332"/>
            <a:ext cx="3976255" cy="464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4233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86200" cy="1143000"/>
          </a:xfrm>
        </p:spPr>
        <p:txBody>
          <a:bodyPr/>
          <a:lstStyle/>
          <a:p>
            <a:r>
              <a:rPr lang="en-GB" b="1" dirty="0" smtClean="0"/>
              <a:t>Summer 2008</a:t>
            </a:r>
            <a:endParaRPr lang="en-GB" b="1" dirty="0"/>
          </a:p>
        </p:txBody>
      </p:sp>
      <p:sp>
        <p:nvSpPr>
          <p:cNvPr id="3" name="Content Placeholder 2"/>
          <p:cNvSpPr>
            <a:spLocks noGrp="1"/>
          </p:cNvSpPr>
          <p:nvPr>
            <p:ph idx="1"/>
          </p:nvPr>
        </p:nvSpPr>
        <p:spPr>
          <a:xfrm>
            <a:off x="457200" y="1371600"/>
            <a:ext cx="3733800" cy="4525963"/>
          </a:xfrm>
        </p:spPr>
        <p:txBody>
          <a:bodyPr>
            <a:normAutofit/>
          </a:bodyPr>
          <a:lstStyle/>
          <a:p>
            <a:r>
              <a:rPr lang="en-GB" dirty="0" smtClean="0"/>
              <a:t>Hottest Summer on record in Iceland</a:t>
            </a:r>
          </a:p>
          <a:p>
            <a:r>
              <a:rPr lang="en-GB" dirty="0" smtClean="0"/>
              <a:t>Temperatures hit 26.2</a:t>
            </a:r>
            <a:r>
              <a:rPr lang="en-GB" baseline="30000" dirty="0" smtClean="0"/>
              <a:t>0</a:t>
            </a:r>
            <a:r>
              <a:rPr lang="en-GB" dirty="0" smtClean="0"/>
              <a:t>C</a:t>
            </a:r>
            <a:endParaRPr lang="en-GB" dirty="0"/>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68" t="9058" r="13628" b="6250"/>
          <a:stretch/>
        </p:blipFill>
        <p:spPr bwMode="auto">
          <a:xfrm>
            <a:off x="4648200" y="304800"/>
            <a:ext cx="4114800" cy="354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http://t1.gstatic.com/images?q=tbn:ANd9GcSC0qdqdi7T3izra6HEqjBqvsS2ZKsQzXZrsPYURE0M0ol1qMBwk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6762" y="3938690"/>
            <a:ext cx="4257675" cy="2762148"/>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http://vikingtravelblog.files.wordpress.com/2008/12/beach-clu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4019185"/>
            <a:ext cx="3733800" cy="2564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6303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Sea Level Rise</a:t>
            </a:r>
            <a:endParaRPr lang="en-GB" b="1" dirty="0"/>
          </a:p>
        </p:txBody>
      </p:sp>
      <p:pic>
        <p:nvPicPr>
          <p:cNvPr id="13314" name="Picture 2" descr="http://t1.gstatic.com/images?q=tbn:ANd9GcQtkN1_PFU-JUi7do-UnHMAZimvHyAIp35BPO7B-vlgYiFAkl392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0200"/>
            <a:ext cx="4731913" cy="4302426"/>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a:spLocks noGrp="1"/>
          </p:cNvSpPr>
          <p:nvPr>
            <p:ph idx="1"/>
          </p:nvPr>
        </p:nvSpPr>
        <p:spPr>
          <a:xfrm>
            <a:off x="5257800" y="1319054"/>
            <a:ext cx="3657600" cy="3429000"/>
          </a:xfrm>
        </p:spPr>
        <p:txBody>
          <a:bodyPr>
            <a:noAutofit/>
          </a:bodyPr>
          <a:lstStyle/>
          <a:p>
            <a:r>
              <a:rPr lang="en-GB" sz="2800" dirty="0" smtClean="0"/>
              <a:t>Warming temperatures</a:t>
            </a:r>
          </a:p>
          <a:p>
            <a:r>
              <a:rPr lang="en-GB" sz="2800" dirty="0" smtClean="0"/>
              <a:t>Ice melt</a:t>
            </a:r>
          </a:p>
          <a:p>
            <a:r>
              <a:rPr lang="en-GB" sz="2800" dirty="0" smtClean="0"/>
              <a:t>Oceans expanding</a:t>
            </a:r>
          </a:p>
          <a:p>
            <a:r>
              <a:rPr lang="en-GB" sz="2800" dirty="0" smtClean="0"/>
              <a:t>Sea </a:t>
            </a:r>
            <a:r>
              <a:rPr lang="en-GB" sz="2800" dirty="0"/>
              <a:t>l</a:t>
            </a:r>
            <a:r>
              <a:rPr lang="en-GB" sz="2800" dirty="0" smtClean="0"/>
              <a:t>evels </a:t>
            </a:r>
            <a:r>
              <a:rPr lang="en-GB" sz="2800" dirty="0"/>
              <a:t>r</a:t>
            </a:r>
            <a:r>
              <a:rPr lang="en-GB" sz="2800" dirty="0" smtClean="0"/>
              <a:t>ising</a:t>
            </a:r>
            <a:endParaRPr lang="en-GB" sz="2800" dirty="0"/>
          </a:p>
        </p:txBody>
      </p:sp>
      <p:sp>
        <p:nvSpPr>
          <p:cNvPr id="4" name="AutoShape 4" descr="data:image/jpeg;base64,/9j/4AAQSkZJRgABAQAAAQABAAD/2wCEAAkGBhQSERUUEhQVFRQWFRUYFxcYFxcXFxYXFxQVFxcVFBcYGyYeFxkjGRQVHy8gIycpLCwsFx8xNTAqNSYrLCkBCQoKDgwOFw8PGiwcHBwsKSkpKSkpLCksKSksKSkpKSkpKSkpKSksLCkpLCkpKSwpLCksLCksLCwsLCwpLCwpKf/AABEIALcBEwMBIgACEQEDEQH/xAAcAAABBQEBAQAAAAAAAAAAAAACAAEDBAUGBwj/xABCEAABAwIEAwYEAwYEBQUBAAABAAIRAyEEEjFBBVFhBhMicYGRMqGx8BRSwSNCYnLR4QczgvEVY5KiskNzg5PCFv/EABgBAQEBAQEAAAAAAAAAAAAAAAABAgME/8QAHxEBAQEAAwEBAAMBAAAAAAAAAAERAiExEkFCUXED/9oADAMBAAIRAxEAPwDzt2JaWudTDYytz0zoYIBLZdM5oNtJd65YcCiY6fT0UuFw4J8/lzXO0WcNSAGZ3MQFtYctABdrsNh981mNcC7o2ABtJvJ8hf0WjgKzHVWioS1pgl1wQGnOAI0JyyfMLl7VbtbhobTHh/ayC4uFqZBEFuUmYzAGd3N3WHxjAOa51J0wBMgzLy1ryHGLuylwjYjzXdsr06NMV31GZRL2gkEvdBLQCJNRjQTcakuPJYBxOFr4as2m9oqMZTqN7whhfUpVcQXBuY3zU6sAeXJdZxiVwFOgW1C06glpi4i4MRqIn3Vz/hbmP8UeGp3bxycASD1BAdB/hVduILXh2sFpH+gggf8AaAuuZhR3lVgE95SZ3Y51ab6fdR1dRqsP+oq1HMigM4LmksdmLhuAZD46tcJ9Qupw1J9A0qjQHVKVVuHeNn2z4Z5/hqUnOp/yhUcLgR3NV8Fxo1KdZk/vUXlrajT1BNKfPqumbwgupd3Eirh30AQbur4JxqYd3m/DwArIOi7M1A6jScAY8IvrkzljgfStf/2+ivYLh4De6d8Jaabp/KQKZ9nNpgfyuKy/8PsWKgeHRm+OP582f/v8flUauyOEBJkak/Mf1LvddJ3BlYHDODcPmuWB9J53LbFp96bB/qKvsoZQ4DUxJ6jf3JPqrQw4+co20gtdQVKlGZtYmfcZSoGcOs3m2QD5OJHt+pWqGpwEGJxPhoc5lTdtv1Htf3VmjgwGx0P/AOY/8R7LRe2UwaEEFDDAe5/8QP0VtrYQhKUEkpAoAU+dTARKBxQucgLlcQnFCSeajc5DmWk0cJyUACcICAlLIkElFM5ROUpaUhSQVyxE2irIoqRrFNFPL0SV6Ek+lx8uV8OAPCLgX8baliYDpbYfcIGEsJDgQRsbGCAb+n1UTMTAygmLk7TMa89AgdUBvGq87S7RxMCPU+u30W5wgwwuvOZ3r187Fcr3lx5hbjKwGHlpMgCI2NxJ9SfdMFdmJdWcS4PcALhgHhZ8RibAeEapVMUwVC7Dh7GxYPcxx0GbOQA0jXbl5puB8QqsZXo0nQazMpEhuaHsdlE6khrhAuc0XmFXGIaGlvz3BS9Ile685YgiW3AtY9Rquz4ZimCnhK5AL6TqIe0fFNNxYJ5TSFMzzAXCuJ0Jn1lX8DjnMBIMGMvMXBBkb2CaO7xmA7jFYhhMUXueWnYUsR4H+jXVsI/0Wh2cxOfBSPjoClXA3z4U91Vb60G0h/rVccTp47DuLbVG0QHNO2bNSBB/eb48K6f+Ul2HijXgSWPeyQeVemYaeuZrJ/lXQW2j8FxMOH+TUdrtkqxB8pcP/pXo8LhOIcOFXDBjtaDqmHedw1kmm/zFIlw6uC6zhOLdUosL/jjK/wDnYS1//c0qz1GglKiLkz3xqtiWUsygNYJjXVxFjMkHKqa5Q94UwXM6bOqZcUyuJq2anVA6t1VfKjY1BICUN0YpohSU0RIYVoYdP3aauKzaZUzKKMlNmU0EKaRppFyA1VFFlThqEVUu+QSwmKhOKhCcQmCfMkqpxCSYa+YMNhQWucdGgSNCZMAjyMe6k4Vw7vXtDrNNSmyZDQC5wsXGwtm/2lR1auZrBEQCLb3nTn/bkq87bfd1yV03ajgNGm3v6LmZH1e7psY4O8DWAl77ktcSR4Tpvdc07VHTYSQGiSdBEknYRutTgGFZVNSk5jjUN2ga2NwBck++iDIKJrPf70U2Iw2R5aQ4DUZhDsp0JEmDGyjc+NEBtJ0UodAAPU/oPogoi2ZpI9YMmb22/qjqDKNI5eXn7rNFnAYtzbAltiLa+IEEeS7vsnxFtdzwSG1yyw/O6m4PY5nM5Q5sdQvOab4ubD2t+iuU8XGUAeKbRYi0gg7EaqblHvdLDA1qrh8NenRqAbFzJHzb3as4BuUuAPhIaQf4gMpnzaKbvMuXD9iO2rntFOuQcgAbU3ykgDvOmgzehjU9nSdGhtb79oHou/HvxGmKg5pZud1R7480u/PNbRaNMdUsoVb8QeaXflUWPCkSFB35TiqURKiaxC0qRqgNlIKUAclGClKyqYEJwVVKcOTBaLlC5yiNRCaw5hJDUspEqtUxQAJ1gGw1PQKuOITox+m4Av6lVNXy9AqpxkCcrp5CCfS6TMZInKR0MA/KUNWpTF6qnEnl80JrnoiasueonKE1XKINIJMmTE35CPT0TTVpMoL8z7pldi6+b4iD+abcgNDPW/sk1mZzQNSQOl7XW7h+z5ccrrFofl5HwZw36+61sD2eZQbVeTmLmnJb4bAgN3nMHCeQXKcbWtjmKFQ4eqe8pS9mjSYDali1zo+IDWN1Fg+JPp1u+a6HyXTzJMmehk+66inVwtXFV6lbKWjusoMy5zW5TA+Im2nusbE8GdUxDnU2FtJzg6XAMyhxIJyuIMAh/Kw2S8f6NTVOMfinRVDWHmByiwJu3e5JWTi8GabvFMaixE3iYOnr7DRbFLg7AA8Sctw4HKHlvizAG4aYsdYE7iK3Fqj+8/aTMA3AFnXbDdQIywDyndSqzi+I57Dl/dT0zIg3/UjaeQk+6vUuCis3PRkFrAXgzGYfFB20J6At3KzsS1zDlc0tMDUEeE6R0PNYxUlVoygkyNdReC5txtcW6eaq5yHNO4IPvdSONmt8p8zt980RpZpI1n5fd/REScL4gWOBBggmD9R7L2Lsp2jZXp5bNe2PD0jVnSxMbTGy8S7sgXEQ6Osxe3pquo4XPgyNOZzZaW2e1zRPg/MLE5RfWLi+pcpXsneJd4uf7K9pG1gKdYBtYaOHwVgP3mEWm4lvWRYrpmgdF2+5XPtCHow5Symq4hrBL3Bo5kgD3KfR2ESpGk8k1OsHNDmuDmm4IIIPkQnlT6OxOrOAMATFpMX62MBDhsTUy/tAwO/hJIja5AMppT5k07S/iTz+RTd8efyUfeJZ1NMHmPMpiT1902Ypimrh48k0pihTTBymJQZkoQwcppQ5U2XyUXDlyRehJTFw3KAsyDMmdUbKA1xyVBklOovxHmkg4HBcILbvdHhY9rrbjNBNm7+vuEeLwohzhqGwxrnFsg9ACZJygXA81rVaLmNDWhoIbZ7zAYAYLSPi1izYuBcTfDxEZyPFVgHU5Wk/mFNugtq8k6+HdNqY4XidN2d5MB+cTlNh4XSBzVjhnDqhBcSA0XMtBEdTkI85MRKjeBmdmA/zDZoaQbG0Ot6qXD1KMw6hnFpyNcyo0SSYLfCZFr6QubTouDUiz9q/JU8UUgXNLS/Uvq5T/lMiSQIJbvDViVME7E4l2V5e573w9wu6AS+o5p+GBBjawGi2qeEwVT/Ie6jYzTqPOYCbMaH3iRmOUkQYvBXR9luCikytUdMmm7ISLgHNmJJO5DTr63SmM/CcCBbTY15a3M4VYaLUxVmmCNbvgm8w5v5bbfaDglHE4czTBqtc2mwNsW1LCBGrIgwbZYPJaXDKIDazn61Kj5FvhgeG38zvdDhsTNVlQ7ANqXEd4ZbTfprllpP/ADG8lVx4/wAV4K+g9pJztLGVMwBsHNzAO5G8LMpVLj71svYeI8PaMQ2R4XGiwyJBZTp4iq4X/kp/Jeecb7L5DnpTEgFp/Nll2Q7gQ4enkpgyJzanUkm/Peea6DB1A2nh38qpHKzZLrzaARB56aLnGOLTlcCI1BEEGYuOavUsbkaSBJAjWzZEGBublZxXoNXCinVJLQ6jWLQ8Dw5axk069MiO7LxOkDMHtsIXYcIrO7sB7s5gEOIAJH8X8QNj5c5XnXA+OMrfFGeQH0jcVGz4soOth5i/Nd/wuI1ki0/mGxd/GILTziVqVMaoK8s/xW7z8UwFzjTNIFrbwDLg7zMjXqvTRC4r/E/AMLaVTvA2pdoaZOdusjlBPl4lrTJ+sT/C/iVUYruQXGk5ry5uzS0WcOV4HqvVHFePdnOIuwry+k4ZnNyulsgiQd+oC9C7PdpBiZa6G1AJgaOAiSJ010WrLJrOzcb2cJ8ygJSBdyWNaxOXpF8bKEU+f6pOsm0xJ355Ie/6hBE6IAx3+6CY1fL3TGoeijaw7wiAhVB94UJf5JvZCfT3QOakbhCX9UPdoKsMEuIaOZsPcoYMuugNRD3jSLOH1+aw6naugKnduc4QTc2FtzyCmrjczHmmzLMwfHaVXNka9wbbN4cpPKxnl7qDjFeo4ZaQI52Nz52srpjbjr9U64RvAMcb/iHNm+USAOlnQkmjtSzOIM3bGYWJBHxDkYXn/EA9hqUnsyw6BlkS2JBc48wQYiLL0alTjSwGltFmdouAjFMjNDx8Lhb/AEnmPooPIKmGkAAGO8Ogk6eU/JWcFw6XDK7xHQR4v+gxPsukwfYmrJpEnNTc0lzTABc0OsXDxQHf3XZ8E7OMoCSTUf8AmMCLzYD66+SgzOEdmczA2q2WxOV3lrlFgfciBfwmejwmDa0OpgWnaNHAAgx0bE9FOLbIDTl0wJiJi8eZ8yioca5rGkNiS75kj6uLQsRvG6dFzmvEiqRm/hDmy2QLwWHa9la43iy2zILwTlGwytzF7uTQSzzIjqMDD8DzZgczhmYSTef2bZLhb9IjaFKsdhTJeKRcWu8RIcLhw7p4DpGstcqHEuEEtdpanWDYEeJ7ahkC/wCaFW4XhKlGpDQXU9ctzlmQS13K/nzmZHSd1pp9+aFedca4HSqszFsVHVMQS8fFLTUDWkxBbmbTH/WuJ4jwyph3lrxuYcNDHL5W6r2XiPBwaIBM5Q6RzLiCTbqSfVZVLs+2q6p3rQ9he6x0iXOtuPG9w/8Ajag8rbW0I1G8/Rd52S7XZH5cS8BrrZ7CHW+PzAEnnErnu1fY9+Ddnb4qLneF27TE5X/od4WEapdAGkQAPv5qj13jf+IOHoNik4V6ps1jbif4nDboLn5rlMfwPHYptTFYmGBjHOax1nZWjNlYwfDufFfzVHsJx5mFr5ajW5ahg1CPGwzA8WzOY9V686kHNLTcOBafIiD8im4PD8LiIK1MBxXuatOs3RrgSOmjh6gn5LCLCxxadWktPmDB+inzGIOh+wu+7HL917jTqhwDgZBAIPQiR8kYlZ/Z0zhMOTf9jT/8QFotIXndTSU8SkhhXUwYanyqMvKbOrqDylBkhOHdUi5UCW7oalQNEuMDmTA90nVPNYPaDDVagApuaAJN5nNsQRpF1LVkadbiIGjXO101t5rkuIcap1qhL6z6eXSnlgtMXmQZPVaVHsbXLcz8U8OOoDQRHKSRdX6PYnChsPpmq7dxLs1/5SAszf1rr8ce7ihk0qVQsdFi4/FN+UTdXaHYV9YB1Yhpddzg4m5vmFok+e663A8Bw1Ag06ADtQXZnOHkSSQLrSGM5tPy/VVO2JwvspTwzMrS54mbxA9AFfaYHTyCsurg6gj5qKoWjnptb+yoAP6D5p1DDfzH3H9UkEgqKQP+4UObzTd4EZWC5Pn6KvmSc/7CmqnDyeft/VFl5quyr1JSqVegCCji8Gx2Y5ZJa1n/AFVS55n1HsrWDptmpDf/AFIvvDGDX3TmoUmuP6qKtsfA0gDYBI1lWFU8/qh7zqgsOd0lC4ny++ij7zz9gkK7eX37KYFVote0tcA5pkEGCCDqCCvI+1/ZV2DfLTmovJyndv8AA7rG+8HqvXu+lVsdgWVmOZUYHMdqP1B2PVWdI8MmdF3nZz/Ed1MUqVZrSxrQ0vE5gGgAE3gm11yvaHgT8JWNNxlpGZrvzNMj32IWaHclR0va/CBuMqFsFlSKrSNCHiTH+rN7LMo1Itr0+9FXqYuWiblug6H6BVnYk+S6S9M2PVuzPa2kzDspVDBZIGhluotruR6BdHguLU6wzNNpIva/r5ry7s3watVyvbTLmOkFx0y6OA53tZd92a4M+hSyGTcmZ+XRcr63PG13nIpy93+yZmBi5dAj7mUTqTdGkzrO3uoIzVKWZO9pGoB++aAsH2U7Xo8pwYUTgecphVTUxN3qjqEO5JZkyqHD3ARmKY1DzKaQhkc01RCo6dUn1juZQoYVQZqykKkDn5lRJIGzt3AKSUdElVOcSAg/GcgqRd92QEHf+6iL/wCLHIlIYw7W9FSk/lv1/wB0RpuOp+/RBaOL5n9Ak3F8h7KFjB0+/NEDGwQG586j5iFK2n9hVzUOth6If+INGrp++iC4Sfu6cH7ss1/EWi4uo38XPJBs5kBrc/0WDU4u7moWVnVCALkmAp9GN+pjmhQniJ2UGEwDQf2jp6CfeVca+lTMBoJ6wT5pq457tNwV+MpHK2X0wXMMctWT1G3OF5dK9wxvGmtb4TflyXjXHaWWvUjQuLh5G/yM+ySpYpuQoZRStI9V/wANeNNOE7owHUnO2E5XuJBHqXD2XWDE3sV4l2a4v+HrNcZymzgPynl1kBet03/CWmWuEh22kws1uNVmMfMa+eis94LyI6gLFdWEaoWY4m2izpja7sGPEgfQb+Yg/JZ4xFjJ/v6JfiyE0xpswdrOBKiqUCLkBU6OMHJXGYnNb7+SsspiEgICR1R1qcGxHuoHHmpVEUBKjaSDYgjkpWEnUKBi/qmzqR9KOqjy9VUN3iAuTlqEn7hU6LvEkwISV7OlA8QjUgDclBQ4ux05HtdGsGfkvPMdjalUlz3SNr2H8saALPw+Py63JMTynqiPQ+Ldqm0SGgF7tTBAA87a9FnP7cXks9Jk++nyXH1cSQ43kEwD1CZ1URJ9LfRNR3f/APTNdlyknNEeuyq4ntBUDj+63pMrlqZLQHRERJM+gj5rap0e/pjKCXaWEGfJTtemlS4k50S4mdjZG/HkG4CHhPZ59+8MW5aaSZ8hC08T2eaR4Xn5GOfmmDP/AByAVHOMCSTstVnBWtIljiDHxWHpCsvDWeFrA0jexO++qyuKtLgt/E8aesyNlpUXMotAaJP5j9VnGrDuvn9fVRvrRqdLdJ5qauNX8ZMRb76qKpOoAB8h8isk1NI5+UeSmp4g6Ep9L8o8RT1JBvO/2Fz3FODd4Nl1lWlbaT9yqNbCen0Qee1eFPa6Oepv53jVS4ngzmgamRoBedrDZdpU4b0BTs4bD2uJMg7R6/Jb+mflx3DeCO71oqgsa7ci3TyuR7r1bgpimKbthAvy5FV6GC79ha4Q3MCCCQ61xPMeq2KPC2iNbX21Wt1EBw19/P8AsE2QAmRP1IWg3DAWCcUbwbBYxWVWZBknTYJFy1MRgwRa5+7KocE4TAlMXVcBSNqqxQ4aTc2BFt1DiME5snbmphqenUBTucOSzm1CCp/xEppicuSJUHeck7ahJ5+ypiRzlHKRPmgNRARQkoTUHVM59kBQOaSgJSVMeVVsYA7Qutb+oVI4B7nSREmfK+i67D9nqbebzGsSJgaDYKxT4fHl1Fk2RnusHBcMPIvN7RPnAWlT7NOMEtawTebkC2gG/mtqlTLQAGkeQAUtGgdSHT1/2U1rAYXglCW5WTFy52nnewK2AxsktAsNon1O6zBh3uNyQ3qB8hurbHQwhluuvvzTTDVqjiYm25lRNe5psNtZlSZYbGpsPU+qUibGduV55BY1qRcwmNJEOGhte+gVXEsyExMR9VPSMGfqrFQMqATqOU+4WvYjHZSMzqZtyA3UeYCQYPt8lrBrAevrPzCqf8PEiCCOg15zKliylhRYkWkESYPsoPwDp5gfei0cPhoOonl/dQPbUmJa0fw7+qAKVB24JVlxBs4T/T6pqTXAbn0VhtNsCSM33qiKxpMixIUzaDBeD7o3sAMGPRG2i2N4PPn1VDtxJ0Fh0Vui45onafe6z24czaI81pYVxENjYQfvrKQT02P3IUp0vCiOKgwRb6X5b7omYpmaBfb13ELSHz6Rqfv0RmrCOo+3hCqVcQr4npVqp2RU61r3B1VN9bqNRNxboesLNxHFcpE+JjrNLDmJcekLnf8ApG5wrdOHpO6f0TEU4IA6c1jYjEZWgk5Sf3SCJ6X3R4XETvZWcpS8cW62HDYuibUAbHune6WW8/7KOk4uMEWte19Z+a2yuMqAqHKx2wB6f0TVWnYeugC5bifHDSeWkjObtEG4O8myzbizjrpKmHB+EX81G3DOP91j4Hj2gJ8W4j4f5uS2aGKLom1pn5apLq3jhHDEJIu9HP5FJa1McuakWD3ER93QSBpPtPuSUwpnWITspTv81z1QEeSkYHatMIS8N1IH380n4+m3V4HyUXKle0u+Ik9SfkAp6GMhsXnSBp9LKLvAdtRIvtpKcZgPCIHONU0xbfXAA252R0qRcLRc2km872+7oaRa67toF7X8gr7KsdLcohVDtwYa0Au3vPyAQsoNF/3vlP6rI4jxju6jYlwcYIg2ExPzVs1TlBuDp0kdOSsMHiajcxJu7eNLc1FTxBJsQLSbRHmVHVYdnW8huhNSCBPxSB+awBOnnos1ZIir1i0h4BkiDrPRT4bEl4tPXkpu48IAkyNxdUcPxstcG93FL4S796ZImBYC3JP9VboUXkTJBJI3gjXdHh6dzNoO418ghqcca1oc52ugb4iduWltVLR4w145x6XH2E6Mo6lEg7kI6QaYIJgjTQjp1VFvHfjloIZI1BJINxfUae6pU+0rS8juy1xMWvYgGfqmwxv1H02kfE0wR5zAnzunZjo1Pw25dbzoQsR/EpHiMcjH66phxQg9J9TbVZ+2vh11HiPhk/pZR1MQ2c2W9r6b6rmRiTUdcwBGU3M8xA1O+i1MQwva3LoI8M3BnXrbZdJy1i8caNbFmZ5+yycZjyJJ+GQCZg6Sfa3upcHRLSQZBm3lp5cllccaaNTvCCWkG0xLo3jbTdTn3F4+g/EMee7M5Za4kuuIEaARobylxfEUcPDhkLwZaJ3g3I8t+q5bFYV9R+mUHSx8DRfxQNPNRYvFvpmK0PZeNHN5emy5fLpeTbwfa27QRrMnMXActreivcO7wVAD8JEgi1p/e/iv6rkjxKiwg0mCfzXgeQPnyXQ9n+0ZrOyv8Jm35SIv639lucXO8tdpSYH03NebGeltFGaDGQA58EwBII5xJuPdLDFrG3nlJO2t+Q8+SsDhgJzCDcR8oj3C6sDNUZb6LCxXBqNSr3rmS4CCLwREXHkVfx1TI4AwZMDeTYQLaqjw6o92jmmYOW4ImDckWMOEiVLe2pOlPGZaZk5SSTBIgR1E32Wjw1n7MZTGhi8A8r3WfxbDVXHNRcwaB+hkAzMn4YuCbaqrhaVagHPIbJcYmoSbG8N0M3g2PXnnZGrNdG1lv6AQks4cfB1PuBPqktbGMrn6lciMpkDb+6vMpFzQQ4gRskkua6CjgvFcud5wfW6nxlZv77MxbcWGsdUkktXdRUuIsqAQHTAgHqDF/QqxRrCQ3LJ6GI631iUklP0ni614cIbYDT239k9NpAvpud7ck6S6Mq9ZrC3u7y643JI58k7K4jxCBYc4HPTqmSWWljC5XNBp3aZvGhB5HyUL2szFpnMNSAN4OQeYDZKZJOVyLJ2jaIBaC6AeZi94Fza6p4rGBlgJO/psmSXntduMM6p3zQ5rGu+FwbsL6yY2UDuIg1DTeM3h8MDKJ1IMHQHoNEklYlqi7DFwzy5pB8LRliQY8XPdTNpi9MFxfle/aGhoJDQTGth6pJLp70xeu1Q0KxpuqGIaC4tnxAAa8tjuqGArucbTIbJ8hHXqEkknlT+UjpMBTqZbwAb85jWOWiAcVdRMucHtqNkNy5XTpOYHw7p0k4+4vLzWhX444AhjS7Q5Q6MoPV2vusjCYupWa6P2nduaRmMQ47HmNLJklZdicujYTAF9R3ePkknM2/isJk+oWhV4RRsXNENIm0jyI30+ZSSXK3t19Ru4ZQLg6lRbNS0aAGTpOgMbKN2F7jxGo4gGL3yOAEDq2CNBukkt7dZyY2MLxxpbmyzuCNDHMHr6qOn2wqVZ7sAtbE+kSQD5dPVJJanK1n5kc5icTjHgAkZQ5xbcSJBFiTyJ8lXw2LrsqsqEwQ8mbHxFgYZE7gfVJJPqmfjfxXFH0xJMy7YCDc5gQ62pPyurGJxb3sAEOFo/dsRbbkUklzvjU9Y1WnUJJhvunSSV+q1j/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3321" name="Picture 9" descr="http://t3.gstatic.com/images?q=tbn:ANd9GcTfgamTXCxZo2Wik6igRCl8AtOV8Wud9czDSQDmEwN_PKfXmPMNP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962400"/>
            <a:ext cx="3387450" cy="229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8550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Warning Signs from Nature</a:t>
            </a:r>
            <a:endParaRPr lang="en-GB" b="1" dirty="0"/>
          </a:p>
        </p:txBody>
      </p:sp>
      <p:sp>
        <p:nvSpPr>
          <p:cNvPr id="3" name="Content Placeholder 2"/>
          <p:cNvSpPr>
            <a:spLocks noGrp="1"/>
          </p:cNvSpPr>
          <p:nvPr>
            <p:ph idx="1"/>
          </p:nvPr>
        </p:nvSpPr>
        <p:spPr>
          <a:xfrm>
            <a:off x="313744" y="1371600"/>
            <a:ext cx="8229600" cy="685800"/>
          </a:xfrm>
        </p:spPr>
        <p:txBody>
          <a:bodyPr>
            <a:normAutofit fontScale="70000" lnSpcReduction="20000"/>
          </a:bodyPr>
          <a:lstStyle/>
          <a:p>
            <a:r>
              <a:rPr lang="en-GB" dirty="0" smtClean="0"/>
              <a:t>Changes in temperature and rainfall can change the distribution and behaviour of animals.</a:t>
            </a:r>
            <a:endParaRPr lang="en-GB" dirty="0"/>
          </a:p>
        </p:txBody>
      </p:sp>
      <p:pic>
        <p:nvPicPr>
          <p:cNvPr id="6" name="Picture 2" descr="http://www.topnews.in/files/Global-warming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919" y="2209800"/>
            <a:ext cx="3696282" cy="410527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3962400" y="1999455"/>
            <a:ext cx="5181601"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2800" b="1" dirty="0" smtClean="0"/>
              <a:t>Polar Bears in Hudson Bay, Canada</a:t>
            </a:r>
            <a:br>
              <a:rPr lang="en-GB" sz="2800" b="1" dirty="0" smtClean="0"/>
            </a:br>
            <a:r>
              <a:rPr lang="en-GB" sz="2800" dirty="0" smtClean="0"/>
              <a:t>1,200 polar bears</a:t>
            </a:r>
          </a:p>
          <a:p>
            <a:pPr marL="0" indent="0">
              <a:buNone/>
            </a:pPr>
            <a:r>
              <a:rPr lang="en-GB" sz="2800" dirty="0" smtClean="0"/>
              <a:t>Hunt on the ice during Spring</a:t>
            </a:r>
          </a:p>
          <a:p>
            <a:pPr marL="0" indent="0">
              <a:buNone/>
            </a:pPr>
            <a:r>
              <a:rPr lang="en-GB" sz="2800" dirty="0" smtClean="0"/>
              <a:t>Put on 50-75% of their body fat in these months</a:t>
            </a:r>
          </a:p>
          <a:p>
            <a:pPr marL="0" indent="0">
              <a:buNone/>
            </a:pPr>
            <a:r>
              <a:rPr lang="en-GB" sz="2800" u="sng" dirty="0" smtClean="0"/>
              <a:t>But</a:t>
            </a:r>
            <a:r>
              <a:rPr lang="en-GB" sz="2800" dirty="0" smtClean="0"/>
              <a:t>:</a:t>
            </a:r>
            <a:br>
              <a:rPr lang="en-GB" sz="2800" dirty="0" smtClean="0"/>
            </a:br>
            <a:r>
              <a:rPr lang="en-GB" sz="2800" dirty="0" smtClean="0"/>
              <a:t>Ice in Hudson Bay melts 3 weeks earlier now</a:t>
            </a:r>
          </a:p>
          <a:p>
            <a:pPr marL="0" indent="0">
              <a:buNone/>
            </a:pPr>
            <a:r>
              <a:rPr lang="en-GB" sz="2800" dirty="0" smtClean="0"/>
              <a:t>Less chance for the bears to feed</a:t>
            </a:r>
          </a:p>
          <a:p>
            <a:pPr marL="0" indent="0">
              <a:buNone/>
            </a:pPr>
            <a:r>
              <a:rPr lang="en-GB" sz="2800" dirty="0" smtClean="0"/>
              <a:t>Come on to shore 10kg lighter</a:t>
            </a:r>
            <a:endParaRPr lang="en-GB" sz="2800" dirty="0"/>
          </a:p>
        </p:txBody>
      </p:sp>
    </p:spTree>
    <p:extLst>
      <p:ext uri="{BB962C8B-B14F-4D97-AF65-F5344CB8AC3E}">
        <p14:creationId xmlns:p14="http://schemas.microsoft.com/office/powerpoint/2010/main" val="264176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6" name="Title 1"/>
          <p:cNvSpPr>
            <a:spLocks noGrp="1"/>
          </p:cNvSpPr>
          <p:nvPr>
            <p:ph type="title"/>
          </p:nvPr>
        </p:nvSpPr>
        <p:spPr/>
        <p:txBody>
          <a:bodyPr/>
          <a:lstStyle/>
          <a:p>
            <a:pPr eaLnBrk="1" hangingPunct="1"/>
            <a:r>
              <a:rPr lang="en-US" dirty="0" smtClean="0">
                <a:solidFill>
                  <a:schemeClr val="bg1"/>
                </a:solidFill>
              </a:rPr>
              <a:t>Are humans heating up the planet?</a:t>
            </a:r>
            <a:endParaRPr lang="en-GB" dirty="0" smtClean="0">
              <a:solidFill>
                <a:schemeClr val="bg1"/>
              </a:solidFill>
            </a:endParaRPr>
          </a:p>
        </p:txBody>
      </p:sp>
      <p:sp>
        <p:nvSpPr>
          <p:cNvPr id="6147" name="Content Placeholder 2"/>
          <p:cNvSpPr>
            <a:spLocks noGrp="1"/>
          </p:cNvSpPr>
          <p:nvPr>
            <p:ph idx="1"/>
          </p:nvPr>
        </p:nvSpPr>
        <p:spPr>
          <a:xfrm>
            <a:off x="571500" y="2000250"/>
            <a:ext cx="7772400" cy="4114800"/>
          </a:xfrm>
        </p:spPr>
        <p:txBody>
          <a:bodyPr/>
          <a:lstStyle/>
          <a:p>
            <a:pPr marL="0" indent="0" eaLnBrk="1" hangingPunct="1">
              <a:buNone/>
            </a:pPr>
            <a:r>
              <a:rPr lang="en-GB" u="sng" dirty="0" smtClean="0">
                <a:solidFill>
                  <a:schemeClr val="bg1"/>
                </a:solidFill>
              </a:rPr>
              <a:t> </a:t>
            </a:r>
          </a:p>
          <a:p>
            <a:pPr eaLnBrk="1" hangingPunct="1"/>
            <a:r>
              <a:rPr lang="ru-RU" dirty="0" err="1">
                <a:solidFill>
                  <a:schemeClr val="bg1"/>
                </a:solidFill>
              </a:rPr>
              <a:t>In</a:t>
            </a:r>
            <a:r>
              <a:rPr lang="ru-RU" dirty="0">
                <a:solidFill>
                  <a:schemeClr val="bg1"/>
                </a:solidFill>
              </a:rPr>
              <a:t> </a:t>
            </a:r>
            <a:r>
              <a:rPr lang="ru-RU" dirty="0" err="1">
                <a:solidFill>
                  <a:schemeClr val="bg1"/>
                </a:solidFill>
              </a:rPr>
              <a:t>some</a:t>
            </a:r>
            <a:r>
              <a:rPr lang="ru-RU" dirty="0">
                <a:solidFill>
                  <a:schemeClr val="bg1"/>
                </a:solidFill>
              </a:rPr>
              <a:t> </a:t>
            </a:r>
            <a:r>
              <a:rPr lang="ru-RU" dirty="0" err="1">
                <a:solidFill>
                  <a:schemeClr val="bg1"/>
                </a:solidFill>
              </a:rPr>
              <a:t>ways</a:t>
            </a:r>
            <a:r>
              <a:rPr lang="ru-RU" dirty="0">
                <a:solidFill>
                  <a:schemeClr val="bg1"/>
                </a:solidFill>
              </a:rPr>
              <a:t> </a:t>
            </a:r>
            <a:r>
              <a:rPr lang="en-US" dirty="0" smtClean="0">
                <a:solidFill>
                  <a:schemeClr val="bg1"/>
                </a:solidFill>
              </a:rPr>
              <a:t>climate change</a:t>
            </a:r>
            <a:r>
              <a:rPr lang="ru-RU" dirty="0" smtClean="0">
                <a:solidFill>
                  <a:schemeClr val="bg1"/>
                </a:solidFill>
              </a:rPr>
              <a:t> </a:t>
            </a:r>
            <a:r>
              <a:rPr lang="ru-RU" dirty="0" err="1">
                <a:solidFill>
                  <a:schemeClr val="bg1"/>
                </a:solidFill>
              </a:rPr>
              <a:t>is</a:t>
            </a:r>
            <a:r>
              <a:rPr lang="ru-RU" dirty="0">
                <a:solidFill>
                  <a:schemeClr val="bg1"/>
                </a:solidFill>
              </a:rPr>
              <a:t> </a:t>
            </a:r>
            <a:r>
              <a:rPr lang="ru-RU" dirty="0" err="1">
                <a:solidFill>
                  <a:schemeClr val="bg1"/>
                </a:solidFill>
              </a:rPr>
              <a:t>nothing</a:t>
            </a:r>
            <a:r>
              <a:rPr lang="ru-RU" dirty="0">
                <a:solidFill>
                  <a:schemeClr val="bg1"/>
                </a:solidFill>
              </a:rPr>
              <a:t> </a:t>
            </a:r>
            <a:r>
              <a:rPr lang="ru-RU" dirty="0" err="1">
                <a:solidFill>
                  <a:schemeClr val="bg1"/>
                </a:solidFill>
              </a:rPr>
              <a:t>new</a:t>
            </a:r>
            <a:r>
              <a:rPr lang="ru-RU" dirty="0">
                <a:solidFill>
                  <a:schemeClr val="bg1"/>
                </a:solidFill>
              </a:rPr>
              <a:t> </a:t>
            </a:r>
            <a:r>
              <a:rPr lang="ru-RU" dirty="0" err="1">
                <a:solidFill>
                  <a:schemeClr val="bg1"/>
                </a:solidFill>
              </a:rPr>
              <a:t>as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changes</a:t>
            </a:r>
            <a:r>
              <a:rPr lang="ru-RU" dirty="0">
                <a:solidFill>
                  <a:schemeClr val="bg1"/>
                </a:solidFill>
              </a:rPr>
              <a:t> </a:t>
            </a:r>
            <a:r>
              <a:rPr lang="ru-RU" dirty="0" err="1">
                <a:solidFill>
                  <a:schemeClr val="bg1"/>
                </a:solidFill>
              </a:rPr>
              <a:t>all</a:t>
            </a:r>
            <a:r>
              <a:rPr lang="ru-RU" dirty="0">
                <a:solidFill>
                  <a:schemeClr val="bg1"/>
                </a:solidFill>
              </a:rPr>
              <a:t> </a:t>
            </a:r>
            <a:r>
              <a:rPr lang="ru-RU" dirty="0" err="1">
                <a:solidFill>
                  <a:schemeClr val="bg1"/>
                </a:solidFill>
              </a:rPr>
              <a:t>the</a:t>
            </a:r>
            <a:r>
              <a:rPr lang="ru-RU" dirty="0">
                <a:solidFill>
                  <a:schemeClr val="bg1"/>
                </a:solidFill>
              </a:rPr>
              <a:t> </a:t>
            </a:r>
            <a:r>
              <a:rPr lang="ru-RU" dirty="0" err="1" smtClean="0">
                <a:solidFill>
                  <a:schemeClr val="bg1"/>
                </a:solidFill>
              </a:rPr>
              <a:t>time</a:t>
            </a:r>
            <a:r>
              <a:rPr lang="en-US" dirty="0" smtClean="0">
                <a:solidFill>
                  <a:schemeClr val="bg1"/>
                </a:solidFill>
              </a:rPr>
              <a:t>. </a:t>
            </a:r>
          </a:p>
          <a:p>
            <a:pPr eaLnBrk="1" hangingPunct="1"/>
            <a:r>
              <a:rPr lang="ru-RU" dirty="0" err="1" smtClean="0">
                <a:solidFill>
                  <a:schemeClr val="bg1"/>
                </a:solidFill>
              </a:rPr>
              <a:t>The</a:t>
            </a:r>
            <a:r>
              <a:rPr lang="ru-RU" dirty="0" smtClean="0">
                <a:solidFill>
                  <a:schemeClr val="bg1"/>
                </a:solidFill>
              </a:rPr>
              <a:t> </a:t>
            </a:r>
            <a:r>
              <a:rPr lang="ru-RU" dirty="0" err="1">
                <a:solidFill>
                  <a:schemeClr val="bg1"/>
                </a:solidFill>
              </a:rPr>
              <a:t>Earth’s</a:t>
            </a:r>
            <a:r>
              <a:rPr lang="ru-RU" dirty="0">
                <a:solidFill>
                  <a:schemeClr val="bg1"/>
                </a:solidFill>
              </a:rPr>
              <a:t> </a:t>
            </a:r>
            <a:r>
              <a:rPr lang="ru-RU" dirty="0" err="1">
                <a:solidFill>
                  <a:schemeClr val="bg1"/>
                </a:solidFill>
              </a:rPr>
              <a:t>atmosphere</a:t>
            </a:r>
            <a:r>
              <a:rPr lang="ru-RU" dirty="0">
                <a:solidFill>
                  <a:schemeClr val="bg1"/>
                </a:solidFill>
              </a:rPr>
              <a:t> </a:t>
            </a:r>
            <a:r>
              <a:rPr lang="ru-RU" dirty="0" err="1">
                <a:solidFill>
                  <a:schemeClr val="bg1"/>
                </a:solidFill>
              </a:rPr>
              <a:t>has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over</a:t>
            </a:r>
            <a:r>
              <a:rPr lang="ru-RU" dirty="0">
                <a:solidFill>
                  <a:schemeClr val="bg1"/>
                </a:solidFill>
              </a:rPr>
              <a:t> </a:t>
            </a:r>
            <a:r>
              <a:rPr lang="ru-RU" dirty="0" err="1">
                <a:solidFill>
                  <a:schemeClr val="bg1"/>
                </a:solidFill>
              </a:rPr>
              <a:t>millions</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years</a:t>
            </a:r>
            <a:r>
              <a:rPr lang="ru-RU" dirty="0">
                <a:solidFill>
                  <a:schemeClr val="bg1"/>
                </a:solidFill>
              </a:rPr>
              <a:t>.</a:t>
            </a:r>
            <a:r>
              <a:rPr lang="ru-RU" dirty="0" smtClean="0">
                <a:solidFill>
                  <a:schemeClr val="bg1"/>
                </a:solidFill>
              </a:rPr>
              <a:t> </a:t>
            </a:r>
            <a:endParaRPr lang="en-US" dirty="0" smtClean="0">
              <a:solidFill>
                <a:schemeClr val="bg1"/>
              </a:solidFill>
            </a:endParaRPr>
          </a:p>
          <a:p>
            <a:pPr eaLnBrk="1" hangingPunct="1"/>
            <a:r>
              <a:rPr lang="en-US" dirty="0" smtClean="0">
                <a:solidFill>
                  <a:schemeClr val="bg1"/>
                </a:solidFill>
              </a:rPr>
              <a:t>S</a:t>
            </a:r>
            <a:r>
              <a:rPr lang="ru-RU" dirty="0" smtClean="0">
                <a:solidFill>
                  <a:schemeClr val="bg1"/>
                </a:solidFill>
              </a:rPr>
              <a:t>o </a:t>
            </a:r>
            <a:r>
              <a:rPr lang="en-US" dirty="0" smtClean="0">
                <a:solidFill>
                  <a:schemeClr val="bg1"/>
                </a:solidFill>
              </a:rPr>
              <a:t>critics </a:t>
            </a:r>
            <a:r>
              <a:rPr lang="ru-RU" dirty="0" err="1" smtClean="0">
                <a:solidFill>
                  <a:schemeClr val="bg1"/>
                </a:solidFill>
              </a:rPr>
              <a:t>deny</a:t>
            </a:r>
            <a:r>
              <a:rPr lang="ru-RU" dirty="0" smtClean="0">
                <a:solidFill>
                  <a:schemeClr val="bg1"/>
                </a:solidFill>
              </a:rPr>
              <a:t> </a:t>
            </a:r>
            <a:r>
              <a:rPr lang="en-US" dirty="0" smtClean="0">
                <a:solidFill>
                  <a:schemeClr val="bg1"/>
                </a:solidFill>
              </a:rPr>
              <a:t>the enhanced greenhouse effect as being human induced</a:t>
            </a:r>
            <a:r>
              <a:rPr lang="ru-RU" dirty="0" smtClean="0">
                <a:solidFill>
                  <a:schemeClr val="bg1"/>
                </a:solidFill>
              </a:rPr>
              <a:t>. </a:t>
            </a:r>
            <a:r>
              <a:rPr lang="en-GB" dirty="0" smtClean="0">
                <a:solidFill>
                  <a:schemeClr val="bg1"/>
                </a:solidFill>
              </a:rPr>
              <a:t> </a:t>
            </a:r>
          </a:p>
        </p:txBody>
      </p:sp>
    </p:spTree>
    <p:extLst>
      <p:ext uri="{BB962C8B-B14F-4D97-AF65-F5344CB8AC3E}">
        <p14:creationId xmlns:p14="http://schemas.microsoft.com/office/powerpoint/2010/main" val="3399071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12" y="44624"/>
            <a:ext cx="8229600" cy="1143000"/>
          </a:xfrm>
        </p:spPr>
        <p:txBody>
          <a:bodyPr>
            <a:normAutofit/>
          </a:bodyPr>
          <a:lstStyle/>
          <a:p>
            <a:pPr algn="l"/>
            <a:r>
              <a:rPr lang="en-GB" sz="4000" b="1" smtClean="0">
                <a:solidFill>
                  <a:srgbClr val="7030A0"/>
                </a:solidFill>
                <a:latin typeface="Comic Sans MS" pitchFamily="66" charset="0"/>
              </a:rPr>
              <a:t>Group Task: Diamond 9</a:t>
            </a:r>
            <a:endParaRPr lang="en-GB" sz="4000" b="1">
              <a:solidFill>
                <a:srgbClr val="7030A0"/>
              </a:solidFill>
              <a:latin typeface="Comic Sans MS" pitchFamily="66" charset="0"/>
            </a:endParaRPr>
          </a:p>
        </p:txBody>
      </p:sp>
      <p:sp>
        <p:nvSpPr>
          <p:cNvPr id="3" name="Content Placeholder 2"/>
          <p:cNvSpPr>
            <a:spLocks noGrp="1"/>
          </p:cNvSpPr>
          <p:nvPr>
            <p:ph idx="1"/>
          </p:nvPr>
        </p:nvSpPr>
        <p:spPr>
          <a:xfrm>
            <a:off x="107504" y="1196752"/>
            <a:ext cx="9036496" cy="5184576"/>
          </a:xfrm>
        </p:spPr>
        <p:txBody>
          <a:bodyPr>
            <a:normAutofit/>
          </a:bodyPr>
          <a:lstStyle/>
          <a:p>
            <a:pPr marL="0" indent="0">
              <a:buNone/>
            </a:pPr>
            <a:r>
              <a:rPr lang="en-GB" sz="2400" smtClean="0">
                <a:solidFill>
                  <a:srgbClr val="FF0000"/>
                </a:solidFill>
                <a:latin typeface="Comic Sans MS" pitchFamily="66" charset="0"/>
              </a:rPr>
              <a:t>In your group, discuss the pieces of evidence you have heard about. Arrange them in order of importance in a diamond-9 shape, with the most important piece of evidence at the top and the least important at the bottom.</a:t>
            </a:r>
          </a:p>
          <a:p>
            <a:pPr marL="0" indent="0">
              <a:buNone/>
            </a:pPr>
            <a:endParaRPr lang="en-GB" sz="1050">
              <a:solidFill>
                <a:srgbClr val="FF0000"/>
              </a:solidFill>
              <a:latin typeface="Comic Sans MS" pitchFamily="66" charset="0"/>
            </a:endParaRPr>
          </a:p>
          <a:p>
            <a:pPr marL="0" indent="0">
              <a:buNone/>
            </a:pPr>
            <a:r>
              <a:rPr lang="en-GB" sz="2400" smtClean="0">
                <a:solidFill>
                  <a:srgbClr val="FF0000"/>
                </a:solidFill>
                <a:latin typeface="Comic Sans MS" pitchFamily="66" charset="0"/>
              </a:rPr>
              <a:t>You will be expected to discuss your reasons with the rest of the class.</a:t>
            </a:r>
            <a:endParaRPr lang="en-GB" sz="2400">
              <a:solidFill>
                <a:srgbClr val="FF0000"/>
              </a:solidFill>
              <a:latin typeface="Comic Sans MS" pitchFamily="66" charset="0"/>
            </a:endParaRPr>
          </a:p>
        </p:txBody>
      </p:sp>
      <p:grpSp>
        <p:nvGrpSpPr>
          <p:cNvPr id="4" name="Group 3"/>
          <p:cNvGrpSpPr/>
          <p:nvPr/>
        </p:nvGrpSpPr>
        <p:grpSpPr>
          <a:xfrm>
            <a:off x="2395898" y="3591165"/>
            <a:ext cx="4336342" cy="3209178"/>
            <a:chOff x="4788024" y="134162"/>
            <a:chExt cx="4336342" cy="672004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6300192" y="134162"/>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5564250" y="1484784"/>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7092280" y="1486241"/>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4788024" y="2794779"/>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6300192" y="2796236"/>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7740352" y="2780928"/>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5636258" y="4149080"/>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7004410" y="4150537"/>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795" t="8283" r="17771" b="9138"/>
            <a:stretch/>
          </p:blipFill>
          <p:spPr bwMode="auto">
            <a:xfrm>
              <a:off x="6356338" y="5502880"/>
              <a:ext cx="1384014" cy="1351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1574578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10200"/>
          </a:xfrm>
        </p:spPr>
        <p:txBody>
          <a:bodyPr>
            <a:normAutofit lnSpcReduction="10000"/>
          </a:bodyPr>
          <a:lstStyle/>
          <a:p>
            <a:r>
              <a:rPr lang="en-GB" smtClean="0">
                <a:solidFill>
                  <a:srgbClr val="FF0000"/>
                </a:solidFill>
                <a:latin typeface="Comic Sans MS" panose="030F0702030302020204" pitchFamily="66" charset="0"/>
              </a:rPr>
              <a:t>Write a paragraph outlining what you think is the most important piece of evidence for climate change. You need to explain what the evidence is and give reasons as to why its so important.</a:t>
            </a:r>
          </a:p>
          <a:p>
            <a:endParaRPr lang="en-GB" smtClean="0">
              <a:solidFill>
                <a:srgbClr val="FF0000"/>
              </a:solidFill>
              <a:latin typeface="Comic Sans MS" panose="030F0702030302020204" pitchFamily="66" charset="0"/>
            </a:endParaRPr>
          </a:p>
          <a:p>
            <a:r>
              <a:rPr lang="en-GB">
                <a:solidFill>
                  <a:srgbClr val="FF0000"/>
                </a:solidFill>
                <a:latin typeface="Comic Sans MS" panose="030F0702030302020204" pitchFamily="66" charset="0"/>
              </a:rPr>
              <a:t>Write a paragraph outlining what you think is </a:t>
            </a:r>
            <a:r>
              <a:rPr lang="en-GB" smtClean="0">
                <a:solidFill>
                  <a:srgbClr val="FF0000"/>
                </a:solidFill>
                <a:latin typeface="Comic Sans MS" panose="030F0702030302020204" pitchFamily="66" charset="0"/>
              </a:rPr>
              <a:t>the least </a:t>
            </a:r>
            <a:r>
              <a:rPr lang="en-GB">
                <a:solidFill>
                  <a:srgbClr val="FF0000"/>
                </a:solidFill>
                <a:latin typeface="Comic Sans MS" panose="030F0702030302020204" pitchFamily="66" charset="0"/>
              </a:rPr>
              <a:t>important piece of evidence for climate change. You need to explain what the evidence is and give reasons as to why its so important.</a:t>
            </a:r>
          </a:p>
          <a:p>
            <a:endParaRPr lang="en-GB">
              <a:solidFill>
                <a:srgbClr val="FF0000"/>
              </a:solidFill>
              <a:latin typeface="Comic Sans MS" panose="030F0702030302020204" pitchFamily="66" charset="0"/>
            </a:endParaRPr>
          </a:p>
        </p:txBody>
      </p:sp>
      <p:sp>
        <p:nvSpPr>
          <p:cNvPr id="4" name="Title 1"/>
          <p:cNvSpPr txBox="1">
            <a:spLocks/>
          </p:cNvSpPr>
          <p:nvPr/>
        </p:nvSpPr>
        <p:spPr>
          <a:xfrm>
            <a:off x="152400" y="-76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4000" b="1" smtClean="0">
                <a:solidFill>
                  <a:srgbClr val="7030A0"/>
                </a:solidFill>
                <a:latin typeface="Comic Sans MS" pitchFamily="66" charset="0"/>
              </a:rPr>
              <a:t>Individual Task:</a:t>
            </a:r>
            <a:endParaRPr lang="en-GB" sz="4000" b="1">
              <a:solidFill>
                <a:srgbClr val="7030A0"/>
              </a:solidFill>
              <a:latin typeface="Comic Sans MS" pitchFamily="66" charset="0"/>
            </a:endParaRPr>
          </a:p>
        </p:txBody>
      </p:sp>
    </p:spTree>
    <p:extLst>
      <p:ext uri="{BB962C8B-B14F-4D97-AF65-F5344CB8AC3E}">
        <p14:creationId xmlns:p14="http://schemas.microsoft.com/office/powerpoint/2010/main" val="3122827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60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7" name="Content Placeholder 2"/>
          <p:cNvSpPr>
            <a:spLocks noGrp="1"/>
          </p:cNvSpPr>
          <p:nvPr>
            <p:ph idx="1"/>
          </p:nvPr>
        </p:nvSpPr>
        <p:spPr>
          <a:xfrm>
            <a:off x="755576" y="1743075"/>
            <a:ext cx="7772400" cy="4114800"/>
          </a:xfrm>
        </p:spPr>
        <p:txBody>
          <a:bodyPr/>
          <a:lstStyle/>
          <a:p>
            <a:pPr marL="0" indent="0" algn="ctr" eaLnBrk="1" hangingPunct="1">
              <a:buNone/>
            </a:pPr>
            <a:r>
              <a:rPr lang="ru-RU" sz="4800" dirty="0" err="1" smtClean="0">
                <a:solidFill>
                  <a:srgbClr val="FF0000"/>
                </a:solidFill>
              </a:rPr>
              <a:t>For</a:t>
            </a:r>
            <a:r>
              <a:rPr lang="ru-RU" sz="4800" dirty="0" smtClean="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first</a:t>
            </a:r>
            <a:r>
              <a:rPr lang="ru-RU" sz="4800" dirty="0">
                <a:solidFill>
                  <a:srgbClr val="FF0000"/>
                </a:solidFill>
              </a:rPr>
              <a:t> </a:t>
            </a:r>
            <a:r>
              <a:rPr lang="ru-RU" sz="4800" dirty="0" err="1">
                <a:solidFill>
                  <a:srgbClr val="FF0000"/>
                </a:solidFill>
              </a:rPr>
              <a:t>two</a:t>
            </a:r>
            <a:r>
              <a:rPr lang="ru-RU" sz="4800" dirty="0">
                <a:solidFill>
                  <a:srgbClr val="FF0000"/>
                </a:solidFill>
              </a:rPr>
              <a:t> </a:t>
            </a:r>
            <a:r>
              <a:rPr lang="ru-RU" sz="4800" dirty="0" err="1">
                <a:solidFill>
                  <a:srgbClr val="FF0000"/>
                </a:solidFill>
              </a:rPr>
              <a:t>billion</a:t>
            </a:r>
            <a:r>
              <a:rPr lang="ru-RU" sz="4800" dirty="0">
                <a:solidFill>
                  <a:srgbClr val="FF0000"/>
                </a:solidFill>
              </a:rPr>
              <a:t> </a:t>
            </a:r>
            <a:r>
              <a:rPr lang="ru-RU" sz="4800" dirty="0" err="1">
                <a:solidFill>
                  <a:srgbClr val="FF0000"/>
                </a:solidFill>
              </a:rPr>
              <a:t>years</a:t>
            </a:r>
            <a:r>
              <a:rPr lang="ru-RU" sz="4800" dirty="0">
                <a:solidFill>
                  <a:srgbClr val="FF0000"/>
                </a:solidFill>
              </a:rPr>
              <a:t> </a:t>
            </a:r>
            <a:r>
              <a:rPr lang="ru-RU" sz="4800" dirty="0" err="1">
                <a:solidFill>
                  <a:srgbClr val="FF0000"/>
                </a:solidFill>
              </a:rPr>
              <a:t>of</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Earth’s</a:t>
            </a:r>
            <a:r>
              <a:rPr lang="ru-RU" sz="4800" dirty="0">
                <a:solidFill>
                  <a:srgbClr val="FF0000"/>
                </a:solidFill>
              </a:rPr>
              <a:t> </a:t>
            </a:r>
            <a:r>
              <a:rPr lang="ru-RU" sz="4800" dirty="0" err="1">
                <a:solidFill>
                  <a:srgbClr val="FF0000"/>
                </a:solidFill>
              </a:rPr>
              <a:t>life</a:t>
            </a:r>
            <a:r>
              <a:rPr lang="ru-RU" sz="4800" dirty="0">
                <a:solidFill>
                  <a:srgbClr val="FF0000"/>
                </a:solidFill>
              </a:rPr>
              <a:t> </a:t>
            </a:r>
            <a:r>
              <a:rPr lang="ru-RU" sz="4800" dirty="0" err="1">
                <a:solidFill>
                  <a:srgbClr val="FF0000"/>
                </a:solidFill>
              </a:rPr>
              <a:t>the</a:t>
            </a:r>
            <a:r>
              <a:rPr lang="ru-RU" sz="4800" dirty="0">
                <a:solidFill>
                  <a:srgbClr val="FF0000"/>
                </a:solidFill>
              </a:rPr>
              <a:t> </a:t>
            </a:r>
            <a:r>
              <a:rPr lang="ru-RU" sz="4800" dirty="0" err="1">
                <a:solidFill>
                  <a:srgbClr val="FF0000"/>
                </a:solidFill>
              </a:rPr>
              <a:t>atmosphere</a:t>
            </a:r>
            <a:r>
              <a:rPr lang="ru-RU" sz="4800" dirty="0">
                <a:solidFill>
                  <a:srgbClr val="FF0000"/>
                </a:solidFill>
              </a:rPr>
              <a:t> </a:t>
            </a:r>
            <a:r>
              <a:rPr lang="ru-RU" sz="4800" dirty="0" err="1">
                <a:solidFill>
                  <a:srgbClr val="FF0000"/>
                </a:solidFill>
              </a:rPr>
              <a:t>was</a:t>
            </a:r>
            <a:r>
              <a:rPr lang="ru-RU" sz="4800" dirty="0">
                <a:solidFill>
                  <a:srgbClr val="FF0000"/>
                </a:solidFill>
              </a:rPr>
              <a:t> </a:t>
            </a:r>
            <a:r>
              <a:rPr lang="ru-RU" sz="4800" dirty="0" err="1">
                <a:solidFill>
                  <a:srgbClr val="FF0000"/>
                </a:solidFill>
              </a:rPr>
              <a:t>mostly</a:t>
            </a:r>
            <a:r>
              <a:rPr lang="ru-RU" sz="4800" dirty="0">
                <a:solidFill>
                  <a:srgbClr val="FF0000"/>
                </a:solidFill>
              </a:rPr>
              <a:t> </a:t>
            </a:r>
            <a:r>
              <a:rPr lang="ru-RU" sz="4800" dirty="0" err="1">
                <a:solidFill>
                  <a:srgbClr val="FF0000"/>
                </a:solidFill>
              </a:rPr>
              <a:t>Carbon</a:t>
            </a:r>
            <a:r>
              <a:rPr lang="ru-RU" sz="4800" dirty="0">
                <a:solidFill>
                  <a:srgbClr val="FF0000"/>
                </a:solidFill>
              </a:rPr>
              <a:t> </a:t>
            </a:r>
            <a:r>
              <a:rPr lang="ru-RU" sz="4800" dirty="0" err="1" smtClean="0">
                <a:solidFill>
                  <a:srgbClr val="FF0000"/>
                </a:solidFill>
              </a:rPr>
              <a:t>dioxide</a:t>
            </a:r>
            <a:r>
              <a:rPr lang="en-US" sz="4800" dirty="0">
                <a:solidFill>
                  <a:srgbClr val="FF0000"/>
                </a:solidFill>
              </a:rPr>
              <a:t>.</a:t>
            </a:r>
            <a:r>
              <a:rPr lang="ru-RU" sz="4800" dirty="0" smtClean="0">
                <a:solidFill>
                  <a:srgbClr val="FF0000"/>
                </a:solidFill>
              </a:rPr>
              <a:t> </a:t>
            </a:r>
            <a:endParaRPr lang="en-US" sz="4800" dirty="0" smtClean="0">
              <a:solidFill>
                <a:srgbClr val="FF0000"/>
              </a:solidFill>
            </a:endParaRPr>
          </a:p>
          <a:p>
            <a:pPr marL="0" indent="0" eaLnBrk="1" hangingPunct="1">
              <a:buNone/>
            </a:pPr>
            <a:endParaRPr lang="en-GB" dirty="0" smtClean="0">
              <a:solidFill>
                <a:schemeClr val="bg1"/>
              </a:solidFill>
            </a:endParaRPr>
          </a:p>
        </p:txBody>
      </p:sp>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3833142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1440"/>
            <a:ext cx="9143999" cy="7780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899592" y="620688"/>
            <a:ext cx="7772400" cy="4114800"/>
          </a:xfrm>
        </p:spPr>
        <p:txBody>
          <a:bodyPr/>
          <a:lstStyle/>
          <a:p>
            <a:r>
              <a:rPr lang="en-US" dirty="0" err="1">
                <a:solidFill>
                  <a:schemeClr val="bg1"/>
                </a:solidFill>
              </a:rPr>
              <a:t>O</a:t>
            </a:r>
            <a:r>
              <a:rPr lang="ru-RU" dirty="0" err="1" smtClean="0">
                <a:solidFill>
                  <a:schemeClr val="bg1"/>
                </a:solidFill>
              </a:rPr>
              <a:t>ver</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next</a:t>
            </a:r>
            <a:r>
              <a:rPr lang="ru-RU" dirty="0">
                <a:solidFill>
                  <a:schemeClr val="bg1"/>
                </a:solidFill>
              </a:rPr>
              <a:t> </a:t>
            </a:r>
            <a:r>
              <a:rPr lang="ru-RU" dirty="0" err="1">
                <a:solidFill>
                  <a:schemeClr val="bg1"/>
                </a:solidFill>
              </a:rPr>
              <a:t>two</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green</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evolved</a:t>
            </a:r>
            <a:r>
              <a:rPr lang="ru-RU" dirty="0">
                <a:solidFill>
                  <a:schemeClr val="bg1"/>
                </a:solidFill>
              </a:rPr>
              <a:t> </a:t>
            </a:r>
            <a:r>
              <a:rPr lang="ru-RU" dirty="0" err="1">
                <a:solidFill>
                  <a:schemeClr val="bg1"/>
                </a:solidFill>
              </a:rPr>
              <a:t>removing</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producing</a:t>
            </a:r>
            <a:r>
              <a:rPr lang="ru-RU" dirty="0">
                <a:solidFill>
                  <a:schemeClr val="bg1"/>
                </a:solidFill>
              </a:rPr>
              <a:t> </a:t>
            </a:r>
            <a:r>
              <a:rPr lang="ru-RU" dirty="0" err="1">
                <a:solidFill>
                  <a:schemeClr val="bg1"/>
                </a:solidFill>
              </a:rPr>
              <a:t>oxygen</a:t>
            </a:r>
            <a:r>
              <a:rPr lang="ru-RU" dirty="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r>
              <a:rPr lang="ru-RU" dirty="0" err="1" smtClean="0">
                <a:solidFill>
                  <a:schemeClr val="bg1"/>
                </a:solidFill>
              </a:rPr>
              <a:t>As</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plants</a:t>
            </a:r>
            <a:r>
              <a:rPr lang="ru-RU" dirty="0">
                <a:solidFill>
                  <a:schemeClr val="bg1"/>
                </a:solidFill>
              </a:rPr>
              <a:t> </a:t>
            </a:r>
            <a:r>
              <a:rPr lang="ru-RU" dirty="0" err="1">
                <a:solidFill>
                  <a:schemeClr val="bg1"/>
                </a:solidFill>
              </a:rPr>
              <a:t>died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carbon</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locked</a:t>
            </a:r>
            <a:r>
              <a:rPr lang="ru-RU" dirty="0">
                <a:solidFill>
                  <a:schemeClr val="bg1"/>
                </a:solidFill>
              </a:rPr>
              <a:t> </a:t>
            </a:r>
            <a:r>
              <a:rPr lang="ru-RU" dirty="0" err="1">
                <a:solidFill>
                  <a:schemeClr val="bg1"/>
                </a:solidFill>
              </a:rPr>
              <a:t>within</a:t>
            </a:r>
            <a:r>
              <a:rPr lang="ru-RU" dirty="0">
                <a:solidFill>
                  <a:schemeClr val="bg1"/>
                </a:solidFill>
              </a:rPr>
              <a:t> </a:t>
            </a:r>
            <a:r>
              <a:rPr lang="ru-RU" dirty="0" err="1">
                <a:solidFill>
                  <a:schemeClr val="bg1"/>
                </a:solidFill>
              </a:rPr>
              <a:t>them</a:t>
            </a:r>
            <a:r>
              <a:rPr lang="ru-RU" dirty="0">
                <a:solidFill>
                  <a:schemeClr val="bg1"/>
                </a:solidFill>
              </a:rPr>
              <a:t> </a:t>
            </a:r>
            <a:r>
              <a:rPr lang="ru-RU" dirty="0" err="1">
                <a:solidFill>
                  <a:schemeClr val="bg1"/>
                </a:solidFill>
              </a:rPr>
              <a:t>was</a:t>
            </a:r>
            <a:r>
              <a:rPr lang="ru-RU" dirty="0">
                <a:solidFill>
                  <a:schemeClr val="bg1"/>
                </a:solidFill>
              </a:rPr>
              <a:t> </a:t>
            </a:r>
            <a:r>
              <a:rPr lang="ru-RU" dirty="0" err="1">
                <a:solidFill>
                  <a:schemeClr val="bg1"/>
                </a:solidFill>
              </a:rPr>
              <a:t>buried</a:t>
            </a:r>
            <a:r>
              <a:rPr lang="ru-RU" dirty="0">
                <a:solidFill>
                  <a:schemeClr val="bg1"/>
                </a:solidFill>
              </a:rPr>
              <a:t> </a:t>
            </a:r>
            <a:r>
              <a:rPr lang="ru-RU" dirty="0" err="1">
                <a:solidFill>
                  <a:schemeClr val="bg1"/>
                </a:solidFill>
              </a:rPr>
              <a:t>under</a:t>
            </a:r>
            <a:r>
              <a:rPr lang="ru-RU" dirty="0">
                <a:solidFill>
                  <a:schemeClr val="bg1"/>
                </a:solidFill>
              </a:rPr>
              <a:t> </a:t>
            </a:r>
            <a:r>
              <a:rPr lang="ru-RU" dirty="0" err="1">
                <a:solidFill>
                  <a:schemeClr val="bg1"/>
                </a:solidFill>
              </a:rPr>
              <a:t>ground</a:t>
            </a:r>
            <a:r>
              <a:rPr lang="ru-RU" dirty="0">
                <a:solidFill>
                  <a:schemeClr val="bg1"/>
                </a:solidFill>
              </a:rPr>
              <a:t> – </a:t>
            </a:r>
            <a:r>
              <a:rPr lang="ru-RU" dirty="0" err="1">
                <a:solidFill>
                  <a:schemeClr val="bg1"/>
                </a:solidFill>
              </a:rPr>
              <a:t>creating</a:t>
            </a:r>
            <a:r>
              <a:rPr lang="ru-RU" dirty="0">
                <a:solidFill>
                  <a:schemeClr val="bg1"/>
                </a:solidFill>
              </a:rPr>
              <a:t> </a:t>
            </a:r>
            <a:r>
              <a:rPr lang="ru-RU" dirty="0" err="1">
                <a:solidFill>
                  <a:schemeClr val="bg1"/>
                </a:solidFill>
              </a:rPr>
              <a:t>our</a:t>
            </a:r>
            <a:r>
              <a:rPr lang="ru-RU" dirty="0">
                <a:solidFill>
                  <a:schemeClr val="bg1"/>
                </a:solidFill>
              </a:rPr>
              <a:t> </a:t>
            </a:r>
            <a:r>
              <a:rPr lang="ru-RU" dirty="0" err="1">
                <a:solidFill>
                  <a:schemeClr val="bg1"/>
                </a:solidFill>
              </a:rPr>
              <a:t>fossil</a:t>
            </a:r>
            <a:r>
              <a:rPr lang="ru-RU" dirty="0">
                <a:solidFill>
                  <a:schemeClr val="bg1"/>
                </a:solidFill>
              </a:rPr>
              <a:t> </a:t>
            </a:r>
            <a:r>
              <a:rPr lang="ru-RU" dirty="0" err="1">
                <a:solidFill>
                  <a:schemeClr val="bg1"/>
                </a:solidFill>
              </a:rPr>
              <a:t>fuels</a:t>
            </a:r>
            <a:r>
              <a:rPr lang="ru-RU" dirty="0">
                <a:solidFill>
                  <a:schemeClr val="bg1"/>
                </a:solidFill>
              </a:rPr>
              <a:t>.  </a:t>
            </a:r>
            <a:endParaRPr lang="en-US" dirty="0" smtClean="0">
              <a:solidFill>
                <a:schemeClr val="bg1"/>
              </a:solidFill>
            </a:endParaRPr>
          </a:p>
          <a:p>
            <a:pPr marL="0" indent="0">
              <a:buNone/>
            </a:pPr>
            <a:endParaRPr lang="en-US" dirty="0" smtClean="0">
              <a:solidFill>
                <a:schemeClr val="bg1"/>
              </a:solidFill>
            </a:endParaRPr>
          </a:p>
          <a:p>
            <a:r>
              <a:rPr lang="ru-RU" dirty="0" err="1" smtClean="0">
                <a:solidFill>
                  <a:schemeClr val="bg1"/>
                </a:solidFill>
              </a:rPr>
              <a:t>In</a:t>
            </a:r>
            <a:r>
              <a:rPr lang="ru-RU" dirty="0" smtClean="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last</a:t>
            </a:r>
            <a:r>
              <a:rPr lang="ru-RU" dirty="0">
                <a:solidFill>
                  <a:schemeClr val="bg1"/>
                </a:solidFill>
              </a:rPr>
              <a:t> </a:t>
            </a:r>
            <a:r>
              <a:rPr lang="ru-RU" dirty="0" err="1">
                <a:solidFill>
                  <a:schemeClr val="bg1"/>
                </a:solidFill>
              </a:rPr>
              <a:t>billion</a:t>
            </a:r>
            <a:r>
              <a:rPr lang="ru-RU" dirty="0">
                <a:solidFill>
                  <a:schemeClr val="bg1"/>
                </a:solidFill>
              </a:rPr>
              <a:t> </a:t>
            </a:r>
            <a:r>
              <a:rPr lang="ru-RU" dirty="0" err="1">
                <a:solidFill>
                  <a:schemeClr val="bg1"/>
                </a:solidFill>
              </a:rPr>
              <a:t>years</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build-up</a:t>
            </a:r>
            <a:r>
              <a:rPr lang="ru-RU" dirty="0">
                <a:solidFill>
                  <a:schemeClr val="bg1"/>
                </a:solidFill>
              </a:rPr>
              <a:t> </a:t>
            </a:r>
            <a:r>
              <a:rPr lang="ru-RU" dirty="0" err="1">
                <a:solidFill>
                  <a:schemeClr val="bg1"/>
                </a:solidFill>
              </a:rPr>
              <a:t>of</a:t>
            </a:r>
            <a:r>
              <a:rPr lang="ru-RU" dirty="0">
                <a:solidFill>
                  <a:schemeClr val="bg1"/>
                </a:solidFill>
              </a:rPr>
              <a:t> </a:t>
            </a:r>
            <a:r>
              <a:rPr lang="ru-RU" dirty="0" err="1">
                <a:solidFill>
                  <a:schemeClr val="bg1"/>
                </a:solidFill>
              </a:rPr>
              <a:t>oxygen</a:t>
            </a:r>
            <a:r>
              <a:rPr lang="ru-RU" dirty="0">
                <a:solidFill>
                  <a:schemeClr val="bg1"/>
                </a:solidFill>
              </a:rPr>
              <a:t> </a:t>
            </a:r>
            <a:r>
              <a:rPr lang="ru-RU" dirty="0" err="1">
                <a:solidFill>
                  <a:schemeClr val="bg1"/>
                </a:solidFill>
              </a:rPr>
              <a:t>created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ozone</a:t>
            </a:r>
            <a:r>
              <a:rPr lang="ru-RU" dirty="0">
                <a:solidFill>
                  <a:schemeClr val="bg1"/>
                </a:solidFill>
              </a:rPr>
              <a:t> </a:t>
            </a:r>
            <a:r>
              <a:rPr lang="ru-RU" dirty="0" err="1">
                <a:solidFill>
                  <a:schemeClr val="bg1"/>
                </a:solidFill>
              </a:rPr>
              <a:t>layer</a:t>
            </a:r>
            <a:r>
              <a:rPr lang="ru-RU" dirty="0">
                <a:solidFill>
                  <a:schemeClr val="bg1"/>
                </a:solidFill>
              </a:rPr>
              <a:t> </a:t>
            </a:r>
            <a:r>
              <a:rPr lang="ru-RU" dirty="0" err="1">
                <a:solidFill>
                  <a:schemeClr val="bg1"/>
                </a:solidFill>
              </a:rPr>
              <a:t>that</a:t>
            </a:r>
            <a:r>
              <a:rPr lang="ru-RU" dirty="0">
                <a:solidFill>
                  <a:schemeClr val="bg1"/>
                </a:solidFill>
              </a:rPr>
              <a:t> </a:t>
            </a:r>
            <a:r>
              <a:rPr lang="ru-RU" dirty="0" err="1">
                <a:solidFill>
                  <a:schemeClr val="bg1"/>
                </a:solidFill>
              </a:rPr>
              <a:t>blocked</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harmful</a:t>
            </a:r>
            <a:r>
              <a:rPr lang="ru-RU" dirty="0">
                <a:solidFill>
                  <a:schemeClr val="bg1"/>
                </a:solidFill>
              </a:rPr>
              <a:t> </a:t>
            </a:r>
            <a:r>
              <a:rPr lang="ru-RU" dirty="0" err="1">
                <a:solidFill>
                  <a:schemeClr val="bg1"/>
                </a:solidFill>
              </a:rPr>
              <a:t>rays</a:t>
            </a:r>
            <a:r>
              <a:rPr lang="ru-RU" dirty="0">
                <a:solidFill>
                  <a:schemeClr val="bg1"/>
                </a:solidFill>
              </a:rPr>
              <a:t> </a:t>
            </a:r>
            <a:r>
              <a:rPr lang="ru-RU" dirty="0" err="1">
                <a:solidFill>
                  <a:schemeClr val="bg1"/>
                </a:solidFill>
              </a:rPr>
              <a:t>from</a:t>
            </a:r>
            <a:r>
              <a:rPr lang="ru-RU" dirty="0">
                <a:solidFill>
                  <a:schemeClr val="bg1"/>
                </a:solidFill>
              </a:rPr>
              <a:t> </a:t>
            </a:r>
            <a:r>
              <a:rPr lang="ru-RU" dirty="0" err="1">
                <a:solidFill>
                  <a:schemeClr val="bg1"/>
                </a:solidFill>
              </a:rPr>
              <a:t>the</a:t>
            </a:r>
            <a:r>
              <a:rPr lang="ru-RU" dirty="0">
                <a:solidFill>
                  <a:schemeClr val="bg1"/>
                </a:solidFill>
              </a:rPr>
              <a:t> </a:t>
            </a:r>
            <a:r>
              <a:rPr lang="ru-RU" dirty="0" err="1">
                <a:solidFill>
                  <a:schemeClr val="bg1"/>
                </a:solidFill>
              </a:rPr>
              <a:t>sun</a:t>
            </a:r>
            <a:r>
              <a:rPr lang="ru-RU" dirty="0">
                <a:solidFill>
                  <a:schemeClr val="bg1"/>
                </a:solidFill>
              </a:rPr>
              <a:t> </a:t>
            </a:r>
            <a:r>
              <a:rPr lang="ru-RU" dirty="0" err="1">
                <a:solidFill>
                  <a:schemeClr val="bg1"/>
                </a:solidFill>
              </a:rPr>
              <a:t>and</a:t>
            </a:r>
            <a:r>
              <a:rPr lang="ru-RU" dirty="0">
                <a:solidFill>
                  <a:schemeClr val="bg1"/>
                </a:solidFill>
              </a:rPr>
              <a:t> </a:t>
            </a:r>
            <a:r>
              <a:rPr lang="ru-RU" dirty="0" err="1">
                <a:solidFill>
                  <a:schemeClr val="bg1"/>
                </a:solidFill>
              </a:rPr>
              <a:t>allowed</a:t>
            </a:r>
            <a:r>
              <a:rPr lang="ru-RU" dirty="0">
                <a:solidFill>
                  <a:schemeClr val="bg1"/>
                </a:solidFill>
              </a:rPr>
              <a:t> </a:t>
            </a:r>
            <a:r>
              <a:rPr lang="ru-RU" dirty="0" err="1">
                <a:solidFill>
                  <a:schemeClr val="bg1"/>
                </a:solidFill>
              </a:rPr>
              <a:t>complex</a:t>
            </a:r>
            <a:r>
              <a:rPr lang="ru-RU" dirty="0">
                <a:solidFill>
                  <a:schemeClr val="bg1"/>
                </a:solidFill>
              </a:rPr>
              <a:t> </a:t>
            </a:r>
            <a:r>
              <a:rPr lang="ru-RU" dirty="0" err="1">
                <a:solidFill>
                  <a:schemeClr val="bg1"/>
                </a:solidFill>
              </a:rPr>
              <a:t>organisms</a:t>
            </a:r>
            <a:r>
              <a:rPr lang="ru-RU" dirty="0">
                <a:solidFill>
                  <a:schemeClr val="bg1"/>
                </a:solidFill>
              </a:rPr>
              <a:t> </a:t>
            </a:r>
            <a:r>
              <a:rPr lang="ru-RU" dirty="0" err="1">
                <a:solidFill>
                  <a:schemeClr val="bg1"/>
                </a:solidFill>
              </a:rPr>
              <a:t>like</a:t>
            </a:r>
            <a:r>
              <a:rPr lang="ru-RU" dirty="0">
                <a:solidFill>
                  <a:schemeClr val="bg1"/>
                </a:solidFill>
              </a:rPr>
              <a:t> </a:t>
            </a:r>
            <a:r>
              <a:rPr lang="ru-RU" dirty="0" err="1">
                <a:solidFill>
                  <a:schemeClr val="bg1"/>
                </a:solidFill>
              </a:rPr>
              <a:t>us</a:t>
            </a:r>
            <a:r>
              <a:rPr lang="ru-RU" dirty="0">
                <a:solidFill>
                  <a:schemeClr val="bg1"/>
                </a:solidFill>
              </a:rPr>
              <a:t> </a:t>
            </a:r>
            <a:r>
              <a:rPr lang="ru-RU" dirty="0" err="1">
                <a:solidFill>
                  <a:schemeClr val="bg1"/>
                </a:solidFill>
              </a:rPr>
              <a:t>to</a:t>
            </a:r>
            <a:r>
              <a:rPr lang="ru-RU" dirty="0">
                <a:solidFill>
                  <a:schemeClr val="bg1"/>
                </a:solidFill>
              </a:rPr>
              <a:t> </a:t>
            </a:r>
            <a:r>
              <a:rPr lang="ru-RU" dirty="0" err="1">
                <a:solidFill>
                  <a:schemeClr val="bg1"/>
                </a:solidFill>
              </a:rPr>
              <a:t>develop</a:t>
            </a:r>
            <a:r>
              <a:rPr lang="ru-RU" dirty="0">
                <a:solidFill>
                  <a:schemeClr val="bg1"/>
                </a:solidFill>
              </a:rPr>
              <a:t>.  </a:t>
            </a:r>
          </a:p>
        </p:txBody>
      </p:sp>
    </p:spTree>
    <p:extLst>
      <p:ext uri="{BB962C8B-B14F-4D97-AF65-F5344CB8AC3E}">
        <p14:creationId xmlns:p14="http://schemas.microsoft.com/office/powerpoint/2010/main" val="2976605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2503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676315" y="1268760"/>
            <a:ext cx="7772400" cy="4114800"/>
          </a:xfrm>
        </p:spPr>
        <p:txBody>
          <a:bodyPr/>
          <a:lstStyle/>
          <a:p>
            <a:pPr lvl="0"/>
            <a:r>
              <a:rPr lang="ru-RU" sz="4000" dirty="0" err="1">
                <a:solidFill>
                  <a:srgbClr val="FF0000"/>
                </a:solidFill>
              </a:rPr>
              <a:t>Today</a:t>
            </a:r>
            <a:r>
              <a:rPr lang="ru-RU" sz="4000" dirty="0">
                <a:solidFill>
                  <a:srgbClr val="FF0000"/>
                </a:solidFill>
              </a:rPr>
              <a:t> </a:t>
            </a:r>
            <a:r>
              <a:rPr lang="ru-RU" sz="4000" dirty="0" err="1">
                <a:solidFill>
                  <a:srgbClr val="FF0000"/>
                </a:solidFill>
              </a:rPr>
              <a:t>there</a:t>
            </a:r>
            <a:r>
              <a:rPr lang="ru-RU" sz="4000" dirty="0">
                <a:solidFill>
                  <a:srgbClr val="FF0000"/>
                </a:solidFill>
              </a:rPr>
              <a:t> </a:t>
            </a:r>
            <a:r>
              <a:rPr lang="ru-RU" sz="4000" dirty="0" err="1">
                <a:solidFill>
                  <a:srgbClr val="FF0000"/>
                </a:solidFill>
              </a:rPr>
              <a:t>should</a:t>
            </a:r>
            <a:r>
              <a:rPr lang="ru-RU" sz="4000" dirty="0">
                <a:solidFill>
                  <a:srgbClr val="FF0000"/>
                </a:solidFill>
              </a:rPr>
              <a:t> </a:t>
            </a:r>
            <a:r>
              <a:rPr lang="ru-RU" sz="4000" dirty="0" err="1">
                <a:solidFill>
                  <a:srgbClr val="FF0000"/>
                </a:solidFill>
              </a:rPr>
              <a:t>be</a:t>
            </a:r>
            <a:r>
              <a:rPr lang="ru-RU" sz="4000" dirty="0">
                <a:solidFill>
                  <a:srgbClr val="FF0000"/>
                </a:solidFill>
              </a:rPr>
              <a:t> </a:t>
            </a:r>
            <a:r>
              <a:rPr lang="ru-RU" sz="4000" dirty="0" err="1">
                <a:solidFill>
                  <a:srgbClr val="FF0000"/>
                </a:solidFill>
              </a:rPr>
              <a:t>virtually</a:t>
            </a:r>
            <a:r>
              <a:rPr lang="ru-RU" sz="4000" dirty="0">
                <a:solidFill>
                  <a:srgbClr val="FF0000"/>
                </a:solidFill>
              </a:rPr>
              <a:t> </a:t>
            </a:r>
            <a:r>
              <a:rPr lang="ru-RU" sz="4000" dirty="0" err="1">
                <a:solidFill>
                  <a:srgbClr val="FF0000"/>
                </a:solidFill>
              </a:rPr>
              <a:t>no</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dioxide</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however</a:t>
            </a:r>
            <a:r>
              <a:rPr lang="ru-RU" sz="4000" dirty="0">
                <a:solidFill>
                  <a:srgbClr val="FF0000"/>
                </a:solidFill>
              </a:rPr>
              <a:t>, </a:t>
            </a:r>
            <a:r>
              <a:rPr lang="ru-RU" sz="4000" dirty="0" err="1" smtClean="0">
                <a:solidFill>
                  <a:srgbClr val="FF0000"/>
                </a:solidFill>
              </a:rPr>
              <a:t>with</a:t>
            </a:r>
            <a:r>
              <a:rPr lang="en-US" sz="4000" dirty="0" smtClean="0">
                <a:solidFill>
                  <a:srgbClr val="FF0000"/>
                </a:solidFill>
              </a:rPr>
              <a:t> </a:t>
            </a:r>
            <a:r>
              <a:rPr lang="ru-RU" sz="4000" dirty="0" err="1" smtClean="0">
                <a:solidFill>
                  <a:srgbClr val="FF0000"/>
                </a:solidFill>
              </a:rPr>
              <a:t>deforestation</a:t>
            </a:r>
            <a:r>
              <a:rPr lang="ru-RU" sz="4000" dirty="0" smtClean="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burning</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fossil</a:t>
            </a:r>
            <a:r>
              <a:rPr lang="ru-RU" sz="4000" dirty="0">
                <a:solidFill>
                  <a:srgbClr val="FF0000"/>
                </a:solidFill>
              </a:rPr>
              <a:t> </a:t>
            </a:r>
            <a:r>
              <a:rPr lang="ru-RU" sz="4000" dirty="0" err="1">
                <a:solidFill>
                  <a:srgbClr val="FF0000"/>
                </a:solidFill>
              </a:rPr>
              <a:t>fuels</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locked-up</a:t>
            </a:r>
            <a:r>
              <a:rPr lang="ru-RU" sz="4000" dirty="0">
                <a:solidFill>
                  <a:srgbClr val="FF0000"/>
                </a:solidFill>
              </a:rPr>
              <a:t> </a:t>
            </a:r>
            <a:r>
              <a:rPr lang="ru-RU" sz="4000" dirty="0" err="1">
                <a:solidFill>
                  <a:srgbClr val="FF0000"/>
                </a:solidFill>
              </a:rPr>
              <a:t>carbon</a:t>
            </a:r>
            <a:r>
              <a:rPr lang="ru-RU" sz="4000" dirty="0">
                <a:solidFill>
                  <a:srgbClr val="FF0000"/>
                </a:solidFill>
              </a:rPr>
              <a:t> </a:t>
            </a:r>
            <a:r>
              <a:rPr lang="ru-RU" sz="4000" dirty="0" err="1">
                <a:solidFill>
                  <a:srgbClr val="FF0000"/>
                </a:solidFill>
              </a:rPr>
              <a:t>is</a:t>
            </a:r>
            <a:r>
              <a:rPr lang="ru-RU" sz="4000" dirty="0">
                <a:solidFill>
                  <a:srgbClr val="FF0000"/>
                </a:solidFill>
              </a:rPr>
              <a:t> </a:t>
            </a:r>
            <a:r>
              <a:rPr lang="ru-RU" sz="4000" dirty="0" err="1">
                <a:solidFill>
                  <a:srgbClr val="FF0000"/>
                </a:solidFill>
              </a:rPr>
              <a:t>released</a:t>
            </a:r>
            <a:r>
              <a:rPr lang="ru-RU" sz="4000" dirty="0">
                <a:solidFill>
                  <a:srgbClr val="FF0000"/>
                </a:solidFill>
              </a:rPr>
              <a:t> </a:t>
            </a:r>
            <a:r>
              <a:rPr lang="ru-RU" sz="4000" dirty="0" err="1">
                <a:solidFill>
                  <a:srgbClr val="FF0000"/>
                </a:solidFill>
              </a:rPr>
              <a:t>and</a:t>
            </a:r>
            <a:r>
              <a:rPr lang="ru-RU" sz="4000" dirty="0">
                <a:solidFill>
                  <a:srgbClr val="FF0000"/>
                </a:solidFill>
              </a:rPr>
              <a:t> </a:t>
            </a:r>
            <a:r>
              <a:rPr lang="ru-RU" sz="4000" dirty="0" err="1">
                <a:solidFill>
                  <a:srgbClr val="FF0000"/>
                </a:solidFill>
              </a:rPr>
              <a:t>the</a:t>
            </a:r>
            <a:r>
              <a:rPr lang="ru-RU" sz="4000" dirty="0">
                <a:solidFill>
                  <a:srgbClr val="FF0000"/>
                </a:solidFill>
              </a:rPr>
              <a:t> </a:t>
            </a:r>
            <a:r>
              <a:rPr lang="ru-RU" sz="4000" dirty="0" err="1">
                <a:solidFill>
                  <a:srgbClr val="FF0000"/>
                </a:solidFill>
              </a:rPr>
              <a:t>levels</a:t>
            </a:r>
            <a:r>
              <a:rPr lang="ru-RU" sz="4000" dirty="0">
                <a:solidFill>
                  <a:srgbClr val="FF0000"/>
                </a:solidFill>
              </a:rPr>
              <a:t> </a:t>
            </a:r>
            <a:r>
              <a:rPr lang="ru-RU" sz="4000" dirty="0" err="1">
                <a:solidFill>
                  <a:srgbClr val="FF0000"/>
                </a:solidFill>
              </a:rPr>
              <a:t>of</a:t>
            </a:r>
            <a:r>
              <a:rPr lang="ru-RU" sz="4000" dirty="0">
                <a:solidFill>
                  <a:srgbClr val="FF0000"/>
                </a:solidFill>
              </a:rPr>
              <a:t> </a:t>
            </a:r>
            <a:r>
              <a:rPr lang="ru-RU" sz="4000" dirty="0" err="1">
                <a:solidFill>
                  <a:srgbClr val="FF0000"/>
                </a:solidFill>
              </a:rPr>
              <a:t>it</a:t>
            </a:r>
            <a:r>
              <a:rPr lang="ru-RU" sz="4000" dirty="0">
                <a:solidFill>
                  <a:srgbClr val="FF0000"/>
                </a:solidFill>
              </a:rPr>
              <a:t> </a:t>
            </a:r>
            <a:r>
              <a:rPr lang="ru-RU" sz="4000" dirty="0" err="1">
                <a:solidFill>
                  <a:srgbClr val="FF0000"/>
                </a:solidFill>
              </a:rPr>
              <a:t>in</a:t>
            </a:r>
            <a:r>
              <a:rPr lang="ru-RU" sz="4000" dirty="0">
                <a:solidFill>
                  <a:srgbClr val="FF0000"/>
                </a:solidFill>
              </a:rPr>
              <a:t> </a:t>
            </a:r>
            <a:r>
              <a:rPr lang="ru-RU" sz="4000" dirty="0" err="1">
                <a:solidFill>
                  <a:srgbClr val="FF0000"/>
                </a:solidFill>
              </a:rPr>
              <a:t>our</a:t>
            </a:r>
            <a:r>
              <a:rPr lang="ru-RU" sz="4000" dirty="0">
                <a:solidFill>
                  <a:srgbClr val="FF0000"/>
                </a:solidFill>
              </a:rPr>
              <a:t> </a:t>
            </a:r>
            <a:r>
              <a:rPr lang="ru-RU" sz="4000" dirty="0" err="1">
                <a:solidFill>
                  <a:srgbClr val="FF0000"/>
                </a:solidFill>
              </a:rPr>
              <a:t>atmosphere</a:t>
            </a:r>
            <a:r>
              <a:rPr lang="ru-RU" sz="4000" dirty="0">
                <a:solidFill>
                  <a:srgbClr val="FF0000"/>
                </a:solidFill>
              </a:rPr>
              <a:t> </a:t>
            </a:r>
            <a:r>
              <a:rPr lang="ru-RU" sz="4000" dirty="0" err="1">
                <a:solidFill>
                  <a:srgbClr val="FF0000"/>
                </a:solidFill>
              </a:rPr>
              <a:t>are</a:t>
            </a:r>
            <a:r>
              <a:rPr lang="ru-RU" sz="4000" dirty="0">
                <a:solidFill>
                  <a:srgbClr val="FF0000"/>
                </a:solidFill>
              </a:rPr>
              <a:t> </a:t>
            </a:r>
            <a:r>
              <a:rPr lang="ru-RU" sz="4000" dirty="0" err="1">
                <a:solidFill>
                  <a:srgbClr val="FF0000"/>
                </a:solidFill>
              </a:rPr>
              <a:t>rising</a:t>
            </a:r>
            <a:r>
              <a:rPr lang="ru-RU" sz="4000" dirty="0" smtClean="0">
                <a:solidFill>
                  <a:srgbClr val="FF0000"/>
                </a:solidFill>
              </a:rPr>
              <a:t>.</a:t>
            </a:r>
            <a:endParaRPr lang="en-US" sz="4000" dirty="0" smtClean="0">
              <a:solidFill>
                <a:srgbClr val="FF0000"/>
              </a:solidFill>
            </a:endParaRPr>
          </a:p>
          <a:p>
            <a:r>
              <a:rPr lang="en-US" sz="2000" dirty="0" smtClean="0"/>
              <a:t>Watch the first part of hot planet on you tube which proves climate change happening faster since the industrial revolution.</a:t>
            </a:r>
            <a:endParaRPr lang="ru-RU" sz="2000" dirty="0"/>
          </a:p>
        </p:txBody>
      </p:sp>
    </p:spTree>
    <p:extLst>
      <p:ext uri="{BB962C8B-B14F-4D97-AF65-F5344CB8AC3E}">
        <p14:creationId xmlns:p14="http://schemas.microsoft.com/office/powerpoint/2010/main" val="33741392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1026" name="Picture 2" descr="Duncan FAQ on  Little Ice Age  : A Frost Fair on the Thames at Temple Stai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2" y="-34455"/>
            <a:ext cx="9144000" cy="686492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76200"/>
            <a:ext cx="5562600" cy="868362"/>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b="1" dirty="0" smtClean="0"/>
              <a:t>Evidence from Art Work</a:t>
            </a:r>
            <a:endParaRPr lang="en-GB" b="1" dirty="0"/>
          </a:p>
        </p:txBody>
      </p:sp>
    </p:spTree>
    <p:extLst>
      <p:ext uri="{BB962C8B-B14F-4D97-AF65-F5344CB8AC3E}">
        <p14:creationId xmlns:p14="http://schemas.microsoft.com/office/powerpoint/2010/main" val="3003823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1026" descr="103 breugh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17" y="0"/>
            <a:ext cx="918711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41062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542586"/>
            <a:ext cx="3505200" cy="2163762"/>
          </a:xfrm>
        </p:spPr>
        <p:txBody>
          <a:bodyPr>
            <a:normAutofit fontScale="90000"/>
          </a:bodyPr>
          <a:lstStyle/>
          <a:p>
            <a:r>
              <a:rPr lang="en-GB" b="1" dirty="0" smtClean="0"/>
              <a:t>Evidence from Ice Cores</a:t>
            </a:r>
            <a:br>
              <a:rPr lang="en-GB" b="1" dirty="0" smtClean="0"/>
            </a:br>
            <a:r>
              <a:rPr lang="en-GB" sz="2700" b="1" dirty="0" smtClean="0"/>
              <a:t>Climate Scientists have collected data to show that Co2 levels were 325ppm in 1950 and are predicted rise to 600ppm by 2050</a:t>
            </a:r>
            <a:endParaRPr lang="en-GB" sz="2700" b="1" dirty="0"/>
          </a:p>
        </p:txBody>
      </p:sp>
      <p:pic>
        <p:nvPicPr>
          <p:cNvPr id="2050" name="Picture 2" descr="http://t3.gstatic.com/images?q=tbn:ANd9GcQHolP-dqV-G62r6EFQHBIiJPo80XnIVxjLVMm1143KK3xokznr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9029"/>
            <a:ext cx="4795029" cy="31908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0422" y="3291794"/>
            <a:ext cx="4693578"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228600" y="3429000"/>
            <a:ext cx="3962400" cy="30480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dirty="0" smtClean="0"/>
              <a:t>Layer upon layer of compacted snow and ice contain information about temperature and gases</a:t>
            </a:r>
            <a:endParaRPr lang="en-GB" dirty="0"/>
          </a:p>
        </p:txBody>
      </p:sp>
    </p:spTree>
    <p:extLst>
      <p:ext uri="{BB962C8B-B14F-4D97-AF65-F5344CB8AC3E}">
        <p14:creationId xmlns:p14="http://schemas.microsoft.com/office/powerpoint/2010/main" val="114862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olgemuthe.psd401.net/Global%20sci/06%20-%20earthcycles/images/vostok-ice-co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686800" cy="6589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9367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506</Words>
  <Application>Microsoft Office PowerPoint</Application>
  <PresentationFormat>On-screen Show (4:3)</PresentationFormat>
  <Paragraphs>58</Paragraphs>
  <Slides>21</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21</vt:i4>
      </vt:variant>
    </vt:vector>
  </HeadingPairs>
  <TitlesOfParts>
    <vt:vector size="27" baseType="lpstr">
      <vt:lpstr>Arial</vt:lpstr>
      <vt:lpstr>Calibri</vt:lpstr>
      <vt:lpstr>Comic Sans MS</vt:lpstr>
      <vt:lpstr>Times New Roman</vt:lpstr>
      <vt:lpstr>Office Theme</vt:lpstr>
      <vt:lpstr>3_Default Design</vt:lpstr>
      <vt:lpstr>What’s the evidence for Climate Change?</vt:lpstr>
      <vt:lpstr>Are humans heating up the planet?</vt:lpstr>
      <vt:lpstr>PowerPoint Presentation</vt:lpstr>
      <vt:lpstr>PowerPoint Presentation</vt:lpstr>
      <vt:lpstr>PowerPoint Presentation</vt:lpstr>
      <vt:lpstr>PowerPoint Presentation</vt:lpstr>
      <vt:lpstr>PowerPoint Presentation</vt:lpstr>
      <vt:lpstr>Evidence from Ice Cores Climate Scientists have collected data to show that Co2 levels were 325ppm in 1950 and are predicted rise to 600ppm by 2050</vt:lpstr>
      <vt:lpstr>PowerPoint Presentation</vt:lpstr>
      <vt:lpstr>PowerPoint Presentation</vt:lpstr>
      <vt:lpstr>Evidence from Tree Rings</vt:lpstr>
      <vt:lpstr>Melting Ice Sheets</vt:lpstr>
      <vt:lpstr>PowerPoint Presentation</vt:lpstr>
      <vt:lpstr>Glacier Retreat</vt:lpstr>
      <vt:lpstr>PowerPoint Presentation</vt:lpstr>
      <vt:lpstr>Changing Weather</vt:lpstr>
      <vt:lpstr>Summer 2008</vt:lpstr>
      <vt:lpstr>Sea Level Rise</vt:lpstr>
      <vt:lpstr>Warning Signs from Nature</vt:lpstr>
      <vt:lpstr>Group Task: Diamond 9</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What’s the evidence for Climate Change?</dc:title>
  <dc:creator>Emma Worsfold</dc:creator>
  <cp:lastModifiedBy>Jennifer Wood</cp:lastModifiedBy>
  <cp:revision>27</cp:revision>
  <cp:lastPrinted>2011-11-24T23:17:10Z</cp:lastPrinted>
  <dcterms:created xsi:type="dcterms:W3CDTF">2006-08-16T00:00:00Z</dcterms:created>
  <dcterms:modified xsi:type="dcterms:W3CDTF">2014-11-13T12:46:43Z</dcterms:modified>
</cp:coreProperties>
</file>