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52541-AF55-46B0-8496-FAFE68833426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04F1D-9856-44E6-A338-AEE12C973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15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This presentation and exercise is free to use in UK schools, colleges and universities. It is provided by games-ED (www.games-ed.co.uk) who licence collaborative games based learning including a sustainable development game entitled Sustainaville.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 presentation can be used in geography, citizenship, business studies, economics, environmental courses and eco schools / sustainable schools.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A6D8B7E6-0158-4FE3-A7D8-31E5F82E3AA0}" type="slidenum">
              <a:rPr lang="en-GB">
                <a:solidFill>
                  <a:prstClr val="black"/>
                </a:solidFill>
              </a:rPr>
              <a:pPr eaLnBrk="1" hangingPunct="1"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9A1E1-5A86-43F4-8A2A-2FEEF532A7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90AF8-8026-4993-B2A8-6DF7B55E78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03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9B1D1-CC03-444E-9E55-0D8AC7E323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445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8013" cy="452437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71717-D028-4538-BDC7-4E204AE1DA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363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2D523D-9B92-45B2-8058-A731C29F81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99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A6B43A-C9A0-411B-A6C7-93087B904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3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061AE-F435-48E3-A630-C12A739CDC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77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33FEF-B665-44D5-90D3-251E9BEDFF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8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4F6F-0572-4A28-89EC-E21EAD018D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14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8AED-BCDB-4DAE-A1C6-7A455569A3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26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415D1-057D-4475-8CEA-BF4AC2B8B8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93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0ED49-F0D6-47B6-805E-028A036EB9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8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82D4B-E573-4676-B78C-AF2D6A62FB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43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EBF84-FF58-49F3-B9FE-80E92EBD5E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87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EFD42B21-B766-4FA5-900A-D058082F8A52}" type="slidenum">
              <a:rPr lang="en-GB"/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20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es-ed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ixelfountain.co.uk/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lxe1ie-vEY&amp;feature=related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youtube.com/watch?v=HDczbpIO85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7575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  <a:latin typeface="Comic Sans MS" pitchFamily="66" charset="0"/>
              </a:rPr>
              <a:t>Energy</a:t>
            </a:r>
            <a:endParaRPr lang="cs-CZ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143000"/>
            <a:ext cx="6400800" cy="4495800"/>
          </a:xfrm>
        </p:spPr>
        <p:txBody>
          <a:bodyPr/>
          <a:lstStyle/>
          <a:p>
            <a:r>
              <a:rPr lang="en-US" sz="4400" dirty="0">
                <a:solidFill>
                  <a:srgbClr val="006600"/>
                </a:solidFill>
                <a:latin typeface="Comic Sans MS" pitchFamily="66" charset="0"/>
              </a:rPr>
              <a:t>Think back to the last 24 hours and list ALL your uses of energy (and their approximate duration), at home and on the move!</a:t>
            </a:r>
            <a:endParaRPr lang="cs-CZ" sz="4400" dirty="0">
              <a:solidFill>
                <a:srgbClr val="006600"/>
              </a:solidFill>
              <a:latin typeface="Comic Sans MS" pitchFamily="66" charset="0"/>
            </a:endParaRPr>
          </a:p>
        </p:txBody>
      </p:sp>
      <p:pic>
        <p:nvPicPr>
          <p:cNvPr id="2052" name="Picture 4" descr="j02129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1371600" cy="86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MCj035124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00"/>
            <a:ext cx="952500" cy="103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Cj039691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24400"/>
            <a:ext cx="1322388" cy="1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MCj0434819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006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Cj0439849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76800"/>
            <a:ext cx="1946275" cy="167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41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2952" y="3645024"/>
            <a:ext cx="7038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</a:rPr>
              <a:t>Where is the biofuel used?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</a:rPr>
              <a:t>How does it work?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</a:rPr>
              <a:t>What are the possible advantages of using this biofuel? Clues, environment, people, wildlife, money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</a:rPr>
              <a:t> What are possible disadvantages of using this biofuel? </a:t>
            </a:r>
            <a:endParaRPr lang="en-GB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</a:rPr>
              <a:t>Document any other interesting information </a:t>
            </a: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288" y="333375"/>
            <a:ext cx="8497887" cy="3018391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defTabSz="449263"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500" dirty="0">
                <a:solidFill>
                  <a:srgbClr val="000000"/>
                </a:solidFill>
                <a:latin typeface="Comic Sans MS" pitchFamily="66" charset="0"/>
              </a:rPr>
              <a:t>Circle the room to read about each biofuel type – </a:t>
            </a:r>
            <a:r>
              <a:rPr lang="en-GB" sz="4000" dirty="0">
                <a:solidFill>
                  <a:srgbClr val="000000"/>
                </a:solidFill>
                <a:latin typeface="Comic Sans MS" pitchFamily="66" charset="0"/>
              </a:rPr>
              <a:t>Answer the following questions on your worksheet!</a:t>
            </a:r>
          </a:p>
        </p:txBody>
      </p:sp>
    </p:spTree>
    <p:extLst>
      <p:ext uri="{BB962C8B-B14F-4D97-AF65-F5344CB8AC3E}">
        <p14:creationId xmlns:p14="http://schemas.microsoft.com/office/powerpoint/2010/main" val="66666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7584" y="620688"/>
            <a:ext cx="7921575" cy="4772718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</a:rPr>
              <a:t>YOUR TASK</a:t>
            </a:r>
            <a:endParaRPr lang="en-GB" sz="4000" dirty="0">
              <a:solidFill>
                <a:srgbClr val="000000"/>
              </a:solidFill>
            </a:endParaRPr>
          </a:p>
          <a:p>
            <a:r>
              <a:rPr lang="en-GB" sz="2400" dirty="0">
                <a:solidFill>
                  <a:srgbClr val="000000"/>
                </a:solidFill>
              </a:rPr>
              <a:t>You need to persuade the Dragons in the Den to choose your </a:t>
            </a:r>
            <a:r>
              <a:rPr lang="en-GB" sz="2400" dirty="0">
                <a:solidFill>
                  <a:srgbClr val="000000"/>
                </a:solidFill>
              </a:rPr>
              <a:t>biofuel. 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r>
              <a:rPr lang="en-GB" sz="2400" dirty="0">
                <a:solidFill>
                  <a:srgbClr val="000000"/>
                </a:solidFill>
              </a:rPr>
              <a:t>Each </a:t>
            </a:r>
            <a:r>
              <a:rPr lang="en-GB" sz="2400" dirty="0">
                <a:solidFill>
                  <a:srgbClr val="000000"/>
                </a:solidFill>
              </a:rPr>
              <a:t>group to create a one minute sales pitch Dragon’s Den style on your chosen biofuel type </a:t>
            </a:r>
            <a:r>
              <a:rPr lang="en-GB" sz="2400" i="1" dirty="0">
                <a:solidFill>
                  <a:srgbClr val="000000"/>
                </a:solidFill>
              </a:rPr>
              <a:t>(use prompt sheet)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r>
              <a:rPr lang="en-GB" sz="2400" dirty="0">
                <a:solidFill>
                  <a:srgbClr val="000000"/>
                </a:solidFill>
              </a:rPr>
              <a:t>In total, groups </a:t>
            </a:r>
            <a:r>
              <a:rPr lang="en-GB" sz="2400" dirty="0">
                <a:solidFill>
                  <a:srgbClr val="000000"/>
                </a:solidFill>
              </a:rPr>
              <a:t>will </a:t>
            </a:r>
            <a:r>
              <a:rPr lang="en-GB" sz="2400" dirty="0">
                <a:solidFill>
                  <a:srgbClr val="000000"/>
                </a:solidFill>
              </a:rPr>
              <a:t>have roughly 15 minutes to prepare and </a:t>
            </a:r>
            <a:r>
              <a:rPr lang="en-GB" sz="2400" dirty="0">
                <a:solidFill>
                  <a:srgbClr val="000000"/>
                </a:solidFill>
              </a:rPr>
              <a:t>1 minute </a:t>
            </a:r>
            <a:r>
              <a:rPr lang="en-GB" sz="2400" dirty="0">
                <a:solidFill>
                  <a:srgbClr val="000000"/>
                </a:solidFill>
              </a:rPr>
              <a:t>to present </a:t>
            </a:r>
            <a:r>
              <a:rPr lang="en-GB" sz="2400" dirty="0">
                <a:solidFill>
                  <a:srgbClr val="000000"/>
                </a:solidFill>
              </a:rPr>
              <a:t>their case.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r>
              <a:rPr lang="en-GB" sz="2400" dirty="0">
                <a:solidFill>
                  <a:srgbClr val="000000"/>
                </a:solidFill>
              </a:rPr>
              <a:t>I will pick </a:t>
            </a:r>
            <a:r>
              <a:rPr lang="en-GB" sz="2400" dirty="0">
                <a:solidFill>
                  <a:srgbClr val="000000"/>
                </a:solidFill>
              </a:rPr>
              <a:t>students to be the dragons</a:t>
            </a:r>
          </a:p>
          <a:p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0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5360"/>
            <a:ext cx="7056784" cy="660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73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286" y="908720"/>
            <a:ext cx="8497887" cy="5198475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defTabSz="449263"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500" u="sng" dirty="0">
                <a:solidFill>
                  <a:srgbClr val="000000"/>
                </a:solidFill>
                <a:latin typeface="Comic Sans MS" pitchFamily="66" charset="0"/>
              </a:rPr>
              <a:t>plenary </a:t>
            </a:r>
            <a:r>
              <a:rPr lang="en-GB" sz="5500" dirty="0">
                <a:solidFill>
                  <a:srgbClr val="000000"/>
                </a:solidFill>
                <a:latin typeface="Comic Sans MS" pitchFamily="66" charset="0"/>
              </a:rPr>
              <a:t>–</a:t>
            </a:r>
          </a:p>
          <a:p>
            <a:pPr defTabSz="449263"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500" dirty="0">
                <a:solidFill>
                  <a:srgbClr val="000000"/>
                </a:solidFill>
                <a:latin typeface="Comic Sans MS" pitchFamily="66" charset="0"/>
              </a:rPr>
              <a:t>Which biofuel type do you think is the best option and why?</a:t>
            </a:r>
          </a:p>
          <a:p>
            <a:pPr defTabSz="449263"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500" dirty="0">
                <a:solidFill>
                  <a:srgbClr val="000000"/>
                </a:solidFill>
                <a:latin typeface="Comic Sans MS" pitchFamily="66" charset="0"/>
              </a:rPr>
              <a:t>Which is the worst?</a:t>
            </a:r>
          </a:p>
        </p:txBody>
      </p:sp>
    </p:spTree>
    <p:extLst>
      <p:ext uri="{BB962C8B-B14F-4D97-AF65-F5344CB8AC3E}">
        <p14:creationId xmlns:p14="http://schemas.microsoft.com/office/powerpoint/2010/main" val="17042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7575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E</a:t>
            </a:r>
            <a:r>
              <a:rPr lang="en-US" sz="4000" dirty="0" smtClean="0">
                <a:solidFill>
                  <a:srgbClr val="FFFF00"/>
                </a:solidFill>
                <a:latin typeface="Comic Sans MS" pitchFamily="66" charset="0"/>
              </a:rPr>
              <a:t>nergy</a:t>
            </a:r>
            <a:endParaRPr lang="cs-CZ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143000"/>
            <a:ext cx="6400800" cy="4495800"/>
          </a:xfrm>
        </p:spPr>
        <p:txBody>
          <a:bodyPr/>
          <a:lstStyle/>
          <a:p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Write them down as a table in your exercise books!</a:t>
            </a:r>
            <a:endParaRPr lang="cs-CZ" sz="4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3081" name="Picture 9" descr="MCj043266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MCj043982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9718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7575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E</a:t>
            </a:r>
            <a:r>
              <a:rPr lang="en-US" sz="4000" dirty="0" smtClean="0">
                <a:solidFill>
                  <a:srgbClr val="FFFF00"/>
                </a:solidFill>
                <a:latin typeface="Comic Sans MS" pitchFamily="66" charset="0"/>
              </a:rPr>
              <a:t>nergy</a:t>
            </a:r>
            <a:endParaRPr lang="cs-CZ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143000"/>
            <a:ext cx="6400800" cy="4495800"/>
          </a:xfrm>
        </p:spPr>
        <p:txBody>
          <a:bodyPr/>
          <a:lstStyle/>
          <a:p>
            <a:pPr algn="l"/>
            <a:r>
              <a:rPr lang="en-US" sz="4400" dirty="0">
                <a:solidFill>
                  <a:srgbClr val="006600"/>
                </a:solidFill>
                <a:latin typeface="Comic Sans MS" pitchFamily="66" charset="0"/>
              </a:rPr>
              <a:t>Now, find 5 (five) classmates and compare your uses with theirs! Write these down in your exercise books, too!</a:t>
            </a:r>
            <a:endParaRPr lang="cs-CZ" sz="4400" dirty="0">
              <a:solidFill>
                <a:srgbClr val="006600"/>
              </a:solidFill>
              <a:latin typeface="Comic Sans MS" pitchFamily="66" charset="0"/>
            </a:endParaRPr>
          </a:p>
        </p:txBody>
      </p:sp>
      <p:pic>
        <p:nvPicPr>
          <p:cNvPr id="4102" name="Picture 6" descr="MCj008900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72000"/>
            <a:ext cx="4038600" cy="213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4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0" y="117475"/>
            <a:ext cx="18161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7950" y="106363"/>
            <a:ext cx="6335713" cy="7207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GB" sz="3200" dirty="0" smtClean="0">
                <a:solidFill>
                  <a:srgbClr val="8064A2">
                    <a:lumMod val="75000"/>
                  </a:srgbClr>
                </a:solidFill>
              </a:rPr>
              <a:t>Sustainable Development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950" y="935038"/>
            <a:ext cx="8934450" cy="11255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1800" dirty="0" err="1" smtClean="0">
                <a:solidFill>
                  <a:srgbClr val="C0504D">
                    <a:lumMod val="75000"/>
                  </a:srgbClr>
                </a:solidFill>
              </a:rPr>
              <a:t>Brundtland</a:t>
            </a:r>
            <a:r>
              <a:rPr lang="en-US" sz="1800" dirty="0" smtClean="0">
                <a:solidFill>
                  <a:srgbClr val="C0504D">
                    <a:lumMod val="75000"/>
                  </a:srgbClr>
                </a:solidFill>
              </a:rPr>
              <a:t> Commission stated the </a:t>
            </a:r>
            <a:r>
              <a:rPr lang="en-US" sz="1800" dirty="0">
                <a:solidFill>
                  <a:srgbClr val="C0504D">
                    <a:lumMod val="75000"/>
                  </a:srgbClr>
                </a:solidFill>
              </a:rPr>
              <a:t>goal of sustainable development is to enable all people throughout the world to satisfy their basic needs and enjoy a better quality of life, without compromising the quality of life of future generations.</a:t>
            </a:r>
            <a:endParaRPr lang="en-GB" sz="1800" dirty="0">
              <a:solidFill>
                <a:srgbClr val="C0504D">
                  <a:lumMod val="75000"/>
                </a:srgbClr>
              </a:solidFill>
            </a:endParaRPr>
          </a:p>
        </p:txBody>
      </p:sp>
      <p:pic>
        <p:nvPicPr>
          <p:cNvPr id="2053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6938"/>
            <a:ext cx="70993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2"/>
          <p:cNvSpPr txBox="1">
            <a:spLocks noChangeArrowheads="1"/>
          </p:cNvSpPr>
          <p:nvPr/>
        </p:nvSpPr>
        <p:spPr bwMode="auto">
          <a:xfrm>
            <a:off x="5251450" y="6646863"/>
            <a:ext cx="39655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800" smtClean="0">
                <a:solidFill>
                  <a:prstClr val="black"/>
                </a:solidFill>
                <a:latin typeface="Arial" pitchFamily="34" charset="0"/>
              </a:rPr>
              <a:t>© </a:t>
            </a:r>
            <a:r>
              <a:rPr lang="en-GB" sz="800" smtClean="0">
                <a:solidFill>
                  <a:prstClr val="black"/>
                </a:solidFill>
                <a:latin typeface="Arial" pitchFamily="34" charset="0"/>
                <a:hlinkClick r:id="rId6"/>
              </a:rPr>
              <a:t>pixelfountain </a:t>
            </a:r>
            <a:r>
              <a:rPr lang="en-GB" sz="800" smtClean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lang="en-GB" sz="800" smtClean="0">
                <a:solidFill>
                  <a:prstClr val="black"/>
                </a:solidFill>
                <a:latin typeface="Arial" pitchFamily="34" charset="0"/>
                <a:hlinkClick r:id="rId3"/>
              </a:rPr>
              <a:t>games-ED</a:t>
            </a:r>
            <a:r>
              <a:rPr lang="en-GB" sz="800" smtClean="0">
                <a:solidFill>
                  <a:prstClr val="black"/>
                </a:solidFill>
                <a:latin typeface="Arial" pitchFamily="34" charset="0"/>
              </a:rPr>
              <a:t>) – free to use in UK schools, colleges and universities. </a:t>
            </a:r>
          </a:p>
        </p:txBody>
      </p:sp>
    </p:spTree>
    <p:extLst>
      <p:ext uri="{BB962C8B-B14F-4D97-AF65-F5344CB8AC3E}">
        <p14:creationId xmlns:p14="http://schemas.microsoft.com/office/powerpoint/2010/main" val="268481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04143" y="152905"/>
            <a:ext cx="6335713" cy="7207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solidFill>
                  <a:srgbClr val="8064A2">
                    <a:lumMod val="75000"/>
                  </a:srgbClr>
                </a:solidFill>
              </a:rPr>
              <a:t>Limited Resources</a:t>
            </a:r>
          </a:p>
        </p:txBody>
      </p:sp>
      <p:sp>
        <p:nvSpPr>
          <p:cNvPr id="3077" name="Subtitle 2"/>
          <p:cNvSpPr txBox="1">
            <a:spLocks/>
          </p:cNvSpPr>
          <p:nvPr/>
        </p:nvSpPr>
        <p:spPr bwMode="auto">
          <a:xfrm>
            <a:off x="107950" y="935038"/>
            <a:ext cx="8934450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sz="3200" dirty="0" smtClean="0">
                <a:solidFill>
                  <a:srgbClr val="953735"/>
                </a:solidFill>
                <a:latin typeface="Arial" pitchFamily="34" charset="0"/>
              </a:rPr>
              <a:t>If everyone had the same standard of living as people in North America or Europe, we would need the resources of three planet earths.</a:t>
            </a:r>
          </a:p>
        </p:txBody>
      </p:sp>
      <p:pic>
        <p:nvPicPr>
          <p:cNvPr id="25616" name="Picture 16" descr="Z:\_Projects\Plan it NW Delivery\PowerPoint\Media\earth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2590800"/>
            <a:ext cx="26479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7" name="Picture 17" descr="Z:\_Projects\Plan it NW Delivery\PowerPoint\Media\earth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2609850"/>
            <a:ext cx="26479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 descr="Z:\_Projects\Plan it NW Delivery\PowerPoint\Media\earth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600325"/>
            <a:ext cx="26479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67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12"/>
          <p:cNvSpPr>
            <a:spLocks noChangeArrowheads="1"/>
          </p:cNvSpPr>
          <p:nvPr/>
        </p:nvSpPr>
        <p:spPr bwMode="auto">
          <a:xfrm>
            <a:off x="1600200" y="0"/>
            <a:ext cx="9144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101" name="Title 1"/>
          <p:cNvSpPr txBox="1">
            <a:spLocks/>
          </p:cNvSpPr>
          <p:nvPr/>
        </p:nvSpPr>
        <p:spPr bwMode="auto">
          <a:xfrm>
            <a:off x="2699543" y="134937"/>
            <a:ext cx="63357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4000" dirty="0" smtClean="0">
                <a:solidFill>
                  <a:srgbClr val="604A7B"/>
                </a:solidFill>
                <a:latin typeface="Arial" pitchFamily="34" charset="0"/>
              </a:rPr>
              <a:t>What are our basic needs?</a:t>
            </a:r>
          </a:p>
        </p:txBody>
      </p:sp>
      <p:sp>
        <p:nvSpPr>
          <p:cNvPr id="4103" name="Rectangle 13"/>
          <p:cNvSpPr>
            <a:spLocks noChangeArrowheads="1"/>
          </p:cNvSpPr>
          <p:nvPr/>
        </p:nvSpPr>
        <p:spPr bwMode="auto">
          <a:xfrm>
            <a:off x="1600200" y="1066800"/>
            <a:ext cx="754380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</a:endParaRPr>
          </a:p>
        </p:txBody>
      </p:sp>
      <p:pic>
        <p:nvPicPr>
          <p:cNvPr id="4104" name="Picture 21" descr="\\Pixel-server\pixelfountain\games-ED\Teaching Materials\Build\f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38300"/>
            <a:ext cx="2209800" cy="1649413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22" descr="\\Pixel-server\pixelfountain\games-ED\Teaching Materials\Build\medic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43300"/>
            <a:ext cx="2209800" cy="1649413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23" descr="\\Pixel-server\pixelfountain\games-ED\Teaching Materials\Build\pow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43300"/>
            <a:ext cx="2209800" cy="1649413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24" descr="\\Pixel-server\pixelfountain\games-ED\Teaching Materials\Build\shelt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38300"/>
            <a:ext cx="2209800" cy="1649413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25" descr="\\Pixel-server\pixelfountain\games-ED\Teaching Materials\Build\wast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43300"/>
            <a:ext cx="2209800" cy="1649413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26" descr="\\Pixel-server\pixelfountain\games-ED\Teaching Materials\Build\wate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38300"/>
            <a:ext cx="2209800" cy="1649413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1638300"/>
            <a:ext cx="2209800" cy="1649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8000" b="1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429000" y="1638300"/>
            <a:ext cx="2209800" cy="1649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8000" b="1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67400" y="1638300"/>
            <a:ext cx="2209800" cy="1649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8000" b="1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14400" y="3543300"/>
            <a:ext cx="2209800" cy="1649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8000" b="1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419475" y="3527425"/>
            <a:ext cx="2209800" cy="1649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8000" b="1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67400" y="3543300"/>
            <a:ext cx="2209800" cy="1649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8000" b="1" dirty="0">
                <a:solidFill>
                  <a:prstClr val="white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8086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12"/>
          <p:cNvSpPr>
            <a:spLocks noChangeArrowheads="1"/>
          </p:cNvSpPr>
          <p:nvPr/>
        </p:nvSpPr>
        <p:spPr bwMode="auto">
          <a:xfrm>
            <a:off x="1600200" y="0"/>
            <a:ext cx="9144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124" name="Rectangle 13"/>
          <p:cNvSpPr>
            <a:spLocks noChangeArrowheads="1"/>
          </p:cNvSpPr>
          <p:nvPr/>
        </p:nvSpPr>
        <p:spPr bwMode="auto">
          <a:xfrm>
            <a:off x="1600200" y="1066800"/>
            <a:ext cx="754380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126" name="Title 1"/>
          <p:cNvSpPr txBox="1">
            <a:spLocks/>
          </p:cNvSpPr>
          <p:nvPr/>
        </p:nvSpPr>
        <p:spPr bwMode="auto">
          <a:xfrm>
            <a:off x="2719489" y="106362"/>
            <a:ext cx="63357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4000" dirty="0" smtClean="0">
                <a:solidFill>
                  <a:srgbClr val="604A7B"/>
                </a:solidFill>
                <a:latin typeface="Arial" pitchFamily="34" charset="0"/>
              </a:rPr>
              <a:t>What are our basic needs?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600200" y="1171575"/>
            <a:ext cx="1035050" cy="3603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GB" smtClean="0">
                <a:solidFill>
                  <a:srgbClr val="953735"/>
                </a:solidFill>
                <a:latin typeface="Arial" charset="0"/>
              </a:rPr>
              <a:t>Food</a:t>
            </a:r>
          </a:p>
        </p:txBody>
      </p:sp>
      <p:sp>
        <p:nvSpPr>
          <p:cNvPr id="2" name="Subtitle 2"/>
          <p:cNvSpPr txBox="1">
            <a:spLocks/>
          </p:cNvSpPr>
          <p:nvPr/>
        </p:nvSpPr>
        <p:spPr>
          <a:xfrm>
            <a:off x="3994150" y="1171575"/>
            <a:ext cx="1035050" cy="3603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GB" smtClean="0">
                <a:solidFill>
                  <a:srgbClr val="953735"/>
                </a:solidFill>
                <a:latin typeface="Arial" charset="0"/>
              </a:rPr>
              <a:t>Water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432550" y="1171575"/>
            <a:ext cx="1035050" cy="3603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GB" smtClean="0">
                <a:solidFill>
                  <a:srgbClr val="953735"/>
                </a:solidFill>
                <a:latin typeface="Arial" charset="0"/>
              </a:rPr>
              <a:t>Shelter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00200" y="5334000"/>
            <a:ext cx="1035050" cy="3603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GB" smtClean="0">
                <a:solidFill>
                  <a:srgbClr val="953735"/>
                </a:solidFill>
                <a:latin typeface="Arial" charset="0"/>
              </a:rPr>
              <a:t>Power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9000" y="5334000"/>
            <a:ext cx="2209800" cy="3603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GB" smtClean="0">
                <a:solidFill>
                  <a:srgbClr val="953735"/>
                </a:solidFill>
                <a:latin typeface="Arial" charset="0"/>
              </a:rPr>
              <a:t>Waste Treatment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867400" y="5334000"/>
            <a:ext cx="2209800" cy="3603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GB" smtClean="0">
                <a:solidFill>
                  <a:srgbClr val="953735"/>
                </a:solidFill>
                <a:latin typeface="Arial" charset="0"/>
              </a:rPr>
              <a:t>Medical Care</a:t>
            </a:r>
          </a:p>
        </p:txBody>
      </p:sp>
      <p:pic>
        <p:nvPicPr>
          <p:cNvPr id="5134" name="Picture 21" descr="\\Pixel-server\pixelfountain\games-ED\Teaching Materials\Build\f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38300"/>
            <a:ext cx="2209800" cy="1649413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22" descr="\\Pixel-server\pixelfountain\games-ED\Teaching Materials\Build\medic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43300"/>
            <a:ext cx="2209800" cy="1649413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23" descr="\\Pixel-server\pixelfountain\games-ED\Teaching Materials\Build\pow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43300"/>
            <a:ext cx="2209800" cy="1649413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24" descr="\\Pixel-server\pixelfountain\games-ED\Teaching Materials\Build\shelt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346" y="1650943"/>
            <a:ext cx="2209800" cy="1649413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25" descr="\\Pixel-server\pixelfountain\games-ED\Teaching Materials\Build\wast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43299"/>
            <a:ext cx="2209800" cy="1649413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9" name="Picture 26" descr="\\Pixel-server\pixelfountain\games-ED\Teaching Materials\Build\wate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38300"/>
            <a:ext cx="2209800" cy="1649413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17006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260648"/>
            <a:ext cx="6246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</a:rPr>
              <a:t>You tube cartoon ‘Peak Oil - How Will You Ride the Slide</a:t>
            </a:r>
            <a:r>
              <a:rPr lang="en-GB" sz="3200" dirty="0">
                <a:solidFill>
                  <a:srgbClr val="000000"/>
                </a:solidFill>
              </a:rPr>
              <a:t>?’</a:t>
            </a:r>
          </a:p>
          <a:p>
            <a:r>
              <a:rPr lang="en-GB" sz="3200" dirty="0">
                <a:solidFill>
                  <a:srgbClr val="000000"/>
                </a:solidFill>
                <a:hlinkClick r:id="rId2"/>
              </a:rPr>
              <a:t>ride the slide </a:t>
            </a: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988840"/>
            <a:ext cx="87129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>
                <a:solidFill>
                  <a:srgbClr val="000000"/>
                </a:solidFill>
              </a:rPr>
              <a:t>Prompts for discussion                                                                                    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What did you think of the cartoon?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Fuel for transport makes up almost a third of the current world energy consumption (contextualise with car/ plane use for holidays etc.).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Imagine all the transport stopped for a day: what would happen to your city/ town/ the wider world?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Historical examples in the </a:t>
            </a:r>
            <a:r>
              <a:rPr lang="en-GB" dirty="0">
                <a:solidFill>
                  <a:srgbClr val="000000"/>
                </a:solidFill>
              </a:rPr>
              <a:t>UK:1973 </a:t>
            </a:r>
            <a:r>
              <a:rPr lang="en-GB" dirty="0">
                <a:solidFill>
                  <a:srgbClr val="000000"/>
                </a:solidFill>
              </a:rPr>
              <a:t>oil crisis: ‘Three Day week’ introduced to conserve </a:t>
            </a:r>
            <a:r>
              <a:rPr lang="en-GB" dirty="0">
                <a:solidFill>
                  <a:srgbClr val="000000"/>
                </a:solidFill>
              </a:rPr>
              <a:t>electricity, Miners </a:t>
            </a:r>
            <a:r>
              <a:rPr lang="en-GB" dirty="0">
                <a:solidFill>
                  <a:srgbClr val="000000"/>
                </a:solidFill>
              </a:rPr>
              <a:t>strike in 1984, major industrial </a:t>
            </a:r>
            <a:r>
              <a:rPr lang="en-GB" dirty="0">
                <a:solidFill>
                  <a:srgbClr val="000000"/>
                </a:solidFill>
              </a:rPr>
              <a:t>action.</a:t>
            </a:r>
            <a:endParaRPr lang="en-GB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What does the word biofuel suggest to you?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It has been estimated that biofuels will make up 9% of transport fuel in Europe by 2020 – what energy do we already have? Which sources are renewable and which are non-renewable? What are the alternatives for the future to energy consumption?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We want to continue our lives as normal but how can we? Where else might fuel come from? What other sources of energy might we use?  </a:t>
            </a:r>
          </a:p>
        </p:txBody>
      </p:sp>
    </p:spTree>
    <p:extLst>
      <p:ext uri="{BB962C8B-B14F-4D97-AF65-F5344CB8AC3E}">
        <p14:creationId xmlns:p14="http://schemas.microsoft.com/office/powerpoint/2010/main" val="304996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79912" y="116632"/>
            <a:ext cx="949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Task 1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3025" y="188640"/>
            <a:ext cx="80648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solidFill>
                  <a:srgbClr val="000000"/>
                </a:solidFill>
              </a:rPr>
              <a:t>Dragons Den</a:t>
            </a:r>
            <a:endParaRPr lang="en-GB" sz="66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09" y="11142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000000"/>
                </a:solidFill>
                <a:hlinkClick r:id="rId2"/>
              </a:rPr>
              <a:t>dragens</a:t>
            </a:r>
            <a:r>
              <a:rPr lang="en-GB" dirty="0">
                <a:solidFill>
                  <a:srgbClr val="000000"/>
                </a:solidFill>
                <a:hlinkClick r:id="rId2"/>
              </a:rPr>
              <a:t> den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642900">
            <a:off x="4372406" y="2972682"/>
            <a:ext cx="4403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Bioethanol from </a:t>
            </a:r>
            <a:r>
              <a:rPr lang="en-GB" b="1" dirty="0">
                <a:solidFill>
                  <a:srgbClr val="000000"/>
                </a:solidFill>
              </a:rPr>
              <a:t>trees, grasses, waste</a:t>
            </a:r>
            <a:r>
              <a:rPr lang="en-GB" dirty="0">
                <a:solidFill>
                  <a:srgbClr val="00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1001580">
            <a:off x="235510" y="3357749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Bioethanol </a:t>
            </a:r>
            <a:r>
              <a:rPr lang="en-GB" b="1" dirty="0">
                <a:solidFill>
                  <a:srgbClr val="000000"/>
                </a:solidFill>
              </a:rPr>
              <a:t>from duel–use crops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2301" y="4581128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Biogas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01065" y="5854272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Biofuels from algal 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3" name="Picture 12" descr="alage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01065" y="4166047"/>
            <a:ext cx="2073275" cy="1481455"/>
          </a:xfrm>
          <a:prstGeom prst="rect">
            <a:avLst/>
          </a:prstGeom>
        </p:spPr>
      </p:pic>
      <p:pic>
        <p:nvPicPr>
          <p:cNvPr id="14" name="Picture 13" descr="corn in field.JPG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583736" y="1848254"/>
            <a:ext cx="2333625" cy="1354455"/>
          </a:xfrm>
          <a:prstGeom prst="rect">
            <a:avLst/>
          </a:prstGeom>
        </p:spPr>
      </p:pic>
      <p:pic>
        <p:nvPicPr>
          <p:cNvPr id="15" name="Picture 14" descr="plant leaf.JPG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208966" y="1351065"/>
            <a:ext cx="2266950" cy="1625600"/>
          </a:xfrm>
          <a:prstGeom prst="rect">
            <a:avLst/>
          </a:prstGeom>
        </p:spPr>
      </p:pic>
      <p:pic>
        <p:nvPicPr>
          <p:cNvPr id="16" name="Picture 15" descr="pipeline.JPG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663025" y="5104972"/>
            <a:ext cx="223266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1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596</Words>
  <Application>Microsoft Office PowerPoint</Application>
  <PresentationFormat>Экран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Energy</vt:lpstr>
      <vt:lpstr>Energy</vt:lpstr>
      <vt:lpstr>Energy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Jennifer Wood</dc:creator>
  <cp:lastModifiedBy>Jennifer Wood</cp:lastModifiedBy>
  <cp:revision>1</cp:revision>
  <dcterms:created xsi:type="dcterms:W3CDTF">2013-11-12T05:18:54Z</dcterms:created>
  <dcterms:modified xsi:type="dcterms:W3CDTF">2013-11-12T05:22:50Z</dcterms:modified>
</cp:coreProperties>
</file>