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9" r:id="rId3"/>
    <p:sldId id="280" r:id="rId4"/>
    <p:sldId id="281" r:id="rId5"/>
    <p:sldId id="282" r:id="rId6"/>
    <p:sldId id="295" r:id="rId7"/>
    <p:sldId id="291" r:id="rId8"/>
    <p:sldId id="293" r:id="rId9"/>
    <p:sldId id="290" r:id="rId10"/>
    <p:sldId id="294" r:id="rId11"/>
    <p:sldId id="296" r:id="rId12"/>
    <p:sldId id="297" r:id="rId13"/>
    <p:sldId id="298" r:id="rId14"/>
    <p:sldId id="299" r:id="rId15"/>
    <p:sldId id="30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4" d="100"/>
          <a:sy n="94" d="100"/>
        </p:scale>
        <p:origin x="-84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FABD39-9686-42CC-9D4D-B233AFDE203D}" type="datetimeFigureOut">
              <a:rPr lang="en-GB" smtClean="0"/>
              <a:pPr/>
              <a:t>04/02/2014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BE1222-FF17-432B-9B4E-8DA92C3832E0}" type="slidenum">
              <a:rPr lang="en-GB" smtClean="0"/>
              <a:pPr/>
              <a:t>‹#›</a:t>
            </a:fld>
            <a:endParaRPr lang="en-GB"/>
          </a:p>
        </p:txBody>
      </p:sp>
    </p:spTree>
    <p:extLst>
      <p:ext uri="{BB962C8B-B14F-4D97-AF65-F5344CB8AC3E}">
        <p14:creationId xmlns:p14="http://schemas.microsoft.com/office/powerpoint/2010/main" val="4146791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64417C5D-7F18-4273-BC31-7183A13E44F8}" type="slidenum">
              <a:rPr lang="en-GB" smtClean="0"/>
              <a:pPr>
                <a:defRPr/>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64417C5D-7F18-4273-BC31-7183A13E44F8}" type="slidenum">
              <a:rPr lang="en-GB" smtClean="0"/>
              <a:pPr>
                <a:defRPr/>
              </a:pPr>
              <a:t>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7A97B3B-8C9E-4568-8521-94A12BEF484F}" type="datetimeFigureOut">
              <a:rPr lang="en-GB" smtClean="0"/>
              <a:pPr/>
              <a:t>04/02/2014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8394A-0C43-46A0-9820-1C2542DF2E2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A97B3B-8C9E-4568-8521-94A12BEF484F}" type="datetimeFigureOut">
              <a:rPr lang="en-GB" smtClean="0"/>
              <a:pPr/>
              <a:t>04/02/2014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8394A-0C43-46A0-9820-1C2542DF2E2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A97B3B-8C9E-4568-8521-94A12BEF484F}" type="datetimeFigureOut">
              <a:rPr lang="en-GB" smtClean="0"/>
              <a:pPr/>
              <a:t>04/02/2014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8394A-0C43-46A0-9820-1C2542DF2E2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A97B3B-8C9E-4568-8521-94A12BEF484F}" type="datetimeFigureOut">
              <a:rPr lang="en-GB" smtClean="0"/>
              <a:pPr/>
              <a:t>04/02/2014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8394A-0C43-46A0-9820-1C2542DF2E2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A97B3B-8C9E-4568-8521-94A12BEF484F}" type="datetimeFigureOut">
              <a:rPr lang="en-GB" smtClean="0"/>
              <a:pPr/>
              <a:t>04/02/2014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78394A-0C43-46A0-9820-1C2542DF2E2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7A97B3B-8C9E-4568-8521-94A12BEF484F}" type="datetimeFigureOut">
              <a:rPr lang="en-GB" smtClean="0"/>
              <a:pPr/>
              <a:t>04/02/2014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78394A-0C43-46A0-9820-1C2542DF2E2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A97B3B-8C9E-4568-8521-94A12BEF484F}" type="datetimeFigureOut">
              <a:rPr lang="en-GB" smtClean="0"/>
              <a:pPr/>
              <a:t>04/02/2014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A78394A-0C43-46A0-9820-1C2542DF2E2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7A97B3B-8C9E-4568-8521-94A12BEF484F}" type="datetimeFigureOut">
              <a:rPr lang="en-GB" smtClean="0"/>
              <a:pPr/>
              <a:t>04/02/2014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A78394A-0C43-46A0-9820-1C2542DF2E2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A97B3B-8C9E-4568-8521-94A12BEF484F}" type="datetimeFigureOut">
              <a:rPr lang="en-GB" smtClean="0"/>
              <a:pPr/>
              <a:t>04/02/2014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A78394A-0C43-46A0-9820-1C2542DF2E2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A97B3B-8C9E-4568-8521-94A12BEF484F}" type="datetimeFigureOut">
              <a:rPr lang="en-GB" smtClean="0"/>
              <a:pPr/>
              <a:t>04/02/2014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78394A-0C43-46A0-9820-1C2542DF2E2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A97B3B-8C9E-4568-8521-94A12BEF484F}" type="datetimeFigureOut">
              <a:rPr lang="en-GB" smtClean="0"/>
              <a:pPr/>
              <a:t>04/02/2014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78394A-0C43-46A0-9820-1C2542DF2E2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A97B3B-8C9E-4568-8521-94A12BEF484F}" type="datetimeFigureOut">
              <a:rPr lang="en-GB" smtClean="0"/>
              <a:pPr/>
              <a:t>04/02/2014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8394A-0C43-46A0-9820-1C2542DF2E2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youtube.com/watch?v=T2JMVxnMqx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flickr.com/photos/gdsdigital/401568879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8640"/>
            <a:ext cx="7772400" cy="1470025"/>
          </a:xfrm>
          <a:solidFill>
            <a:schemeClr val="tx2">
              <a:lumMod val="60000"/>
              <a:lumOff val="40000"/>
            </a:schemeClr>
          </a:solidFill>
          <a:ln w="63500">
            <a:solidFill>
              <a:schemeClr val="tx1"/>
            </a:solidFill>
          </a:ln>
        </p:spPr>
        <p:txBody>
          <a:bodyPr>
            <a:noAutofit/>
          </a:bodyPr>
          <a:lstStyle/>
          <a:p>
            <a:r>
              <a:rPr lang="en-GB" b="1" u="sng" dirty="0" smtClean="0">
                <a:solidFill>
                  <a:schemeClr val="bg1"/>
                </a:solidFill>
              </a:rPr>
              <a:t>Dams: Development or Destruction?</a:t>
            </a:r>
            <a:endParaRPr lang="en-GB" b="1" u="sng" dirty="0">
              <a:solidFill>
                <a:schemeClr val="bg1"/>
              </a:solidFill>
            </a:endParaRPr>
          </a:p>
        </p:txBody>
      </p:sp>
      <p:sp>
        <p:nvSpPr>
          <p:cNvPr id="6" name="Rectangle 5"/>
          <p:cNvSpPr/>
          <p:nvPr/>
        </p:nvSpPr>
        <p:spPr>
          <a:xfrm>
            <a:off x="683568" y="1844824"/>
            <a:ext cx="3096344" cy="1440160"/>
          </a:xfrm>
          <a:prstGeom prst="rect">
            <a:avLst/>
          </a:pr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t>To know the advantages and disadvantages of large scale dams.</a:t>
            </a:r>
            <a:endParaRPr lang="en-GB" sz="2200" dirty="0"/>
          </a:p>
        </p:txBody>
      </p:sp>
      <p:sp>
        <p:nvSpPr>
          <p:cNvPr id="10" name="Rectangle 9"/>
          <p:cNvSpPr/>
          <p:nvPr/>
        </p:nvSpPr>
        <p:spPr>
          <a:xfrm>
            <a:off x="683568" y="3429000"/>
            <a:ext cx="3096344" cy="1440160"/>
          </a:xfrm>
          <a:prstGeom prst="rect">
            <a:avLst/>
          </a:pr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solidFill>
                  <a:schemeClr val="tx1"/>
                </a:solidFill>
              </a:rPr>
              <a:t>To be able to explain why dams are controversial.</a:t>
            </a:r>
            <a:endParaRPr lang="en-GB" sz="2200" dirty="0">
              <a:solidFill>
                <a:schemeClr val="tx1"/>
              </a:solidFill>
            </a:endParaRPr>
          </a:p>
        </p:txBody>
      </p:sp>
      <p:sp>
        <p:nvSpPr>
          <p:cNvPr id="11" name="Rectangle 10"/>
          <p:cNvSpPr/>
          <p:nvPr/>
        </p:nvSpPr>
        <p:spPr>
          <a:xfrm>
            <a:off x="683568" y="5013176"/>
            <a:ext cx="3096344" cy="1440160"/>
          </a:xfrm>
          <a:prstGeom prst="rect">
            <a:avLst/>
          </a:prstGeom>
          <a:solidFill>
            <a:srgbClr val="00B05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dirty="0" smtClean="0"/>
              <a:t>To understand why the 3 Gorges Dam is an ecological disaster.</a:t>
            </a:r>
            <a:endParaRPr lang="en-GB" sz="2200" dirty="0"/>
          </a:p>
        </p:txBody>
      </p:sp>
      <p:sp>
        <p:nvSpPr>
          <p:cNvPr id="17" name="Curved Right Arrow 16"/>
          <p:cNvSpPr/>
          <p:nvPr/>
        </p:nvSpPr>
        <p:spPr>
          <a:xfrm>
            <a:off x="395536" y="2708920"/>
            <a:ext cx="504056" cy="1080120"/>
          </a:xfrm>
          <a:prstGeom prst="curvedRightArrow">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Curved Right Arrow 17"/>
          <p:cNvSpPr/>
          <p:nvPr/>
        </p:nvSpPr>
        <p:spPr>
          <a:xfrm>
            <a:off x="395536" y="4293096"/>
            <a:ext cx="504056" cy="1080120"/>
          </a:xfrm>
          <a:prstGeom prst="curvedRightArrow">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6" name="Picture 2" descr="http://www.absolutechinatours.com/UploadFiles/ImageBase/Three-Gorges-Dam(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844824"/>
            <a:ext cx="4536504" cy="4608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3568" y="188640"/>
            <a:ext cx="7772400" cy="1470025"/>
          </a:xfrm>
          <a:prstGeom prst="rect">
            <a:avLst/>
          </a:prstGeom>
          <a:solidFill>
            <a:schemeClr val="accent2">
              <a:lumMod val="40000"/>
              <a:lumOff val="60000"/>
            </a:schemeClr>
          </a:solidFill>
          <a:ln w="6350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u="sng" dirty="0" smtClean="0"/>
              <a:t>Muddiest Point</a:t>
            </a:r>
            <a:endParaRPr lang="en-GB" sz="6600" b="1" u="sng" dirty="0"/>
          </a:p>
        </p:txBody>
      </p:sp>
      <p:sp>
        <p:nvSpPr>
          <p:cNvPr id="6" name="Rectangle 5"/>
          <p:cNvSpPr/>
          <p:nvPr/>
        </p:nvSpPr>
        <p:spPr>
          <a:xfrm>
            <a:off x="323528" y="188640"/>
            <a:ext cx="216024" cy="1440160"/>
          </a:xfrm>
          <a:prstGeom prst="rect">
            <a:avLst/>
          </a:pr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chemeClr val="bg2"/>
              </a:solidFill>
            </a:endParaRPr>
          </a:p>
        </p:txBody>
      </p:sp>
      <p:sp>
        <p:nvSpPr>
          <p:cNvPr id="7" name="Rectangle 6"/>
          <p:cNvSpPr/>
          <p:nvPr/>
        </p:nvSpPr>
        <p:spPr>
          <a:xfrm>
            <a:off x="8604448" y="188640"/>
            <a:ext cx="216024" cy="1440160"/>
          </a:xfrm>
          <a:prstGeom prst="rect">
            <a:avLst/>
          </a:prstGeom>
          <a:solidFill>
            <a:srgbClr val="FFFF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chemeClr val="bg2"/>
              </a:solidFill>
            </a:endParaRPr>
          </a:p>
        </p:txBody>
      </p:sp>
      <p:pic>
        <p:nvPicPr>
          <p:cNvPr id="4098" name="Picture 2" descr="http://highheelsinthebarnyard.files.wordpress.com/2012/03/muddy-field-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844824"/>
            <a:ext cx="9144000" cy="501317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txBox="1">
            <a:spLocks/>
          </p:cNvSpPr>
          <p:nvPr/>
        </p:nvSpPr>
        <p:spPr>
          <a:xfrm>
            <a:off x="5364088" y="1844824"/>
            <a:ext cx="3405064" cy="2268252"/>
          </a:xfrm>
          <a:prstGeom prst="rect">
            <a:avLst/>
          </a:prstGeom>
          <a:solidFill>
            <a:schemeClr val="bg1"/>
          </a:solidFill>
          <a:ln w="38100">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2700" dirty="0" smtClean="0">
                <a:solidFill>
                  <a:schemeClr val="tx1"/>
                </a:solidFill>
              </a:rPr>
              <a:t>Write down on your post it notes 2 points from the lesson which you feel least clear about.</a:t>
            </a:r>
          </a:p>
          <a:p>
            <a:pPr marL="514350" indent="-514350" algn="l">
              <a:buFont typeface="+mj-lt"/>
              <a:buAutoNum type="arabicPeriod"/>
            </a:pPr>
            <a:endParaRPr lang="en-US" dirty="0" smtClean="0"/>
          </a:p>
          <a:p>
            <a:pPr marL="514350" indent="-514350" algn="l">
              <a:buFont typeface="+mj-lt"/>
              <a:buAutoNum type="arabicPeriod"/>
            </a:pPr>
            <a:endParaRPr lang="en-US" dirty="0" smtClean="0"/>
          </a:p>
          <a:p>
            <a:endParaRPr lang="en-US" dirty="0" smtClean="0"/>
          </a:p>
          <a:p>
            <a:endParaRPr lang="en-US" dirty="0" smtClean="0"/>
          </a:p>
          <a:p>
            <a:endParaRPr lang="en-US" dirty="0" smtClean="0"/>
          </a:p>
        </p:txBody>
      </p:sp>
    </p:spTree>
    <p:extLst>
      <p:ext uri="{BB962C8B-B14F-4D97-AF65-F5344CB8AC3E}">
        <p14:creationId xmlns:p14="http://schemas.microsoft.com/office/powerpoint/2010/main" val="3216593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22714"/>
          </a:xfrm>
        </p:spPr>
        <p:txBody>
          <a:bodyPr>
            <a:normAutofit/>
          </a:bodyPr>
          <a:lstStyle/>
          <a:p>
            <a:r>
              <a:rPr lang="en-GB" dirty="0" smtClean="0"/>
              <a:t>The power would </a:t>
            </a:r>
            <a:r>
              <a:rPr lang="en-GB" dirty="0" err="1" smtClean="0"/>
              <a:t>kickstart</a:t>
            </a:r>
            <a:r>
              <a:rPr lang="en-GB" dirty="0" smtClean="0"/>
              <a:t> industries such as those processing natural resources, provide tax income for government and jobs for many people. It would also change the infrastructure, from water processing to electrification of homes.</a:t>
            </a:r>
            <a:endParaRPr lang="en-GB" dirty="0"/>
          </a:p>
        </p:txBody>
      </p:sp>
    </p:spTree>
    <p:extLst>
      <p:ext uri="{BB962C8B-B14F-4D97-AF65-F5344CB8AC3E}">
        <p14:creationId xmlns:p14="http://schemas.microsoft.com/office/powerpoint/2010/main" val="3296790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22714"/>
          </a:xfrm>
        </p:spPr>
        <p:txBody>
          <a:bodyPr>
            <a:normAutofit/>
          </a:bodyPr>
          <a:lstStyle/>
          <a:p>
            <a:r>
              <a:rPr lang="en-GB" dirty="0" smtClean="0"/>
              <a:t>The dam would supply water for growing settlements</a:t>
            </a:r>
            <a:endParaRPr lang="en-GB" dirty="0"/>
          </a:p>
        </p:txBody>
      </p:sp>
    </p:spTree>
    <p:extLst>
      <p:ext uri="{BB962C8B-B14F-4D97-AF65-F5344CB8AC3E}">
        <p14:creationId xmlns:p14="http://schemas.microsoft.com/office/powerpoint/2010/main" val="4106295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22714"/>
          </a:xfrm>
        </p:spPr>
        <p:txBody>
          <a:bodyPr>
            <a:normAutofit/>
          </a:bodyPr>
          <a:lstStyle/>
          <a:p>
            <a:r>
              <a:rPr lang="en-GB" dirty="0" smtClean="0"/>
              <a:t>It would be a centrepiece of regional and national development, and have a political impact for the government.</a:t>
            </a:r>
            <a:endParaRPr lang="en-GB" dirty="0"/>
          </a:p>
        </p:txBody>
      </p:sp>
    </p:spTree>
    <p:extLst>
      <p:ext uri="{BB962C8B-B14F-4D97-AF65-F5344CB8AC3E}">
        <p14:creationId xmlns:p14="http://schemas.microsoft.com/office/powerpoint/2010/main" val="1429084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22714"/>
          </a:xfrm>
        </p:spPr>
        <p:txBody>
          <a:bodyPr>
            <a:normAutofit fontScale="90000"/>
          </a:bodyPr>
          <a:lstStyle/>
          <a:p>
            <a:r>
              <a:rPr lang="en-GB" dirty="0" smtClean="0"/>
              <a:t>Such a major investment will normally require a huge loan and commitment to paying it off for many decades. If the project does not bring the planned economic benefits, these repayments could cripple the country, sending more of its people into poverty and ill health as the country would not be able to afford healthcare or to subsidise food or fuel.</a:t>
            </a:r>
            <a:endParaRPr lang="en-GB" dirty="0"/>
          </a:p>
        </p:txBody>
      </p:sp>
    </p:spTree>
    <p:extLst>
      <p:ext uri="{BB962C8B-B14F-4D97-AF65-F5344CB8AC3E}">
        <p14:creationId xmlns:p14="http://schemas.microsoft.com/office/powerpoint/2010/main" val="1429084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22714"/>
          </a:xfrm>
        </p:spPr>
        <p:txBody>
          <a:bodyPr>
            <a:normAutofit/>
          </a:bodyPr>
          <a:lstStyle/>
          <a:p>
            <a:r>
              <a:rPr lang="en-GB" dirty="0" smtClean="0"/>
              <a:t>Experts predict that rising temperatures in Africa could dry up some rivers. This might threaten water supply to the project, especially if there is water conflict with neighbouring countries whose rivers are fed by the same rivers.</a:t>
            </a:r>
            <a:endParaRPr lang="en-GB" dirty="0"/>
          </a:p>
        </p:txBody>
      </p:sp>
    </p:spTree>
    <p:extLst>
      <p:ext uri="{BB962C8B-B14F-4D97-AF65-F5344CB8AC3E}">
        <p14:creationId xmlns:p14="http://schemas.microsoft.com/office/powerpoint/2010/main" val="1429084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5"/>
          <p:cNvSpPr>
            <a:spLocks noChangeArrowheads="1" noChangeShapeType="1" noTextEdit="1"/>
          </p:cNvSpPr>
          <p:nvPr/>
        </p:nvSpPr>
        <p:spPr bwMode="auto">
          <a:xfrm>
            <a:off x="468313" y="260350"/>
            <a:ext cx="6480175" cy="1368425"/>
          </a:xfrm>
          <a:prstGeom prst="rect">
            <a:avLst/>
          </a:prstGeom>
        </p:spPr>
        <p:txBody>
          <a:bodyPr wrap="none" fromWordArt="1">
            <a:prstTxWarp prst="textPlain">
              <a:avLst>
                <a:gd name="adj" fmla="val 50000"/>
              </a:avLst>
            </a:prstTxWarp>
          </a:bodyPr>
          <a:lstStyle/>
          <a:p>
            <a:pPr algn="ctr"/>
            <a:r>
              <a:rPr lang="en-GB" sz="2800" kern="10" dirty="0">
                <a:ln w="9525">
                  <a:solidFill>
                    <a:srgbClr val="000000"/>
                  </a:solidFill>
                  <a:round/>
                  <a:headEnd/>
                  <a:tailEnd/>
                </a:ln>
                <a:solidFill>
                  <a:srgbClr val="FF0000"/>
                </a:solidFill>
                <a:latin typeface="Arial Black"/>
              </a:rPr>
              <a:t>Write down 3 geographical things</a:t>
            </a:r>
          </a:p>
          <a:p>
            <a:pPr algn="ctr"/>
            <a:r>
              <a:rPr lang="en-GB" sz="2800" kern="10" dirty="0">
                <a:ln w="9525">
                  <a:solidFill>
                    <a:srgbClr val="000000"/>
                  </a:solidFill>
                  <a:round/>
                  <a:headEnd/>
                  <a:tailEnd/>
                </a:ln>
                <a:solidFill>
                  <a:srgbClr val="FF0000"/>
                </a:solidFill>
                <a:latin typeface="Arial Black"/>
              </a:rPr>
              <a:t> that are happening here</a:t>
            </a:r>
          </a:p>
        </p:txBody>
      </p:sp>
    </p:spTree>
    <p:extLst>
      <p:ext uri="{BB962C8B-B14F-4D97-AF65-F5344CB8AC3E}">
        <p14:creationId xmlns:p14="http://schemas.microsoft.com/office/powerpoint/2010/main" val="3465317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683568" y="188640"/>
            <a:ext cx="7772400" cy="1470025"/>
          </a:xfrm>
          <a:prstGeom prst="rect">
            <a:avLst/>
          </a:prstGeom>
          <a:solidFill>
            <a:schemeClr val="accent2">
              <a:lumMod val="40000"/>
              <a:lumOff val="60000"/>
            </a:schemeClr>
          </a:solidFill>
          <a:ln w="63500">
            <a:solidFill>
              <a:schemeClr val="tx1"/>
            </a:solidFill>
          </a:ln>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u="sng" dirty="0" smtClean="0"/>
              <a:t>Large Scale Water Management</a:t>
            </a:r>
            <a:endParaRPr lang="en-GB" sz="6600" b="1" u="sng" dirty="0"/>
          </a:p>
        </p:txBody>
      </p:sp>
      <p:sp>
        <p:nvSpPr>
          <p:cNvPr id="10" name="Rectangle 9"/>
          <p:cNvSpPr/>
          <p:nvPr/>
        </p:nvSpPr>
        <p:spPr>
          <a:xfrm>
            <a:off x="323528" y="188640"/>
            <a:ext cx="216024" cy="1440160"/>
          </a:xfrm>
          <a:prstGeom prst="rect">
            <a:avLst/>
          </a:pr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rgbClr val="FF0000"/>
              </a:solidFill>
            </a:endParaRPr>
          </a:p>
        </p:txBody>
      </p:sp>
      <p:sp>
        <p:nvSpPr>
          <p:cNvPr id="11" name="Rectangle 10"/>
          <p:cNvSpPr/>
          <p:nvPr/>
        </p:nvSpPr>
        <p:spPr>
          <a:xfrm>
            <a:off x="8604448" y="188640"/>
            <a:ext cx="216024" cy="1440160"/>
          </a:xfrm>
          <a:prstGeom prst="rect">
            <a:avLst/>
          </a:pr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rgbClr val="FF0000"/>
              </a:solidFill>
            </a:endParaRPr>
          </a:p>
        </p:txBody>
      </p:sp>
      <p:sp>
        <p:nvSpPr>
          <p:cNvPr id="6" name="TextBox 5"/>
          <p:cNvSpPr txBox="1"/>
          <p:nvPr/>
        </p:nvSpPr>
        <p:spPr>
          <a:xfrm>
            <a:off x="827584" y="1844824"/>
            <a:ext cx="7560840" cy="4893647"/>
          </a:xfrm>
          <a:prstGeom prst="rect">
            <a:avLst/>
          </a:prstGeom>
          <a:noFill/>
        </p:spPr>
        <p:txBody>
          <a:bodyPr wrap="square" rtlCol="0">
            <a:spAutoFit/>
          </a:bodyPr>
          <a:lstStyle/>
          <a:p>
            <a:pPr algn="just"/>
            <a:r>
              <a:rPr lang="en-GB" sz="2600" dirty="0" smtClean="0"/>
              <a:t>Large scale projects to increase water supply tend to involve big dams. They are usually complex, multi purpose projects. The big dam age began in the 1930s. Since then, dams have increased in scale because of technology. Up to the 1980s the rate of building increased most of the best sites in North America and Europe had been developed. </a:t>
            </a:r>
          </a:p>
          <a:p>
            <a:pPr algn="just"/>
            <a:r>
              <a:rPr lang="en-GB" sz="2600" dirty="0"/>
              <a:t/>
            </a:r>
            <a:br>
              <a:rPr lang="en-GB" sz="2600" dirty="0"/>
            </a:br>
            <a:r>
              <a:rPr lang="en-GB" sz="2600" dirty="0" smtClean="0"/>
              <a:t>Currently dams supply…</a:t>
            </a:r>
          </a:p>
          <a:p>
            <a:pPr algn="just"/>
            <a:r>
              <a:rPr lang="en-GB" sz="2600" dirty="0" smtClean="0"/>
              <a:t>	- 40% of the world’s irrigated water</a:t>
            </a:r>
          </a:p>
          <a:p>
            <a:pPr algn="just"/>
            <a:r>
              <a:rPr lang="en-GB" sz="2600" dirty="0"/>
              <a:t>	</a:t>
            </a:r>
            <a:r>
              <a:rPr lang="en-GB" sz="2600" dirty="0" smtClean="0"/>
              <a:t>- 20% of the world’s electricity</a:t>
            </a:r>
          </a:p>
          <a:p>
            <a:pPr algn="just"/>
            <a:r>
              <a:rPr lang="en-GB" sz="2600" dirty="0"/>
              <a:t>	</a:t>
            </a:r>
            <a:r>
              <a:rPr lang="en-GB" sz="2600" dirty="0" smtClean="0"/>
              <a:t>- 15% of all blue water</a:t>
            </a:r>
          </a:p>
        </p:txBody>
      </p:sp>
    </p:spTree>
    <p:extLst>
      <p:ext uri="{BB962C8B-B14F-4D97-AF65-F5344CB8AC3E}">
        <p14:creationId xmlns:p14="http://schemas.microsoft.com/office/powerpoint/2010/main" val="37082932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3568" y="188640"/>
            <a:ext cx="7772400" cy="1470025"/>
          </a:xfrm>
          <a:prstGeom prst="rect">
            <a:avLst/>
          </a:prstGeom>
          <a:solidFill>
            <a:schemeClr val="accent2">
              <a:lumMod val="40000"/>
              <a:lumOff val="60000"/>
            </a:schemeClr>
          </a:solidFill>
          <a:ln w="6350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8800" b="1" u="sng" dirty="0" smtClean="0"/>
              <a:t>TASK</a:t>
            </a:r>
            <a:endParaRPr lang="en-GB" sz="8800" b="1" u="sng" dirty="0"/>
          </a:p>
        </p:txBody>
      </p:sp>
      <p:sp>
        <p:nvSpPr>
          <p:cNvPr id="6" name="Rectangle 5"/>
          <p:cNvSpPr/>
          <p:nvPr/>
        </p:nvSpPr>
        <p:spPr>
          <a:xfrm>
            <a:off x="323528" y="188640"/>
            <a:ext cx="216024" cy="1440160"/>
          </a:xfrm>
          <a:prstGeom prst="rect">
            <a:avLst/>
          </a:pr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chemeClr val="bg2"/>
              </a:solidFill>
            </a:endParaRPr>
          </a:p>
        </p:txBody>
      </p:sp>
      <p:sp>
        <p:nvSpPr>
          <p:cNvPr id="7" name="Rectangle 6"/>
          <p:cNvSpPr/>
          <p:nvPr/>
        </p:nvSpPr>
        <p:spPr>
          <a:xfrm>
            <a:off x="8604448" y="188640"/>
            <a:ext cx="216024" cy="1440160"/>
          </a:xfrm>
          <a:prstGeom prst="rect">
            <a:avLst/>
          </a:prstGeom>
          <a:solidFill>
            <a:srgbClr val="FF000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chemeClr val="bg2"/>
              </a:solidFill>
            </a:endParaRPr>
          </a:p>
        </p:txBody>
      </p:sp>
      <p:sp>
        <p:nvSpPr>
          <p:cNvPr id="8" name="TextBox 7"/>
          <p:cNvSpPr txBox="1"/>
          <p:nvPr/>
        </p:nvSpPr>
        <p:spPr>
          <a:xfrm>
            <a:off x="683568" y="1844823"/>
            <a:ext cx="7772400" cy="4493538"/>
          </a:xfrm>
          <a:prstGeom prst="rect">
            <a:avLst/>
          </a:prstGeom>
          <a:noFill/>
        </p:spPr>
        <p:txBody>
          <a:bodyPr wrap="square" rtlCol="0">
            <a:spAutoFit/>
          </a:bodyPr>
          <a:lstStyle/>
          <a:p>
            <a:pPr algn="just"/>
            <a:r>
              <a:rPr lang="en-GB" sz="2600" dirty="0" smtClean="0"/>
              <a:t>Study the diagram of a large scale dam project…</a:t>
            </a:r>
          </a:p>
          <a:p>
            <a:pPr algn="just"/>
            <a:endParaRPr lang="en-GB" sz="2600" dirty="0"/>
          </a:p>
          <a:p>
            <a:pPr algn="just"/>
            <a:r>
              <a:rPr lang="en-GB" sz="2600" dirty="0" smtClean="0"/>
              <a:t>Bullet point </a:t>
            </a:r>
            <a:r>
              <a:rPr lang="en-GB" sz="2600" b="1" u="sng" dirty="0" smtClean="0"/>
              <a:t>six</a:t>
            </a:r>
            <a:r>
              <a:rPr lang="en-GB" sz="2600" b="1" dirty="0" smtClean="0"/>
              <a:t> </a:t>
            </a:r>
            <a:r>
              <a:rPr lang="en-GB" sz="2600" dirty="0" smtClean="0"/>
              <a:t>problems that can be solved through building large scale dams.</a:t>
            </a:r>
          </a:p>
          <a:p>
            <a:pPr algn="just"/>
            <a:endParaRPr lang="en-GB" sz="2600" dirty="0"/>
          </a:p>
          <a:p>
            <a:pPr algn="just"/>
            <a:r>
              <a:rPr lang="en-GB" sz="2600" b="1" u="sng" dirty="0" smtClean="0"/>
              <a:t>DEBATE</a:t>
            </a:r>
          </a:p>
          <a:p>
            <a:pPr algn="just"/>
            <a:endParaRPr lang="en-GB" sz="2600" b="1" u="sng" dirty="0"/>
          </a:p>
          <a:p>
            <a:pPr algn="just"/>
            <a:r>
              <a:rPr lang="en-GB" sz="2600" dirty="0" smtClean="0"/>
              <a:t>You need to organise yourself into two teams – read the opinions regarding pros and cons of  large scale dams. You should complete the worksheet in preparation for a debate.</a:t>
            </a:r>
          </a:p>
        </p:txBody>
      </p:sp>
    </p:spTree>
    <p:extLst>
      <p:ext uri="{BB962C8B-B14F-4D97-AF65-F5344CB8AC3E}">
        <p14:creationId xmlns:p14="http://schemas.microsoft.com/office/powerpoint/2010/main" val="1179457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1772816"/>
            <a:ext cx="7776864" cy="4752528"/>
          </a:xfrm>
        </p:spPr>
        <p:txBody>
          <a:bodyPr>
            <a:normAutofit lnSpcReduction="10000"/>
          </a:bodyPr>
          <a:lstStyle/>
          <a:p>
            <a:pPr marL="0" indent="0">
              <a:buNone/>
            </a:pPr>
            <a:r>
              <a:rPr lang="en-GB" dirty="0" smtClean="0"/>
              <a:t>Whilst watching the video you should note down…</a:t>
            </a:r>
          </a:p>
          <a:p>
            <a:pPr marL="0" indent="0">
              <a:buNone/>
            </a:pPr>
            <a:endParaRPr lang="en-GB" dirty="0"/>
          </a:p>
          <a:p>
            <a:pPr>
              <a:buFontTx/>
              <a:buChar char="-"/>
            </a:pPr>
            <a:r>
              <a:rPr lang="en-GB" dirty="0" smtClean="0"/>
              <a:t>Why the dam was built</a:t>
            </a:r>
          </a:p>
          <a:p>
            <a:pPr>
              <a:buFontTx/>
              <a:buChar char="-"/>
            </a:pPr>
            <a:r>
              <a:rPr lang="en-GB" dirty="0" smtClean="0"/>
              <a:t>Advantages about the dam</a:t>
            </a:r>
          </a:p>
          <a:p>
            <a:pPr>
              <a:buFontTx/>
              <a:buChar char="-"/>
            </a:pPr>
            <a:r>
              <a:rPr lang="en-GB" dirty="0" smtClean="0"/>
              <a:t>Disadvantages about the dam</a:t>
            </a:r>
          </a:p>
          <a:p>
            <a:pPr>
              <a:buFontTx/>
              <a:buChar char="-"/>
            </a:pPr>
            <a:endParaRPr lang="en-GB" dirty="0"/>
          </a:p>
          <a:p>
            <a:pPr marL="0" indent="0">
              <a:buNone/>
            </a:pPr>
            <a:endParaRPr lang="en-GB" sz="1600" dirty="0" smtClean="0"/>
          </a:p>
          <a:p>
            <a:pPr marL="0" indent="0">
              <a:buNone/>
            </a:pPr>
            <a:endParaRPr lang="en-GB" sz="1600" dirty="0"/>
          </a:p>
          <a:p>
            <a:pPr marL="0" indent="0">
              <a:buNone/>
            </a:pPr>
            <a:r>
              <a:rPr lang="en-GB" sz="1600" dirty="0" smtClean="0">
                <a:hlinkClick r:id="rId2"/>
              </a:rPr>
              <a:t>http</a:t>
            </a:r>
            <a:r>
              <a:rPr lang="en-GB" sz="1600" dirty="0">
                <a:hlinkClick r:id="rId2"/>
              </a:rPr>
              <a:t>://</a:t>
            </a:r>
            <a:r>
              <a:rPr lang="en-GB" sz="1600" dirty="0" smtClean="0">
                <a:hlinkClick r:id="rId2"/>
              </a:rPr>
              <a:t>www.youtube.com/watch?v=T2JMVxnMqxU</a:t>
            </a:r>
            <a:r>
              <a:rPr lang="en-GB" sz="1600" dirty="0" smtClean="0"/>
              <a:t> </a:t>
            </a:r>
            <a:endParaRPr lang="en-GB" sz="1600" dirty="0"/>
          </a:p>
          <a:p>
            <a:pPr>
              <a:buFontTx/>
              <a:buChar char="-"/>
            </a:pPr>
            <a:endParaRPr lang="en-GB" dirty="0"/>
          </a:p>
        </p:txBody>
      </p:sp>
      <p:sp>
        <p:nvSpPr>
          <p:cNvPr id="5" name="Title 1"/>
          <p:cNvSpPr txBox="1">
            <a:spLocks/>
          </p:cNvSpPr>
          <p:nvPr/>
        </p:nvSpPr>
        <p:spPr>
          <a:xfrm>
            <a:off x="683568" y="188640"/>
            <a:ext cx="7772400" cy="1470025"/>
          </a:xfrm>
          <a:prstGeom prst="rect">
            <a:avLst/>
          </a:prstGeom>
          <a:solidFill>
            <a:schemeClr val="accent2">
              <a:lumMod val="40000"/>
              <a:lumOff val="60000"/>
            </a:schemeClr>
          </a:solidFill>
          <a:ln w="6350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u="sng" dirty="0" smtClean="0"/>
              <a:t>The 3 Gorges Dam</a:t>
            </a:r>
            <a:endParaRPr lang="en-GB" sz="6600" b="1" u="sng" dirty="0"/>
          </a:p>
        </p:txBody>
      </p:sp>
      <p:sp>
        <p:nvSpPr>
          <p:cNvPr id="6" name="Rectangle 5"/>
          <p:cNvSpPr/>
          <p:nvPr/>
        </p:nvSpPr>
        <p:spPr>
          <a:xfrm>
            <a:off x="323528" y="188640"/>
            <a:ext cx="216024" cy="1440160"/>
          </a:xfrm>
          <a:prstGeom prst="rect">
            <a:avLst/>
          </a:prstGeom>
          <a:solidFill>
            <a:srgbClr val="92D05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chemeClr val="bg2"/>
              </a:solidFill>
            </a:endParaRPr>
          </a:p>
        </p:txBody>
      </p:sp>
      <p:sp>
        <p:nvSpPr>
          <p:cNvPr id="7" name="Rectangle 6"/>
          <p:cNvSpPr/>
          <p:nvPr/>
        </p:nvSpPr>
        <p:spPr>
          <a:xfrm>
            <a:off x="8604448" y="188640"/>
            <a:ext cx="216024" cy="1440160"/>
          </a:xfrm>
          <a:prstGeom prst="rect">
            <a:avLst/>
          </a:prstGeom>
          <a:solidFill>
            <a:srgbClr val="92D05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chemeClr val="bg2"/>
              </a:solidFill>
            </a:endParaRPr>
          </a:p>
        </p:txBody>
      </p:sp>
      <p:pic>
        <p:nvPicPr>
          <p:cNvPr id="2050" name="Picture 2" descr="http://www.lasvegastourism.com/tours/hoover_dam.gif"/>
          <p:cNvPicPr>
            <a:picLocks noChangeAspect="1" noChangeArrowheads="1"/>
          </p:cNvPicPr>
          <p:nvPr/>
        </p:nvPicPr>
        <p:blipFill rotWithShape="1">
          <a:blip r:embed="rId3">
            <a:extLst>
              <a:ext uri="{28A0092B-C50C-407E-A947-70E740481C1C}">
                <a14:useLocalDpi xmlns:a14="http://schemas.microsoft.com/office/drawing/2010/main" val="0"/>
              </a:ext>
            </a:extLst>
          </a:blip>
          <a:srcRect b="23944"/>
          <a:stretch/>
        </p:blipFill>
        <p:spPr bwMode="auto">
          <a:xfrm>
            <a:off x="6149191" y="2708920"/>
            <a:ext cx="2664296" cy="2774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354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4" descr="Three Gorges Da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0019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6323028" y="3320"/>
            <a:ext cx="2843808" cy="685468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20000"/>
              </a:spcBef>
            </a:pPr>
            <a:endParaRPr lang="en-GB" sz="2800" dirty="0" smtClean="0"/>
          </a:p>
          <a:p>
            <a:pPr algn="ctr">
              <a:spcBef>
                <a:spcPct val="20000"/>
              </a:spcBef>
            </a:pPr>
            <a:r>
              <a:rPr lang="en-GB" sz="2800" dirty="0" smtClean="0"/>
              <a:t>1.Write </a:t>
            </a:r>
            <a:r>
              <a:rPr lang="en-GB" sz="2800" dirty="0"/>
              <a:t>down 2 facts</a:t>
            </a:r>
          </a:p>
          <a:p>
            <a:pPr algn="ctr">
              <a:spcBef>
                <a:spcPct val="20000"/>
              </a:spcBef>
            </a:pPr>
            <a:r>
              <a:rPr lang="en-GB" sz="2800" dirty="0"/>
              <a:t>about the size of the dam </a:t>
            </a:r>
          </a:p>
          <a:p>
            <a:pPr algn="ctr">
              <a:spcBef>
                <a:spcPct val="20000"/>
              </a:spcBef>
            </a:pPr>
            <a:endParaRPr lang="en-GB" sz="2800" dirty="0"/>
          </a:p>
          <a:p>
            <a:pPr algn="ctr">
              <a:spcBef>
                <a:spcPct val="20000"/>
              </a:spcBef>
            </a:pPr>
            <a:r>
              <a:rPr lang="en-GB" sz="2800" dirty="0"/>
              <a:t>2. Write down 1 </a:t>
            </a:r>
          </a:p>
          <a:p>
            <a:pPr algn="ctr">
              <a:spcBef>
                <a:spcPct val="20000"/>
              </a:spcBef>
            </a:pPr>
            <a:r>
              <a:rPr lang="en-GB" sz="2800" dirty="0"/>
              <a:t>fact about </a:t>
            </a:r>
          </a:p>
          <a:p>
            <a:pPr algn="ctr">
              <a:spcBef>
                <a:spcPct val="20000"/>
              </a:spcBef>
            </a:pPr>
            <a:r>
              <a:rPr lang="en-GB" sz="2800" dirty="0"/>
              <a:t> energy</a:t>
            </a:r>
          </a:p>
          <a:p>
            <a:pPr algn="ctr">
              <a:spcBef>
                <a:spcPct val="20000"/>
              </a:spcBef>
            </a:pPr>
            <a:endParaRPr lang="en-GB" sz="2800" dirty="0"/>
          </a:p>
          <a:p>
            <a:pPr algn="ctr">
              <a:spcBef>
                <a:spcPct val="20000"/>
              </a:spcBef>
            </a:pPr>
            <a:r>
              <a:rPr lang="en-GB" sz="2800" dirty="0"/>
              <a:t>3. Write down </a:t>
            </a:r>
            <a:r>
              <a:rPr lang="en-GB" sz="2800" dirty="0" smtClean="0"/>
              <a:t> </a:t>
            </a:r>
            <a:r>
              <a:rPr lang="en-GB" sz="2800" dirty="0"/>
              <a:t>one social </a:t>
            </a:r>
            <a:r>
              <a:rPr lang="en-GB" sz="2800" dirty="0" smtClean="0"/>
              <a:t>and on economic </a:t>
            </a:r>
            <a:r>
              <a:rPr lang="en-GB" sz="2800" dirty="0"/>
              <a:t>impact </a:t>
            </a:r>
          </a:p>
          <a:p>
            <a:pPr algn="ctr">
              <a:spcBef>
                <a:spcPct val="20000"/>
              </a:spcBef>
            </a:pPr>
            <a:endParaRPr lang="en-GB" sz="2400" dirty="0"/>
          </a:p>
          <a:p>
            <a:pPr algn="ctr"/>
            <a:endParaRPr lang="en-GB" sz="2400" dirty="0"/>
          </a:p>
        </p:txBody>
      </p:sp>
    </p:spTree>
    <p:extLst>
      <p:ext uri="{BB962C8B-B14F-4D97-AF65-F5344CB8AC3E}">
        <p14:creationId xmlns:p14="http://schemas.microsoft.com/office/powerpoint/2010/main" val="2535084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83568" y="188640"/>
            <a:ext cx="7772400" cy="1470025"/>
          </a:xfrm>
          <a:prstGeom prst="rect">
            <a:avLst/>
          </a:prstGeom>
          <a:solidFill>
            <a:schemeClr val="accent2">
              <a:lumMod val="40000"/>
              <a:lumOff val="60000"/>
            </a:schemeClr>
          </a:solidFill>
          <a:ln w="6350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u="sng" dirty="0" smtClean="0"/>
              <a:t>The 3 Gorges Dam</a:t>
            </a:r>
            <a:endParaRPr lang="en-GB" sz="6600" b="1" u="sng" dirty="0"/>
          </a:p>
        </p:txBody>
      </p:sp>
      <p:sp>
        <p:nvSpPr>
          <p:cNvPr id="6" name="Rectangle 5"/>
          <p:cNvSpPr/>
          <p:nvPr/>
        </p:nvSpPr>
        <p:spPr>
          <a:xfrm>
            <a:off x="323528" y="188640"/>
            <a:ext cx="216024" cy="1440160"/>
          </a:xfrm>
          <a:prstGeom prst="rect">
            <a:avLst/>
          </a:prstGeom>
          <a:solidFill>
            <a:srgbClr val="92D05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chemeClr val="bg2"/>
              </a:solidFill>
            </a:endParaRPr>
          </a:p>
        </p:txBody>
      </p:sp>
      <p:sp>
        <p:nvSpPr>
          <p:cNvPr id="7" name="Rectangle 6"/>
          <p:cNvSpPr/>
          <p:nvPr/>
        </p:nvSpPr>
        <p:spPr>
          <a:xfrm>
            <a:off x="8604448" y="188640"/>
            <a:ext cx="216024" cy="1440160"/>
          </a:xfrm>
          <a:prstGeom prst="rect">
            <a:avLst/>
          </a:prstGeom>
          <a:solidFill>
            <a:srgbClr val="92D05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chemeClr val="bg2"/>
              </a:solidFill>
            </a:endParaRPr>
          </a:p>
        </p:txBody>
      </p:sp>
      <p:sp>
        <p:nvSpPr>
          <p:cNvPr id="8" name="Rectangle 3"/>
          <p:cNvSpPr txBox="1">
            <a:spLocks noChangeArrowheads="1"/>
          </p:cNvSpPr>
          <p:nvPr/>
        </p:nvSpPr>
        <p:spPr>
          <a:xfrm>
            <a:off x="455414" y="1772816"/>
            <a:ext cx="8233172" cy="4643165"/>
          </a:xfrm>
          <a:prstGeom prst="rect">
            <a:avLst/>
          </a:prstGeom>
          <a:solidFill>
            <a:srgbClr val="FFFFFF"/>
          </a:solidFill>
        </p:spPr>
        <p:txBody>
          <a:bodyPr vert="horz" lIns="64291" tIns="32146" rIns="42675" bIns="32146">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tab pos="955443" algn="l"/>
                <a:tab pos="1867355" algn="l"/>
              </a:tabLst>
              <a:defRPr/>
            </a:pPr>
            <a:r>
              <a:rPr kumimoji="0" lang="en-US" sz="2600" b="0" i="0" u="sng" strike="noStrike" kern="1200" cap="none" spc="0" normalizeH="0" baseline="0" noProof="0" dirty="0" smtClean="0">
                <a:ln>
                  <a:noFill/>
                </a:ln>
                <a:effectLst/>
                <a:uLnTx/>
                <a:uFillTx/>
                <a:latin typeface="+mj-lt"/>
                <a:ea typeface="+mn-ea"/>
                <a:cs typeface="+mn-cs"/>
                <a:sym typeface="Comic Sans MS" pitchFamily="66" charset="0"/>
              </a:rPr>
              <a:t>Task</a:t>
            </a:r>
            <a:r>
              <a:rPr kumimoji="0" lang="en-US" sz="2600" b="0" i="0" u="none" strike="noStrike" kern="1200" cap="none" spc="0" normalizeH="0" baseline="0" noProof="0" dirty="0" smtClean="0">
                <a:ln>
                  <a:noFill/>
                </a:ln>
                <a:effectLst/>
                <a:uLnTx/>
                <a:uFillTx/>
                <a:latin typeface="+mj-lt"/>
                <a:ea typeface="+mn-ea"/>
                <a:cs typeface="+mn-cs"/>
                <a:sym typeface="Comic Sans MS" pitchFamily="66" charset="0"/>
              </a:rPr>
              <a:t> – </a:t>
            </a:r>
            <a:r>
              <a:rPr kumimoji="0" lang="en-US" sz="2600" b="0" i="0" u="sng" strike="noStrike" kern="1200" cap="none" spc="0" normalizeH="0" baseline="0" noProof="0" dirty="0" smtClean="0">
                <a:ln>
                  <a:noFill/>
                </a:ln>
                <a:effectLst/>
                <a:uLnTx/>
                <a:uFillTx/>
                <a:latin typeface="+mj-lt"/>
                <a:ea typeface="+mn-ea"/>
                <a:cs typeface="+mn-cs"/>
                <a:sym typeface="Comic Sans MS" pitchFamily="66" charset="0"/>
              </a:rPr>
              <a:t>Fill in the blanks using these words</a:t>
            </a:r>
            <a:r>
              <a:rPr kumimoji="0" lang="en-US" sz="2600" b="0" i="0" u="none" strike="noStrike" kern="1200" cap="none" spc="0" normalizeH="0" baseline="0" noProof="0" dirty="0" smtClean="0">
                <a:ln>
                  <a:noFill/>
                </a:ln>
                <a:effectLst/>
                <a:uLnTx/>
                <a:uFillTx/>
                <a:latin typeface="+mj-lt"/>
                <a:ea typeface="+mn-ea"/>
                <a:cs typeface="+mn-cs"/>
                <a:sym typeface="Comic Sans MS" pitchFamily="66" charset="0"/>
              </a:rPr>
              <a:t>!</a:t>
            </a:r>
          </a:p>
        </p:txBody>
      </p:sp>
      <p:sp>
        <p:nvSpPr>
          <p:cNvPr id="9" name="TextBox 7"/>
          <p:cNvSpPr txBox="1">
            <a:spLocks noChangeArrowheads="1"/>
          </p:cNvSpPr>
          <p:nvPr/>
        </p:nvSpPr>
        <p:spPr bwMode="auto">
          <a:xfrm>
            <a:off x="1686596" y="2367980"/>
            <a:ext cx="2278186" cy="403474"/>
          </a:xfrm>
          <a:prstGeom prst="rect">
            <a:avLst/>
          </a:prstGeom>
          <a:noFill/>
          <a:ln w="9525">
            <a:noFill/>
            <a:miter lim="800000"/>
            <a:headEnd/>
            <a:tailEnd/>
          </a:ln>
        </p:spPr>
        <p:txBody>
          <a:bodyPr lIns="64291" tIns="32146" rIns="64291" bIns="32146">
            <a:spAutoFit/>
          </a:bodyPr>
          <a:lstStyle/>
          <a:p>
            <a:pPr algn="ctr"/>
            <a:r>
              <a:rPr lang="en-GB" sz="2200" dirty="0">
                <a:latin typeface="+mj-lt"/>
              </a:rPr>
              <a:t>Three Gorges Dam</a:t>
            </a:r>
          </a:p>
        </p:txBody>
      </p:sp>
      <p:sp>
        <p:nvSpPr>
          <p:cNvPr id="10" name="TextBox 8"/>
          <p:cNvSpPr txBox="1">
            <a:spLocks noChangeArrowheads="1"/>
          </p:cNvSpPr>
          <p:nvPr/>
        </p:nvSpPr>
        <p:spPr bwMode="auto">
          <a:xfrm>
            <a:off x="5635749" y="4494361"/>
            <a:ext cx="1062633" cy="418863"/>
          </a:xfrm>
          <a:prstGeom prst="rect">
            <a:avLst/>
          </a:prstGeom>
          <a:noFill/>
          <a:ln w="9525">
            <a:noFill/>
            <a:miter lim="800000"/>
            <a:headEnd/>
            <a:tailEnd/>
          </a:ln>
        </p:spPr>
        <p:txBody>
          <a:bodyPr lIns="64291" tIns="32146" rIns="64291" bIns="32146">
            <a:spAutoFit/>
          </a:bodyPr>
          <a:lstStyle/>
          <a:p>
            <a:pPr algn="ctr"/>
            <a:r>
              <a:rPr lang="en-GB" sz="2200" dirty="0" err="1">
                <a:latin typeface="+mj-lt"/>
              </a:rPr>
              <a:t>Yangtse</a:t>
            </a:r>
            <a:endParaRPr lang="en-GB" sz="2200" dirty="0">
              <a:latin typeface="+mj-lt"/>
            </a:endParaRPr>
          </a:p>
        </p:txBody>
      </p:sp>
      <p:sp>
        <p:nvSpPr>
          <p:cNvPr id="11" name="TextBox 9"/>
          <p:cNvSpPr txBox="1">
            <a:spLocks noChangeArrowheads="1"/>
          </p:cNvSpPr>
          <p:nvPr/>
        </p:nvSpPr>
        <p:spPr bwMode="auto">
          <a:xfrm>
            <a:off x="971601" y="5406306"/>
            <a:ext cx="1270868" cy="403474"/>
          </a:xfrm>
          <a:prstGeom prst="rect">
            <a:avLst/>
          </a:prstGeom>
          <a:noFill/>
          <a:ln w="9525">
            <a:noFill/>
            <a:miter lim="800000"/>
            <a:headEnd/>
            <a:tailEnd/>
          </a:ln>
        </p:spPr>
        <p:txBody>
          <a:bodyPr wrap="square" lIns="64291" tIns="32146" rIns="64291" bIns="32146">
            <a:spAutoFit/>
          </a:bodyPr>
          <a:lstStyle/>
          <a:p>
            <a:pPr algn="ctr"/>
            <a:r>
              <a:rPr lang="en-GB" sz="2200" dirty="0">
                <a:latin typeface="+mj-lt"/>
              </a:rPr>
              <a:t>Flooding</a:t>
            </a:r>
          </a:p>
        </p:txBody>
      </p:sp>
      <p:sp>
        <p:nvSpPr>
          <p:cNvPr id="12" name="TextBox 10"/>
          <p:cNvSpPr txBox="1">
            <a:spLocks noChangeArrowheads="1"/>
          </p:cNvSpPr>
          <p:nvPr/>
        </p:nvSpPr>
        <p:spPr bwMode="auto">
          <a:xfrm>
            <a:off x="5837783" y="2469554"/>
            <a:ext cx="1326505" cy="403474"/>
          </a:xfrm>
          <a:prstGeom prst="rect">
            <a:avLst/>
          </a:prstGeom>
          <a:noFill/>
          <a:ln w="9525">
            <a:noFill/>
            <a:miter lim="800000"/>
            <a:headEnd/>
            <a:tailEnd/>
          </a:ln>
        </p:spPr>
        <p:txBody>
          <a:bodyPr wrap="square" lIns="64291" tIns="32146" rIns="64291" bIns="32146">
            <a:spAutoFit/>
          </a:bodyPr>
          <a:lstStyle/>
          <a:p>
            <a:pPr algn="ctr"/>
            <a:r>
              <a:rPr lang="en-GB" sz="2200" dirty="0">
                <a:latin typeface="+mj-lt"/>
              </a:rPr>
              <a:t>1-in-100</a:t>
            </a:r>
          </a:p>
        </p:txBody>
      </p:sp>
      <p:sp>
        <p:nvSpPr>
          <p:cNvPr id="13" name="TextBox 11"/>
          <p:cNvSpPr txBox="1">
            <a:spLocks noChangeArrowheads="1"/>
          </p:cNvSpPr>
          <p:nvPr/>
        </p:nvSpPr>
        <p:spPr bwMode="auto">
          <a:xfrm>
            <a:off x="926455" y="3026544"/>
            <a:ext cx="1417588" cy="403474"/>
          </a:xfrm>
          <a:prstGeom prst="rect">
            <a:avLst/>
          </a:prstGeom>
          <a:noFill/>
          <a:ln w="9525">
            <a:noFill/>
            <a:miter lim="800000"/>
            <a:headEnd/>
            <a:tailEnd/>
          </a:ln>
        </p:spPr>
        <p:txBody>
          <a:bodyPr lIns="64291" tIns="32146" rIns="64291" bIns="32146">
            <a:spAutoFit/>
          </a:bodyPr>
          <a:lstStyle/>
          <a:p>
            <a:pPr algn="ctr"/>
            <a:r>
              <a:rPr lang="en-GB" sz="2200" dirty="0">
                <a:latin typeface="+mj-lt"/>
              </a:rPr>
              <a:t>15 million </a:t>
            </a:r>
          </a:p>
        </p:txBody>
      </p:sp>
      <p:sp>
        <p:nvSpPr>
          <p:cNvPr id="14" name="TextBox 12"/>
          <p:cNvSpPr txBox="1">
            <a:spLocks noChangeArrowheads="1"/>
          </p:cNvSpPr>
          <p:nvPr/>
        </p:nvSpPr>
        <p:spPr bwMode="auto">
          <a:xfrm>
            <a:off x="3913436" y="5051350"/>
            <a:ext cx="1317129" cy="403474"/>
          </a:xfrm>
          <a:prstGeom prst="rect">
            <a:avLst/>
          </a:prstGeom>
          <a:noFill/>
          <a:ln w="9525">
            <a:noFill/>
            <a:miter lim="800000"/>
            <a:headEnd/>
            <a:tailEnd/>
          </a:ln>
        </p:spPr>
        <p:txBody>
          <a:bodyPr lIns="64291" tIns="32146" rIns="64291" bIns="32146">
            <a:spAutoFit/>
          </a:bodyPr>
          <a:lstStyle/>
          <a:p>
            <a:pPr algn="ctr"/>
            <a:r>
              <a:rPr lang="en-GB" sz="2200" dirty="0">
                <a:latin typeface="+mj-lt"/>
              </a:rPr>
              <a:t>Farmland</a:t>
            </a:r>
          </a:p>
        </p:txBody>
      </p:sp>
      <p:sp>
        <p:nvSpPr>
          <p:cNvPr id="15" name="TextBox 13"/>
          <p:cNvSpPr txBox="1">
            <a:spLocks noChangeArrowheads="1"/>
          </p:cNvSpPr>
          <p:nvPr/>
        </p:nvSpPr>
        <p:spPr bwMode="auto">
          <a:xfrm>
            <a:off x="5179219" y="3633763"/>
            <a:ext cx="1063749" cy="418863"/>
          </a:xfrm>
          <a:prstGeom prst="rect">
            <a:avLst/>
          </a:prstGeom>
          <a:noFill/>
          <a:ln w="9525">
            <a:noFill/>
            <a:miter lim="800000"/>
            <a:headEnd/>
            <a:tailEnd/>
          </a:ln>
        </p:spPr>
        <p:txBody>
          <a:bodyPr lIns="64291" tIns="32146" rIns="64291" bIns="32146">
            <a:spAutoFit/>
          </a:bodyPr>
          <a:lstStyle/>
          <a:p>
            <a:pPr algn="ctr"/>
            <a:r>
              <a:rPr lang="en-GB" sz="2200" dirty="0">
                <a:latin typeface="+mj-lt"/>
              </a:rPr>
              <a:t>Positive</a:t>
            </a:r>
          </a:p>
        </p:txBody>
      </p:sp>
      <p:sp>
        <p:nvSpPr>
          <p:cNvPr id="16" name="TextBox 14"/>
          <p:cNvSpPr txBox="1">
            <a:spLocks noChangeArrowheads="1"/>
          </p:cNvSpPr>
          <p:nvPr/>
        </p:nvSpPr>
        <p:spPr bwMode="auto">
          <a:xfrm>
            <a:off x="6362501" y="5406306"/>
            <a:ext cx="2025923" cy="742028"/>
          </a:xfrm>
          <a:prstGeom prst="rect">
            <a:avLst/>
          </a:prstGeom>
          <a:noFill/>
          <a:ln w="9525">
            <a:noFill/>
            <a:miter lim="800000"/>
            <a:headEnd/>
            <a:tailEnd/>
          </a:ln>
        </p:spPr>
        <p:txBody>
          <a:bodyPr lIns="64291" tIns="32146" rIns="64291" bIns="32146">
            <a:spAutoFit/>
          </a:bodyPr>
          <a:lstStyle/>
          <a:p>
            <a:pPr algn="ctr"/>
            <a:r>
              <a:rPr lang="en-GB" sz="2200" dirty="0">
                <a:latin typeface="+mj-lt"/>
              </a:rPr>
              <a:t>Power Generation</a:t>
            </a:r>
          </a:p>
        </p:txBody>
      </p:sp>
      <p:sp>
        <p:nvSpPr>
          <p:cNvPr id="17" name="TextBox 15"/>
          <p:cNvSpPr txBox="1">
            <a:spLocks noChangeArrowheads="1"/>
          </p:cNvSpPr>
          <p:nvPr/>
        </p:nvSpPr>
        <p:spPr bwMode="auto">
          <a:xfrm>
            <a:off x="2698998" y="5760144"/>
            <a:ext cx="607219" cy="403474"/>
          </a:xfrm>
          <a:prstGeom prst="rect">
            <a:avLst/>
          </a:prstGeom>
          <a:noFill/>
          <a:ln w="9525">
            <a:noFill/>
            <a:miter lim="800000"/>
            <a:headEnd/>
            <a:tailEnd/>
          </a:ln>
        </p:spPr>
        <p:txBody>
          <a:bodyPr lIns="64291" tIns="32146" rIns="64291" bIns="32146">
            <a:spAutoFit/>
          </a:bodyPr>
          <a:lstStyle/>
          <a:p>
            <a:pPr algn="ctr"/>
            <a:r>
              <a:rPr lang="en-GB" sz="2200" dirty="0">
                <a:latin typeface="+mj-lt"/>
              </a:rPr>
              <a:t>Silt</a:t>
            </a:r>
          </a:p>
        </p:txBody>
      </p:sp>
      <p:sp>
        <p:nvSpPr>
          <p:cNvPr id="18" name="TextBox 16"/>
          <p:cNvSpPr txBox="1">
            <a:spLocks noChangeArrowheads="1"/>
          </p:cNvSpPr>
          <p:nvPr/>
        </p:nvSpPr>
        <p:spPr bwMode="auto">
          <a:xfrm>
            <a:off x="1259632" y="3836913"/>
            <a:ext cx="1084411" cy="403474"/>
          </a:xfrm>
          <a:prstGeom prst="rect">
            <a:avLst/>
          </a:prstGeom>
          <a:noFill/>
          <a:ln w="9525">
            <a:noFill/>
            <a:miter lim="800000"/>
            <a:headEnd/>
            <a:tailEnd/>
          </a:ln>
        </p:spPr>
        <p:txBody>
          <a:bodyPr wrap="square" lIns="64291" tIns="32146" rIns="64291" bIns="32146">
            <a:spAutoFit/>
          </a:bodyPr>
          <a:lstStyle/>
          <a:p>
            <a:pPr algn="ctr"/>
            <a:r>
              <a:rPr lang="en-GB" sz="2200" dirty="0">
                <a:latin typeface="+mj-lt"/>
              </a:rPr>
              <a:t>Reduce</a:t>
            </a:r>
          </a:p>
        </p:txBody>
      </p:sp>
      <p:sp>
        <p:nvSpPr>
          <p:cNvPr id="19" name="TextBox 17"/>
          <p:cNvSpPr txBox="1">
            <a:spLocks noChangeArrowheads="1"/>
          </p:cNvSpPr>
          <p:nvPr/>
        </p:nvSpPr>
        <p:spPr bwMode="auto">
          <a:xfrm>
            <a:off x="2771801" y="3279923"/>
            <a:ext cx="1141636" cy="403474"/>
          </a:xfrm>
          <a:prstGeom prst="rect">
            <a:avLst/>
          </a:prstGeom>
          <a:noFill/>
          <a:ln w="9525">
            <a:noFill/>
            <a:miter lim="800000"/>
            <a:headEnd/>
            <a:tailEnd/>
          </a:ln>
        </p:spPr>
        <p:txBody>
          <a:bodyPr wrap="square" lIns="64291" tIns="32146" rIns="64291" bIns="32146">
            <a:spAutoFit/>
          </a:bodyPr>
          <a:lstStyle/>
          <a:p>
            <a:pPr algn="ctr"/>
            <a:r>
              <a:rPr lang="en-GB" sz="2200" dirty="0">
                <a:latin typeface="+mj-lt"/>
              </a:rPr>
              <a:t>Polluted</a:t>
            </a:r>
          </a:p>
        </p:txBody>
      </p:sp>
      <p:sp>
        <p:nvSpPr>
          <p:cNvPr id="20" name="TextBox 18"/>
          <p:cNvSpPr txBox="1">
            <a:spLocks noChangeArrowheads="1"/>
          </p:cNvSpPr>
          <p:nvPr/>
        </p:nvSpPr>
        <p:spPr bwMode="auto">
          <a:xfrm>
            <a:off x="2799457" y="4342556"/>
            <a:ext cx="810369" cy="403474"/>
          </a:xfrm>
          <a:prstGeom prst="rect">
            <a:avLst/>
          </a:prstGeom>
          <a:noFill/>
          <a:ln w="9525">
            <a:noFill/>
            <a:miter lim="800000"/>
            <a:headEnd/>
            <a:tailEnd/>
          </a:ln>
        </p:spPr>
        <p:txBody>
          <a:bodyPr lIns="64291" tIns="32146" rIns="64291" bIns="32146">
            <a:spAutoFit/>
          </a:bodyPr>
          <a:lstStyle/>
          <a:p>
            <a:pPr algn="ctr"/>
            <a:r>
              <a:rPr lang="en-GB" sz="2200" dirty="0">
                <a:latin typeface="+mj-lt"/>
              </a:rPr>
              <a:t>Cities</a:t>
            </a:r>
          </a:p>
        </p:txBody>
      </p:sp>
      <p:sp>
        <p:nvSpPr>
          <p:cNvPr id="21" name="TextBox 19"/>
          <p:cNvSpPr txBox="1">
            <a:spLocks noChangeArrowheads="1"/>
          </p:cNvSpPr>
          <p:nvPr/>
        </p:nvSpPr>
        <p:spPr bwMode="auto">
          <a:xfrm>
            <a:off x="6925692" y="2976314"/>
            <a:ext cx="1822772" cy="742028"/>
          </a:xfrm>
          <a:prstGeom prst="rect">
            <a:avLst/>
          </a:prstGeom>
          <a:noFill/>
          <a:ln w="9525">
            <a:noFill/>
            <a:miter lim="800000"/>
            <a:headEnd/>
            <a:tailEnd/>
          </a:ln>
        </p:spPr>
        <p:txBody>
          <a:bodyPr lIns="64291" tIns="32146" rIns="64291" bIns="32146">
            <a:spAutoFit/>
          </a:bodyPr>
          <a:lstStyle/>
          <a:p>
            <a:pPr algn="ctr"/>
            <a:r>
              <a:rPr lang="en-GB" sz="2200" dirty="0">
                <a:latin typeface="+mj-lt"/>
              </a:rPr>
              <a:t>1 billion tonnes </a:t>
            </a:r>
          </a:p>
        </p:txBody>
      </p:sp>
      <p:sp>
        <p:nvSpPr>
          <p:cNvPr id="22" name="TextBox 20"/>
          <p:cNvSpPr txBox="1">
            <a:spLocks noChangeArrowheads="1"/>
          </p:cNvSpPr>
          <p:nvPr/>
        </p:nvSpPr>
        <p:spPr bwMode="auto">
          <a:xfrm>
            <a:off x="6850187" y="3836913"/>
            <a:ext cx="1215553" cy="418863"/>
          </a:xfrm>
          <a:prstGeom prst="rect">
            <a:avLst/>
          </a:prstGeom>
          <a:noFill/>
          <a:ln w="9525">
            <a:noFill/>
            <a:miter lim="800000"/>
            <a:headEnd/>
            <a:tailEnd/>
          </a:ln>
        </p:spPr>
        <p:txBody>
          <a:bodyPr lIns="64291" tIns="32146" rIns="64291" bIns="32146">
            <a:spAutoFit/>
          </a:bodyPr>
          <a:lstStyle/>
          <a:p>
            <a:pPr algn="ctr"/>
            <a:r>
              <a:rPr lang="en-GB" sz="2200" dirty="0">
                <a:latin typeface="+mj-lt"/>
              </a:rPr>
              <a:t>Factories</a:t>
            </a:r>
          </a:p>
        </p:txBody>
      </p:sp>
      <p:sp>
        <p:nvSpPr>
          <p:cNvPr id="23" name="TextBox 21"/>
          <p:cNvSpPr txBox="1">
            <a:spLocks noChangeArrowheads="1"/>
          </p:cNvSpPr>
          <p:nvPr/>
        </p:nvSpPr>
        <p:spPr bwMode="auto">
          <a:xfrm>
            <a:off x="539552" y="4646165"/>
            <a:ext cx="1045467" cy="403474"/>
          </a:xfrm>
          <a:prstGeom prst="rect">
            <a:avLst/>
          </a:prstGeom>
          <a:noFill/>
          <a:ln w="9525">
            <a:noFill/>
            <a:miter lim="800000"/>
            <a:headEnd/>
            <a:tailEnd/>
          </a:ln>
        </p:spPr>
        <p:txBody>
          <a:bodyPr wrap="square" lIns="64291" tIns="32146" rIns="64291" bIns="32146">
            <a:spAutoFit/>
          </a:bodyPr>
          <a:lstStyle/>
          <a:p>
            <a:pPr algn="ctr"/>
            <a:r>
              <a:rPr lang="en-GB" sz="2200" dirty="0">
                <a:latin typeface="+mj-lt"/>
              </a:rPr>
              <a:t>People</a:t>
            </a:r>
          </a:p>
        </p:txBody>
      </p:sp>
      <p:sp>
        <p:nvSpPr>
          <p:cNvPr id="24" name="TextBox 22"/>
          <p:cNvSpPr txBox="1">
            <a:spLocks noChangeArrowheads="1"/>
          </p:cNvSpPr>
          <p:nvPr/>
        </p:nvSpPr>
        <p:spPr bwMode="auto">
          <a:xfrm>
            <a:off x="3812977" y="5963295"/>
            <a:ext cx="2024807" cy="403474"/>
          </a:xfrm>
          <a:prstGeom prst="rect">
            <a:avLst/>
          </a:prstGeom>
          <a:noFill/>
          <a:ln w="9525">
            <a:noFill/>
            <a:miter lim="800000"/>
            <a:headEnd/>
            <a:tailEnd/>
          </a:ln>
        </p:spPr>
        <p:txBody>
          <a:bodyPr lIns="64291" tIns="32146" rIns="64291" bIns="32146">
            <a:spAutoFit/>
          </a:bodyPr>
          <a:lstStyle/>
          <a:p>
            <a:pPr algn="ctr"/>
            <a:r>
              <a:rPr lang="en-GB" sz="2200" dirty="0">
                <a:latin typeface="+mj-lt"/>
              </a:rPr>
              <a:t>Power stations</a:t>
            </a:r>
          </a:p>
        </p:txBody>
      </p:sp>
      <p:sp>
        <p:nvSpPr>
          <p:cNvPr id="25" name="TextBox 23"/>
          <p:cNvSpPr txBox="1">
            <a:spLocks noChangeArrowheads="1"/>
          </p:cNvSpPr>
          <p:nvPr/>
        </p:nvSpPr>
        <p:spPr bwMode="auto">
          <a:xfrm>
            <a:off x="3779912" y="2874739"/>
            <a:ext cx="1855837" cy="403474"/>
          </a:xfrm>
          <a:prstGeom prst="rect">
            <a:avLst/>
          </a:prstGeom>
          <a:noFill/>
          <a:ln w="9525">
            <a:noFill/>
            <a:miter lim="800000"/>
            <a:headEnd/>
            <a:tailEnd/>
          </a:ln>
        </p:spPr>
        <p:txBody>
          <a:bodyPr wrap="square" lIns="64291" tIns="32146" rIns="64291" bIns="32146">
            <a:spAutoFit/>
          </a:bodyPr>
          <a:lstStyle/>
          <a:p>
            <a:pPr algn="ctr"/>
            <a:r>
              <a:rPr lang="en-GB" sz="2200" dirty="0">
                <a:latin typeface="+mj-lt"/>
              </a:rPr>
              <a:t>Compensation</a:t>
            </a:r>
          </a:p>
        </p:txBody>
      </p:sp>
      <p:sp>
        <p:nvSpPr>
          <p:cNvPr id="26" name="TextBox 24"/>
          <p:cNvSpPr txBox="1">
            <a:spLocks noChangeArrowheads="1"/>
          </p:cNvSpPr>
          <p:nvPr/>
        </p:nvSpPr>
        <p:spPr bwMode="auto">
          <a:xfrm>
            <a:off x="3812977" y="4090293"/>
            <a:ext cx="1417588" cy="403474"/>
          </a:xfrm>
          <a:prstGeom prst="rect">
            <a:avLst/>
          </a:prstGeom>
          <a:noFill/>
          <a:ln w="9525">
            <a:noFill/>
            <a:miter lim="800000"/>
            <a:headEnd/>
            <a:tailEnd/>
          </a:ln>
        </p:spPr>
        <p:txBody>
          <a:bodyPr lIns="64291" tIns="32146" rIns="64291" bIns="32146">
            <a:spAutoFit/>
          </a:bodyPr>
          <a:lstStyle/>
          <a:p>
            <a:pPr algn="ctr"/>
            <a:r>
              <a:rPr lang="en-GB" sz="2200" dirty="0">
                <a:latin typeface="+mj-lt"/>
              </a:rPr>
              <a:t>$30 million</a:t>
            </a:r>
          </a:p>
        </p:txBody>
      </p:sp>
    </p:spTree>
    <p:extLst>
      <p:ext uri="{BB962C8B-B14F-4D97-AF65-F5344CB8AC3E}">
        <p14:creationId xmlns:p14="http://schemas.microsoft.com/office/powerpoint/2010/main" val="436708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55414" y="1772816"/>
            <a:ext cx="8233172" cy="4896544"/>
          </a:xfrm>
          <a:solidFill>
            <a:srgbClr val="FFFFFF"/>
          </a:solidFill>
        </p:spPr>
        <p:txBody>
          <a:bodyPr lIns="64291" tIns="32146" rIns="42675" bIns="32146">
            <a:normAutofit lnSpcReduction="10000"/>
          </a:bodyPr>
          <a:lstStyle/>
          <a:p>
            <a:pPr>
              <a:buNone/>
              <a:tabLst>
                <a:tab pos="955443" algn="l"/>
                <a:tab pos="1867355" algn="l"/>
              </a:tabLst>
            </a:pPr>
            <a:r>
              <a:rPr lang="en-US" u="sng" dirty="0" smtClean="0">
                <a:sym typeface="Comic Sans MS" pitchFamily="66" charset="0"/>
              </a:rPr>
              <a:t>Task</a:t>
            </a:r>
            <a:r>
              <a:rPr lang="en-US" dirty="0" smtClean="0">
                <a:sym typeface="Comic Sans MS" pitchFamily="66" charset="0"/>
              </a:rPr>
              <a:t> – Stick your fact-file in your books. Fill in the missing information!</a:t>
            </a:r>
          </a:p>
          <a:p>
            <a:pPr>
              <a:buNone/>
              <a:tabLst>
                <a:tab pos="955443" algn="l"/>
                <a:tab pos="1867355" algn="l"/>
              </a:tabLst>
            </a:pPr>
            <a:endParaRPr lang="en-US" dirty="0" smtClean="0">
              <a:sym typeface="Comic Sans MS" pitchFamily="66" charset="0"/>
            </a:endParaRPr>
          </a:p>
          <a:p>
            <a:r>
              <a:rPr lang="en-GB" dirty="0" smtClean="0"/>
              <a:t>181 km high and 2.3 km wide.</a:t>
            </a:r>
          </a:p>
          <a:p>
            <a:r>
              <a:rPr lang="en-GB" dirty="0" smtClean="0"/>
              <a:t>632 km2</a:t>
            </a:r>
          </a:p>
          <a:p>
            <a:r>
              <a:rPr lang="en-GB" dirty="0" smtClean="0"/>
              <a:t>$25.5 billion</a:t>
            </a:r>
          </a:p>
          <a:p>
            <a:r>
              <a:rPr lang="en-GB" dirty="0" smtClean="0"/>
              <a:t>Started 1994; Finished 2006</a:t>
            </a:r>
          </a:p>
          <a:p>
            <a:r>
              <a:rPr lang="en-GB" dirty="0" smtClean="0"/>
              <a:t>110m (reduced to 80m when flood risk downstream)</a:t>
            </a:r>
          </a:p>
          <a:p>
            <a:pPr>
              <a:buNone/>
              <a:tabLst>
                <a:tab pos="955443" algn="l"/>
                <a:tab pos="1867355" algn="l"/>
              </a:tabLst>
            </a:pPr>
            <a:endParaRPr lang="en-US" dirty="0" smtClean="0">
              <a:sym typeface="Comic Sans MS" pitchFamily="66" charset="0"/>
            </a:endParaRPr>
          </a:p>
          <a:p>
            <a:pPr>
              <a:buNone/>
              <a:tabLst>
                <a:tab pos="955443" algn="l"/>
                <a:tab pos="1867355" algn="l"/>
              </a:tabLst>
            </a:pPr>
            <a:endParaRPr lang="en-US" dirty="0" smtClean="0">
              <a:sym typeface="Comic Sans MS" pitchFamily="66" charset="0"/>
            </a:endParaRPr>
          </a:p>
          <a:p>
            <a:pPr>
              <a:buNone/>
              <a:tabLst>
                <a:tab pos="955443" algn="l"/>
                <a:tab pos="1867355" algn="l"/>
              </a:tabLst>
            </a:pPr>
            <a:endParaRPr lang="en-US" b="1" dirty="0" smtClean="0">
              <a:sym typeface="Comic Sans MS" pitchFamily="66" charset="0"/>
            </a:endParaRPr>
          </a:p>
        </p:txBody>
      </p:sp>
      <p:sp>
        <p:nvSpPr>
          <p:cNvPr id="6" name="Title 5"/>
          <p:cNvSpPr>
            <a:spLocks noGrp="1"/>
          </p:cNvSpPr>
          <p:nvPr>
            <p:ph type="title"/>
          </p:nvPr>
        </p:nvSpPr>
        <p:spPr>
          <a:xfrm>
            <a:off x="457200" y="836712"/>
            <a:ext cx="8229600" cy="722344"/>
          </a:xfrm>
        </p:spPr>
        <p:txBody>
          <a:bodyPr>
            <a:normAutofit fontScale="90000"/>
          </a:bodyPr>
          <a:lstStyle/>
          <a:p>
            <a:r>
              <a:rPr lang="en-GB" dirty="0" smtClean="0"/>
              <a:t>The Three Gorges Dam</a:t>
            </a:r>
            <a:endParaRPr lang="en-GB" dirty="0"/>
          </a:p>
        </p:txBody>
      </p:sp>
      <p:sp>
        <p:nvSpPr>
          <p:cNvPr id="4" name="Title 1"/>
          <p:cNvSpPr txBox="1">
            <a:spLocks/>
          </p:cNvSpPr>
          <p:nvPr/>
        </p:nvSpPr>
        <p:spPr>
          <a:xfrm>
            <a:off x="683568" y="188640"/>
            <a:ext cx="7772400" cy="1470025"/>
          </a:xfrm>
          <a:prstGeom prst="rect">
            <a:avLst/>
          </a:prstGeom>
          <a:solidFill>
            <a:schemeClr val="accent2">
              <a:lumMod val="40000"/>
              <a:lumOff val="60000"/>
            </a:schemeClr>
          </a:solidFill>
          <a:ln w="63500">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u="sng" dirty="0" smtClean="0"/>
              <a:t>The 3 Gorges Dam</a:t>
            </a:r>
            <a:endParaRPr lang="en-GB" sz="6600" b="1" u="sng" dirty="0"/>
          </a:p>
        </p:txBody>
      </p:sp>
      <p:sp>
        <p:nvSpPr>
          <p:cNvPr id="5" name="Rectangle 4"/>
          <p:cNvSpPr/>
          <p:nvPr/>
        </p:nvSpPr>
        <p:spPr>
          <a:xfrm>
            <a:off x="323528" y="188640"/>
            <a:ext cx="216024" cy="1440160"/>
          </a:xfrm>
          <a:prstGeom prst="rect">
            <a:avLst/>
          </a:prstGeom>
          <a:solidFill>
            <a:srgbClr val="92D05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chemeClr val="bg2"/>
              </a:solidFill>
            </a:endParaRPr>
          </a:p>
        </p:txBody>
      </p:sp>
      <p:sp>
        <p:nvSpPr>
          <p:cNvPr id="7" name="Rectangle 6"/>
          <p:cNvSpPr/>
          <p:nvPr/>
        </p:nvSpPr>
        <p:spPr>
          <a:xfrm>
            <a:off x="8604448" y="188640"/>
            <a:ext cx="216024" cy="1440160"/>
          </a:xfrm>
          <a:prstGeom prst="rect">
            <a:avLst/>
          </a:prstGeom>
          <a:solidFill>
            <a:srgbClr val="92D05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chemeClr val="bg2"/>
              </a:solidFill>
            </a:endParaRPr>
          </a:p>
        </p:txBody>
      </p:sp>
    </p:spTree>
    <p:extLst>
      <p:ext uri="{BB962C8B-B14F-4D97-AF65-F5344CB8AC3E}">
        <p14:creationId xmlns:p14="http://schemas.microsoft.com/office/powerpoint/2010/main" val="173544589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Title 1"/>
          <p:cNvSpPr txBox="1">
            <a:spLocks/>
          </p:cNvSpPr>
          <p:nvPr/>
        </p:nvSpPr>
        <p:spPr>
          <a:xfrm>
            <a:off x="683568" y="188640"/>
            <a:ext cx="7772400" cy="1470025"/>
          </a:xfrm>
          <a:prstGeom prst="rect">
            <a:avLst/>
          </a:prstGeom>
          <a:solidFill>
            <a:schemeClr val="accent2">
              <a:lumMod val="40000"/>
              <a:lumOff val="60000"/>
            </a:schemeClr>
          </a:solidFill>
          <a:ln w="63500">
            <a:solidFill>
              <a:schemeClr val="tx1"/>
            </a:solidFill>
          </a:ln>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6600" b="1" u="sng" dirty="0" smtClean="0"/>
              <a:t>But why is the dam an ecological disaster?</a:t>
            </a:r>
            <a:endParaRPr lang="en-GB" sz="6600" b="1" u="sng" dirty="0"/>
          </a:p>
        </p:txBody>
      </p:sp>
      <p:sp>
        <p:nvSpPr>
          <p:cNvPr id="5" name="Rectangle 4"/>
          <p:cNvSpPr/>
          <p:nvPr/>
        </p:nvSpPr>
        <p:spPr>
          <a:xfrm>
            <a:off x="323528" y="188640"/>
            <a:ext cx="216024" cy="1440160"/>
          </a:xfrm>
          <a:prstGeom prst="rect">
            <a:avLst/>
          </a:prstGeom>
          <a:solidFill>
            <a:srgbClr val="92D05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chemeClr val="bg2"/>
              </a:solidFill>
            </a:endParaRPr>
          </a:p>
        </p:txBody>
      </p:sp>
      <p:sp>
        <p:nvSpPr>
          <p:cNvPr id="6" name="Rectangle 5"/>
          <p:cNvSpPr/>
          <p:nvPr/>
        </p:nvSpPr>
        <p:spPr>
          <a:xfrm>
            <a:off x="8604448" y="188640"/>
            <a:ext cx="216024" cy="1440160"/>
          </a:xfrm>
          <a:prstGeom prst="rect">
            <a:avLst/>
          </a:prstGeom>
          <a:solidFill>
            <a:srgbClr val="92D050"/>
          </a:solid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smtClean="0">
              <a:solidFill>
                <a:schemeClr val="bg2"/>
              </a:solidFill>
            </a:endParaRPr>
          </a:p>
        </p:txBody>
      </p:sp>
      <p:sp>
        <p:nvSpPr>
          <p:cNvPr id="7" name="TextBox 6"/>
          <p:cNvSpPr txBox="1"/>
          <p:nvPr/>
        </p:nvSpPr>
        <p:spPr>
          <a:xfrm>
            <a:off x="683568" y="1844823"/>
            <a:ext cx="7772400" cy="1292662"/>
          </a:xfrm>
          <a:prstGeom prst="rect">
            <a:avLst/>
          </a:prstGeom>
          <a:noFill/>
        </p:spPr>
        <p:txBody>
          <a:bodyPr wrap="square" rtlCol="0">
            <a:spAutoFit/>
          </a:bodyPr>
          <a:lstStyle/>
          <a:p>
            <a:pPr algn="just"/>
            <a:r>
              <a:rPr lang="en-GB" sz="2600" dirty="0" smtClean="0"/>
              <a:t>Read the information sheet very carefully – highlight any key words. Answer questions 1-4 in detail, you may need to do them in your book to write longer answers.</a:t>
            </a:r>
          </a:p>
        </p:txBody>
      </p:sp>
      <p:pic>
        <p:nvPicPr>
          <p:cNvPr id="4098" name="Picture 2" descr="http://standeyo.com/index_images/3.Gorges.Dam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994" y="3284984"/>
            <a:ext cx="7701973"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7899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TotalTime>
  <Words>562</Words>
  <Application>Microsoft Office PowerPoint</Application>
  <PresentationFormat>Экран (4:3)</PresentationFormat>
  <Paragraphs>83</Paragraphs>
  <Slides>15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Office Theme</vt:lpstr>
      <vt:lpstr>Dams: Development or Destruction?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The Three Gorges Dam</vt:lpstr>
      <vt:lpstr>Презентация PowerPoint</vt:lpstr>
      <vt:lpstr>Презентация PowerPoint</vt:lpstr>
      <vt:lpstr>The power would kickstart industries such as those processing natural resources, provide tax income for government and jobs for many people. It would also change the infrastructure, from water processing to electrification of homes.</vt:lpstr>
      <vt:lpstr>The dam would supply water for growing settlements</vt:lpstr>
      <vt:lpstr>It would be a centrepiece of regional and national development, and have a political impact for the government.</vt:lpstr>
      <vt:lpstr>Such a major investment will normally require a huge loan and commitment to paying it off for many decades. If the project does not bring the planned economic benefits, these repayments could cripple the country, sending more of its people into poverty and ill health as the country would not be able to afford healthcare or to subsidise food or fuel.</vt:lpstr>
      <vt:lpstr>Experts predict that rising temperatures in Africa could dry up some rivers. This might threaten water supply to the project, especially if there is water conflict with neighbouring countries whose rivers are fed by the same rivers.</vt:lpstr>
    </vt:vector>
  </TitlesOfParts>
  <Company>The Ravensbourne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alucas</dc:creator>
  <cp:lastModifiedBy>Jennifer Wood</cp:lastModifiedBy>
  <cp:revision>31</cp:revision>
  <dcterms:created xsi:type="dcterms:W3CDTF">2012-07-11T10:25:23Z</dcterms:created>
  <dcterms:modified xsi:type="dcterms:W3CDTF">2014-02-04T03:27:09Z</dcterms:modified>
</cp:coreProperties>
</file>