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4078" r:id="rId3"/>
    <p:sldMasterId id="2147484770" r:id="rId4"/>
    <p:sldMasterId id="2147484794" r:id="rId5"/>
    <p:sldMasterId id="2147484806" r:id="rId6"/>
    <p:sldMasterId id="2147484818" r:id="rId7"/>
    <p:sldMasterId id="2147484830" r:id="rId8"/>
    <p:sldMasterId id="2147484842" r:id="rId9"/>
    <p:sldMasterId id="2147484854" r:id="rId10"/>
    <p:sldMasterId id="2147484878" r:id="rId11"/>
    <p:sldMasterId id="2147484890" r:id="rId12"/>
    <p:sldMasterId id="2147484902" r:id="rId13"/>
    <p:sldMasterId id="2147484914" r:id="rId14"/>
    <p:sldMasterId id="2147484926" r:id="rId15"/>
  </p:sldMasterIdLst>
  <p:notesMasterIdLst>
    <p:notesMasterId r:id="rId50"/>
  </p:notesMasterIdLst>
  <p:sldIdLst>
    <p:sldId id="500" r:id="rId16"/>
    <p:sldId id="273" r:id="rId17"/>
    <p:sldId id="497" r:id="rId18"/>
    <p:sldId id="274" r:id="rId19"/>
    <p:sldId id="275" r:id="rId20"/>
    <p:sldId id="480" r:id="rId21"/>
    <p:sldId id="277" r:id="rId22"/>
    <p:sldId id="481" r:id="rId23"/>
    <p:sldId id="501" r:id="rId24"/>
    <p:sldId id="422" r:id="rId25"/>
    <p:sldId id="418" r:id="rId26"/>
    <p:sldId id="482" r:id="rId27"/>
    <p:sldId id="483" r:id="rId28"/>
    <p:sldId id="283" r:id="rId29"/>
    <p:sldId id="484" r:id="rId30"/>
    <p:sldId id="285" r:id="rId31"/>
    <p:sldId id="485" r:id="rId32"/>
    <p:sldId id="486" r:id="rId33"/>
    <p:sldId id="487" r:id="rId34"/>
    <p:sldId id="290" r:id="rId35"/>
    <p:sldId id="421" r:id="rId36"/>
    <p:sldId id="502" r:id="rId37"/>
    <p:sldId id="291" r:id="rId38"/>
    <p:sldId id="489" r:id="rId39"/>
    <p:sldId id="294" r:id="rId40"/>
    <p:sldId id="490" r:id="rId41"/>
    <p:sldId id="295" r:id="rId42"/>
    <p:sldId id="491" r:id="rId43"/>
    <p:sldId id="492" r:id="rId44"/>
    <p:sldId id="298" r:id="rId45"/>
    <p:sldId id="498" r:id="rId46"/>
    <p:sldId id="505" r:id="rId47"/>
    <p:sldId id="478" r:id="rId48"/>
    <p:sldId id="495"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76" d="100"/>
          <a:sy n="76" d="100"/>
        </p:scale>
        <p:origin x="-1830"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8B50EC-B606-4BDC-BF4B-76B42555382C}" type="datetimeFigureOut">
              <a:rPr lang="es-ES"/>
              <a:pPr>
                <a:defRPr/>
              </a:pPr>
              <a:t>08/04/2014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ECABFC-CE6E-467E-AA30-03874021A047}" type="slidenum">
              <a:rPr lang="es-ES"/>
              <a:pPr>
                <a:defRPr/>
              </a:pPr>
              <a:t>‹#›</a:t>
            </a:fld>
            <a:endParaRPr lang="es-ES"/>
          </a:p>
        </p:txBody>
      </p:sp>
    </p:spTree>
    <p:extLst>
      <p:ext uri="{BB962C8B-B14F-4D97-AF65-F5344CB8AC3E}">
        <p14:creationId xmlns:p14="http://schemas.microsoft.com/office/powerpoint/2010/main" val="2535667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1"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128FE5D-442A-4A94-9706-8BD7C008A4B7}" type="slidenum">
              <a:rPr lang="en-US" sz="1200"/>
              <a:pPr eaLnBrk="1" hangingPunct="1">
                <a:defRPr/>
              </a:pPr>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
        <p:nvSpPr>
          <p:cNvPr id="404483" name="Slide Number Placeholder 3"/>
          <p:cNvSpPr>
            <a:spLocks noGrp="1"/>
          </p:cNvSpPr>
          <p:nvPr>
            <p:ph type="sldNum" sz="quarter" idx="5"/>
          </p:nvPr>
        </p:nvSpPr>
        <p:spPr/>
        <p:txBody>
          <a:bodyPr/>
          <a:lstStyle/>
          <a:p>
            <a:pPr>
              <a:defRPr/>
            </a:pPr>
            <a:fld id="{E941B179-2BE3-41D7-8C97-D37999A84018}" type="slidenum">
              <a:rPr lang="en-US" smtClean="0">
                <a:solidFill>
                  <a:prstClr val="black"/>
                </a:solidFill>
                <a:latin typeface="Arial" charset="0"/>
              </a:rPr>
              <a:pPr>
                <a:defRPr/>
              </a:pPr>
              <a:t>21</a:t>
            </a:fld>
            <a:endParaRPr lang="en-US"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79F7A1C9-479F-4956-9693-533006F521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44C885C5-3F13-4DFF-ADE2-C89D6FF84D86}"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17FB2-DFD3-43D8-9ACE-52CF521E36D8}"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D4568-2BC5-499F-B699-3531F24480B9}"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71EAC-A7D1-41E8-9097-8D67643D9F24}"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C9C702-6CB8-4077-9431-790EB31EA4C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97FFE-80FE-4A58-A750-8BAA815C0F07}"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49135D-27B9-450C-BAF3-B0A67F3BEEE7}"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9E5F0D-2756-4B1B-BE91-DC4C204ED931}"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75F88D-04D5-43B4-8B94-F8A8F179942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4858D-B3BC-4701-B837-090FC6C80365}"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D9B360-854F-4325-82B9-6E1AAD45D4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F6BF9895-89B9-4620-87F0-AAFD68EADDF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1F802-F066-426B-B839-64F488596F46}"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56F9EB-6566-441C-BA71-0BB096621418}"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29466-2B82-4E45-9501-FAAB256828EE}"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2706D7-36E0-4463-B117-93482CAA7803}"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7615AC-BA8B-4A4D-AB62-99814191C526}"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5F85B8-B5CC-4BBA-BB50-C2107582D463}"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B9D0AA-7A8C-4D10-909A-405FD694D136}"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8CB547-E69A-44C6-B860-E4BD77C4DF06}"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505F-7C36-4A43-BF60-6913A082BCB1}"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B2E8F-239A-4A09-B831-EFEFA93440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6"/>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14271452-6803-4BF8-8C7B-5A199AFAC5A0}"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57187-207A-495D-93A9-66A49F62D713}"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AE3EDF-2166-419F-8E22-43CA2B6406F7}"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AE08D-CC38-45D7-A8C4-EFEA29E38B9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4CDF6-F531-490D-A9D9-BD9D15630DAE}"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1DBDD-0FB5-43AD-A36A-92641CECEC7C}"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019C6E-E004-4F07-BB15-E55DBD524C78}"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0AD296-4967-4876-A009-F084FCB17DDD}"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0710CF-E7F6-45E4-84A5-51601529A136}"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B8771F-3234-45CA-A4C8-3A666EF39CD0}"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AA8A7C-CE72-44D6-8A7F-B834676822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1663E587-D1A3-4542-95D5-75FBCD94FAA1}"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98B08-094E-4879-B098-72F482241EF0}"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099251-A8C0-4461-AA29-7F78E1E9783E}"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FEF91-C9FF-4E7C-BA2C-B91F56C8017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9365F-0E93-43C3-8A5A-D7D96A0C68F8}"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FFF19B-899B-4B12-A87B-114EF6FF90D8}"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49144-2861-4B96-B8E6-A5410E80FB44}"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AB4B1-A7EC-44DF-8031-5FD5A0744F8F}"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B7305F-84DE-48B2-85FF-20A1325CA396}"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5CA143-1E09-43A7-84AB-79803F96FDD9}"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FF9BB9-61AF-428A-AF1B-D4B7E4BC20E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21"/>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B9908C63-E4AD-4F46-B20C-1A041145AFDD}"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49AB31-BAD3-40FF-BD57-91916E755975}"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8E2FB6-7155-4C06-9E8A-0683E8C5C827}"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37641-3A9C-4A93-A41B-E8138921573D}"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026480-6B61-4DA3-BF91-629F8C2C7882}"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1D1B1-CA7B-4F06-8ADE-5900B601401A}"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CC964-2165-4897-A898-22866B255904}"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59700-20B4-4051-B8B6-87F32309E07C}"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BE2FB-90B9-4753-AA36-9BC1D2FCD5E8}"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627F4-33F9-4819-8176-F52F2F36DDF3}"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E3937A-ABAD-4933-AC95-9D8978946F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68586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3979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992B6A56-B834-4839-B25A-946F09499364}"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9B14E0-D66B-417B-A3DA-0A7330BA9EF3}"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E43BD2-C0AA-4346-9F84-51DDC08D760D}"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E7F92B-2669-4CD0-B40B-53F16FB02BBB}"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540ED3-6193-4C51-8C1D-D4C89825F6E5}"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34C4C-9769-4703-BE1C-0F89CA4B1F3C}"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11639-4ABB-4918-806E-39A083A5C38E}"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76573-0A82-4D8D-9ED2-C77FA080433D}"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A1EE6-192F-48FE-88EE-C94518A6B6AE}"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023E8-486E-4528-AFC1-4CCE7E32AED0}"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F9D5A-CF41-46D3-B449-5D578A90133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75F5081E-C9DF-4C0E-AC2E-2C95A70E11CC}"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856890-9B65-4378-862F-E1711357A0D2}"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1E8E58-602C-46CC-A973-5CDC54128411}"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719CF1-7A7D-4ACF-A696-68D069387E93}"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35C51-4FA4-414F-A16B-BDFBC4456C10}"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3BDCD-3E28-4A67-8F62-4885BF7C9FBE}"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44822-0A7F-4F70-A50C-3871EBC56D39}"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02FE5-C6F8-40D9-BA6F-E9C44DC3E21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76D5294F-6E62-475A-B9B2-BE3CAF38D91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B95873CD-F943-4B07-8EE5-9B7D1EE2F8A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756" y="27317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25E18E25-60F1-4C25-945F-6DF259C07A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CD12EB0B-EF07-4AF8-82C6-DC51942D49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81330C68-4554-4C04-99DC-E2436B55D3B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FC4BF17A-3DDA-482A-B56A-6FDF602D019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EF2AAEA0-5AB5-4D96-9EB9-F34C1D7F387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s-ES"/>
          </a:p>
        </p:txBody>
      </p:sp>
      <p:sp>
        <p:nvSpPr>
          <p:cNvPr id="3" name="Content Placeholder 2"/>
          <p:cNvSpPr>
            <a:spLocks noGrp="1"/>
          </p:cNvSpPr>
          <p:nvPr>
            <p:ph sz="half" idx="1"/>
          </p:nvPr>
        </p:nvSpPr>
        <p:spPr>
          <a:xfrm>
            <a:off x="68586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quarter" idx="2"/>
          </p:nvPr>
        </p:nvSpPr>
        <p:spPr>
          <a:xfrm>
            <a:off x="4639794" y="19812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Content Placeholder 4"/>
          <p:cNvSpPr>
            <a:spLocks noGrp="1"/>
          </p:cNvSpPr>
          <p:nvPr>
            <p:ph sz="quarter" idx="3"/>
          </p:nvPr>
        </p:nvSpPr>
        <p:spPr>
          <a:xfrm>
            <a:off x="4639794" y="4114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Date Placeholder 5"/>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7" name="Footer Placeholder 6"/>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endParaRPr lang="en-US"/>
          </a:p>
        </p:txBody>
      </p:sp>
      <p:sp>
        <p:nvSpPr>
          <p:cNvPr id="8" name="Slide Number Placeholder 7"/>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cs typeface="+mn-cs"/>
              </a:defRPr>
            </a:lvl1pPr>
          </a:lstStyle>
          <a:p>
            <a:pPr>
              <a:defRPr/>
            </a:pPr>
            <a:fld id="{1D15FBD4-FA39-4806-90AF-6FCFD73776C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A1DC32-2421-426A-872E-A80F1EC03520}" type="datetimeFigureOut">
              <a:rPr lang="en-US"/>
              <a:pPr>
                <a:defRPr/>
              </a:pPr>
              <a:t>4/8/2014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B549439-39B4-490D-9FC0-6CAA8893EE2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143BA6-C46B-43FE-87B6-A9A0C75FE154}" type="datetimeFigureOut">
              <a:rPr lang="en-US"/>
              <a:pPr>
                <a:defRPr/>
              </a:pPr>
              <a:t>4/8/2014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BAF162-F536-468E-8D3D-DD1E9F64092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123FBB-375B-464C-A788-BB196AE755C9}" type="datetimeFigureOut">
              <a:rPr lang="en-US"/>
              <a:pPr>
                <a:defRPr/>
              </a:pPr>
              <a:t>4/8/2014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A4985D3-67EA-420D-BE72-D5FCA0B0A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EFF60C-D0D9-4CFA-B30B-3DC5495EB62C}" type="datetimeFigureOut">
              <a:rPr lang="en-US"/>
              <a:pPr>
                <a:defRPr/>
              </a:pPr>
              <a:t>4/8/2014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2D711B-C64D-40CD-A1F9-1601E9B1994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C318AA-BA61-4CAD-8AEE-67401D7B6777}" type="datetimeFigureOut">
              <a:rPr lang="en-US"/>
              <a:pPr>
                <a:defRPr/>
              </a:pPr>
              <a:t>4/8/2014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ADE53B-53A3-45E4-91CB-FC5120E1340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658663-3E7B-4E13-96AA-8C9EA412B876}" type="datetimeFigureOut">
              <a:rPr lang="en-US"/>
              <a:pPr>
                <a:defRPr/>
              </a:pPr>
              <a:t>4/8/2014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6DED2A-2034-49CD-95CE-EC3D93531D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9C9C8E7F-C411-4D9A-A8EC-E00B736764F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DA8BD7-0303-4D78-81A6-E49512FDD5BF}" type="datetimeFigureOut">
              <a:rPr lang="en-US"/>
              <a:pPr>
                <a:defRPr/>
              </a:pPr>
              <a:t>4/8/2014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D9C3B3-EE46-48DF-A82B-B54D409F27F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4AF334-2C86-46E9-999C-434C6FDEB342}" type="datetimeFigureOut">
              <a:rPr lang="en-US"/>
              <a:pPr>
                <a:defRPr/>
              </a:pPr>
              <a:t>4/8/2014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00699FD-BFDC-418C-A531-C4EDF1FB5B7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2E0AA5-EAC8-48A1-A6A0-064A59850D60}" type="datetimeFigureOut">
              <a:rPr lang="en-US"/>
              <a:pPr>
                <a:defRPr/>
              </a:pPr>
              <a:t>4/8/2014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FC6A66-D93A-4BD3-ACA8-16359F98B93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DD999F-B1A9-4393-8340-FC44C02122CD}" type="datetimeFigureOut">
              <a:rPr lang="en-US"/>
              <a:pPr>
                <a:defRPr/>
              </a:pPr>
              <a:t>4/8/2014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7AD6571-93F9-4556-967C-ECCD788256D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AA4C8B-7A40-402F-8812-8AB4C3821C01}" type="datetimeFigureOut">
              <a:rPr lang="en-US"/>
              <a:pPr>
                <a:defRPr/>
              </a:pPr>
              <a:t>4/8/2014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766599-5A8D-4A32-BF6B-97D756700F7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0352D-A4B2-4F89-B934-1DB23D38328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F93739-88AE-448E-8D82-6C251A4A71F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F9F80-A73E-41E0-8335-AD701B3D5A1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D91A3-CCC4-4370-8B5B-1A90A4EA0E6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2488E6-881A-45C0-9410-F12C092485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82192934-1D14-4CF4-999C-2D0888AE48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C37085-89E2-4B4D-8E08-F963E3985DF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2E36A4-528D-41A1-B050-A35D9C95BB3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0D854E-165D-493D-84CF-8533A3FB981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02BB8-B031-4A23-9DDB-D85317B9C30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B7C35-5638-4793-ABC1-62FF62F1AD1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B5F851-37FE-49FA-BADA-B34A36900E1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64DFCF-D377-437E-93A8-473F1D15C57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4FA836-B273-4AF8-ADBC-2B128D7A8EA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8E494E-2FBA-4B7B-B73C-64298148013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786236-8593-4D49-A378-4ADFF83699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09DE9ED3-B856-4B63-B829-80E73D73F92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50EA23-7B69-4253-91C9-57EB154B7C2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5455D1-C48B-4890-8E90-58E8B5FBB3D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1F9A1F-131F-4A90-BD51-529D89D4CEF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CDED75-5872-4988-A2D3-BB1D91AD2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65DED-0A7F-41D1-A9B6-D519C138F00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53823-22B9-412D-86C4-53043A82225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4C50BC-F2DB-4E7E-82B3-15E64FC4A03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00349-5F87-4155-A841-2FB5EB53DAF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4E2C7-11B2-4FD7-AAFA-CC3FCFEBB6F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47967-6613-404B-BCC3-C9DC0B1AB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19449A02-847B-49E1-B46E-BEBAFB0264D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4FE624-149E-4C4D-9872-4C75EA048088}"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123CB-B972-42AB-B6DC-C719CF776E7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4A5228-BB6C-4E3E-A3F2-9FBC64F0D73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15564D-327C-42E3-A6B6-92BFA6C6900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2CD0A4-5D7B-4F78-9FC2-2261E6FC2E97}"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CA13B7-D886-48E0-8041-158D26AAF31B}"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94DA2-6396-4567-9E8A-4BABCCFC2E5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AAE8C-AA06-4677-A3C5-C660B0A3709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1FE12-062F-461C-9389-1DD55E3DE322}"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51082-C1F0-4AC1-AEE0-86F5606027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B7FE08B1-3A43-4A34-BC28-A44B5C270AC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3BC78-9E1D-43EC-ADC4-131B245010DA}"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BE8344-F1FC-4B91-826E-17308F99967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C0518B-12F5-4228-8512-A0A6DE8F8381}"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AD9520-0F7B-4F58-8090-BEE087B1C74F}"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D8C5FF-BCAD-4287-8548-CD7BCBC0F4D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15EED-A386-4817-91A4-DE172F099E01}"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CF2FB-7D2A-428B-8533-E06E2EF67B8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5BA4A-85BF-425F-A5F4-138D2AAAF09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56E87D-8F1D-4677-A26C-FB0635A6715F}"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8D9EE-AC98-42F5-86A9-ACB2DC017A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01A1D9DE-538A-4689-A6A2-D6B1850FE6E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9BE5CD-15B1-482A-822D-BC70E752637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FF6F9A-D0F9-454D-B82C-FC545DA44406}"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E19F2-2AA5-4533-805D-190A9FA0B30C}"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78EE42-D57C-45C1-BEFA-E0034C3772F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519E91-13B6-4112-85B5-57DD26231FC4}"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62E0FD-7593-4604-A6FE-6B9993ED5C6E}"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BE20D-2D56-4A0B-87AE-B0734A439BCC}"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034289-DA7D-4D7A-9ECB-2D767D9738A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9B15C-4D25-4235-AE3C-2054B65132CE}"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8F4733-3D75-4873-9964-3B8CE816D6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4A4E19F9-3EB5-4451-825C-B54BD394BD1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A07C2-B928-41C1-A4D1-075D3E6B4A71}"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48E5D-9D55-4301-B876-9659F07E583E}"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8D7B8-73EE-42B6-89C8-0C8DBA811C32}"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EDFB07-68A3-48FE-B1E1-2E146C792F70}"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EAE7FB-B25F-49F9-A012-08D3FAECB5B7}"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ECAFEF-7A54-4EA5-92C2-1A7AC5879ED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73CC54-17F4-47FB-87EA-B43F21E258F3}"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AA4B9D-00BA-4350-85DC-E64FA8274010}"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ED85EA-5A0C-40C3-AE6E-05EAFED99469}"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625B5-F335-46BB-9897-1B14B033E5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0A128C"/>
            </a:gs>
            <a:gs pos="100000">
              <a:srgbClr val="181CC7"/>
            </a:gs>
            <a:gs pos="100000">
              <a:schemeClr val="accent2"/>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FF96575-7F88-4654-9E01-615AA923CA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33" r:id="rId1"/>
    <p:sldLayoutId id="2147488234" r:id="rId2"/>
    <p:sldLayoutId id="2147488235" r:id="rId3"/>
    <p:sldLayoutId id="2147488236" r:id="rId4"/>
    <p:sldLayoutId id="2147488237" r:id="rId5"/>
    <p:sldLayoutId id="2147488238" r:id="rId6"/>
    <p:sldLayoutId id="2147488239" r:id="rId7"/>
    <p:sldLayoutId id="2147488240" r:id="rId8"/>
    <p:sldLayoutId id="2147488241" r:id="rId9"/>
    <p:sldLayoutId id="2147488242" r:id="rId10"/>
    <p:sldLayoutId id="21474882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8512FBC6-049D-4E56-AD2B-12F5F71736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67" r:id="rId1"/>
    <p:sldLayoutId id="2147488168" r:id="rId2"/>
    <p:sldLayoutId id="2147488169" r:id="rId3"/>
    <p:sldLayoutId id="2147488170" r:id="rId4"/>
    <p:sldLayoutId id="2147488171" r:id="rId5"/>
    <p:sldLayoutId id="2147488172" r:id="rId6"/>
    <p:sldLayoutId id="2147488173" r:id="rId7"/>
    <p:sldLayoutId id="2147488174" r:id="rId8"/>
    <p:sldLayoutId id="2147488175" r:id="rId9"/>
    <p:sldLayoutId id="2147488176" r:id="rId10"/>
    <p:sldLayoutId id="21474881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83214011-A5F1-43C0-A412-32AB593EF6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78" r:id="rId1"/>
    <p:sldLayoutId id="2147488179" r:id="rId2"/>
    <p:sldLayoutId id="2147488180" r:id="rId3"/>
    <p:sldLayoutId id="2147488181" r:id="rId4"/>
    <p:sldLayoutId id="2147488182" r:id="rId5"/>
    <p:sldLayoutId id="2147488183" r:id="rId6"/>
    <p:sldLayoutId id="2147488184" r:id="rId7"/>
    <p:sldLayoutId id="2147488185" r:id="rId8"/>
    <p:sldLayoutId id="2147488186" r:id="rId9"/>
    <p:sldLayoutId id="2147488187" r:id="rId10"/>
    <p:sldLayoutId id="21474881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7FECFBC-A469-413B-921D-5B4CE9B4EB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89" r:id="rId1"/>
    <p:sldLayoutId id="2147488190" r:id="rId2"/>
    <p:sldLayoutId id="2147488191" r:id="rId3"/>
    <p:sldLayoutId id="2147488192" r:id="rId4"/>
    <p:sldLayoutId id="2147488193" r:id="rId5"/>
    <p:sldLayoutId id="2147488194" r:id="rId6"/>
    <p:sldLayoutId id="2147488195" r:id="rId7"/>
    <p:sldLayoutId id="2147488196" r:id="rId8"/>
    <p:sldLayoutId id="2147488197" r:id="rId9"/>
    <p:sldLayoutId id="2147488198" r:id="rId10"/>
    <p:sldLayoutId id="2147488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8EF54032-CFEC-472F-8569-03016BCA71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00" r:id="rId1"/>
    <p:sldLayoutId id="2147488201" r:id="rId2"/>
    <p:sldLayoutId id="2147488202" r:id="rId3"/>
    <p:sldLayoutId id="2147488203" r:id="rId4"/>
    <p:sldLayoutId id="2147488204" r:id="rId5"/>
    <p:sldLayoutId id="2147488205" r:id="rId6"/>
    <p:sldLayoutId id="2147488206" r:id="rId7"/>
    <p:sldLayoutId id="2147488207" r:id="rId8"/>
    <p:sldLayoutId id="2147488208" r:id="rId9"/>
    <p:sldLayoutId id="2147488209" r:id="rId10"/>
    <p:sldLayoutId id="21474882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F5DD9A3A-0349-4B6F-B79C-4A8AE25A0E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11" r:id="rId1"/>
    <p:sldLayoutId id="2147488212" r:id="rId2"/>
    <p:sldLayoutId id="2147488213" r:id="rId3"/>
    <p:sldLayoutId id="2147488214" r:id="rId4"/>
    <p:sldLayoutId id="2147488215" r:id="rId5"/>
    <p:sldLayoutId id="2147488216" r:id="rId6"/>
    <p:sldLayoutId id="2147488217" r:id="rId7"/>
    <p:sldLayoutId id="2147488218" r:id="rId8"/>
    <p:sldLayoutId id="2147488219" r:id="rId9"/>
    <p:sldLayoutId id="2147488220" r:id="rId10"/>
    <p:sldLayoutId id="21474882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ABC73437-1897-445A-A0E4-0431C0B2B2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22" r:id="rId1"/>
    <p:sldLayoutId id="2147488223" r:id="rId2"/>
    <p:sldLayoutId id="2147488224" r:id="rId3"/>
    <p:sldLayoutId id="2147488225" r:id="rId4"/>
    <p:sldLayoutId id="2147488226" r:id="rId5"/>
    <p:sldLayoutId id="2147488227" r:id="rId6"/>
    <p:sldLayoutId id="2147488228" r:id="rId7"/>
    <p:sldLayoutId id="2147488229" r:id="rId8"/>
    <p:sldLayoutId id="2147488230" r:id="rId9"/>
    <p:sldLayoutId id="2147488231" r:id="rId10"/>
    <p:sldLayoutId id="21474882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Arial" charset="0"/>
              </a:defRPr>
            </a:lvl1pPr>
          </a:lstStyle>
          <a:p>
            <a:pPr>
              <a:defRPr/>
            </a:pPr>
            <a:fld id="{F8C66AC3-B126-4183-A7BD-F458B0AA70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44" r:id="rId1"/>
    <p:sldLayoutId id="2147488245" r:id="rId2"/>
    <p:sldLayoutId id="2147488246" r:id="rId3"/>
    <p:sldLayoutId id="2147488247" r:id="rId4"/>
    <p:sldLayoutId id="2147488248" r:id="rId5"/>
    <p:sldLayoutId id="2147488249" r:id="rId6"/>
    <p:sldLayoutId id="2147488250" r:id="rId7"/>
    <p:sldLayoutId id="2147488251" r:id="rId8"/>
    <p:sldLayoutId id="2147488252" r:id="rId9"/>
    <p:sldLayoutId id="2147488253" r:id="rId10"/>
    <p:sldLayoutId id="2147488254" r:id="rId11"/>
    <p:sldLayoutId id="21474882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99EFC06-2C31-4631-A654-17B60D4752AB}" type="datetimeFigureOut">
              <a:rPr lang="en-US"/>
              <a:pPr>
                <a:defRPr/>
              </a:pPr>
              <a:t>4/8/2014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A5CA452-96EB-4D71-A253-24930C9C3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56" r:id="rId1"/>
    <p:sldLayoutId id="2147488257" r:id="rId2"/>
    <p:sldLayoutId id="2147488258" r:id="rId3"/>
    <p:sldLayoutId id="2147488259" r:id="rId4"/>
    <p:sldLayoutId id="2147488260" r:id="rId5"/>
    <p:sldLayoutId id="2147488261" r:id="rId6"/>
    <p:sldLayoutId id="2147488262" r:id="rId7"/>
    <p:sldLayoutId id="2147488263" r:id="rId8"/>
    <p:sldLayoutId id="2147488264" r:id="rId9"/>
    <p:sldLayoutId id="2147488265" r:id="rId10"/>
    <p:sldLayoutId id="21474882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D11B21AA-E74B-4873-96A6-FB953A6EF7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90" r:id="rId1"/>
    <p:sldLayoutId id="2147488091" r:id="rId2"/>
    <p:sldLayoutId id="2147488092" r:id="rId3"/>
    <p:sldLayoutId id="2147488093" r:id="rId4"/>
    <p:sldLayoutId id="2147488094" r:id="rId5"/>
    <p:sldLayoutId id="2147488095" r:id="rId6"/>
    <p:sldLayoutId id="2147488096" r:id="rId7"/>
    <p:sldLayoutId id="2147488097" r:id="rId8"/>
    <p:sldLayoutId id="2147488098" r:id="rId9"/>
    <p:sldLayoutId id="2147488099" r:id="rId10"/>
    <p:sldLayoutId id="21474881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4A391EA-180B-4F14-922E-3EE9E5BA4C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12" r:id="rId1"/>
    <p:sldLayoutId id="2147488113" r:id="rId2"/>
    <p:sldLayoutId id="2147488114" r:id="rId3"/>
    <p:sldLayoutId id="2147488115" r:id="rId4"/>
    <p:sldLayoutId id="2147488116" r:id="rId5"/>
    <p:sldLayoutId id="2147488117" r:id="rId6"/>
    <p:sldLayoutId id="2147488118" r:id="rId7"/>
    <p:sldLayoutId id="2147488119" r:id="rId8"/>
    <p:sldLayoutId id="2147488120" r:id="rId9"/>
    <p:sldLayoutId id="2147488121" r:id="rId10"/>
    <p:sldLayoutId id="21474881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41DC0C3-464B-4923-B24E-5F28589FA2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 id="2147488130" r:id="rId8"/>
    <p:sldLayoutId id="2147488131" r:id="rId9"/>
    <p:sldLayoutId id="2147488132" r:id="rId10"/>
    <p:sldLayoutId id="21474881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DCFA2B22-8F90-42CE-AF90-90921A495A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697EF12-7B25-4A8C-8BA6-22EC2ECFC4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45" r:id="rId1"/>
    <p:sldLayoutId id="2147488146" r:id="rId2"/>
    <p:sldLayoutId id="2147488147" r:id="rId3"/>
    <p:sldLayoutId id="2147488148" r:id="rId4"/>
    <p:sldLayoutId id="2147488149" r:id="rId5"/>
    <p:sldLayoutId id="2147488150" r:id="rId6"/>
    <p:sldLayoutId id="2147488151" r:id="rId7"/>
    <p:sldLayoutId id="2147488152" r:id="rId8"/>
    <p:sldLayoutId id="2147488153" r:id="rId9"/>
    <p:sldLayoutId id="2147488154" r:id="rId10"/>
    <p:sldLayoutId id="2147488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3CA270E2-28CC-4AAF-BA12-6CB93AA20A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56" r:id="rId1"/>
    <p:sldLayoutId id="2147488157" r:id="rId2"/>
    <p:sldLayoutId id="2147488158" r:id="rId3"/>
    <p:sldLayoutId id="2147488159" r:id="rId4"/>
    <p:sldLayoutId id="2147488160" r:id="rId5"/>
    <p:sldLayoutId id="2147488161" r:id="rId6"/>
    <p:sldLayoutId id="2147488162" r:id="rId7"/>
    <p:sldLayoutId id="2147488163" r:id="rId8"/>
    <p:sldLayoutId id="2147488164" r:id="rId9"/>
    <p:sldLayoutId id="2147488165" r:id="rId10"/>
    <p:sldLayoutId id="21474881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wc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hyperlink" Target="http://www.ars.usda.gov/Research/docs.htm?docid=16619" TargetMode="External"/><Relationship Id="rId2" Type="http://schemas.openxmlformats.org/officeDocument/2006/relationships/image" Target="../media/image14.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wcs.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2.ed.gov/programs/green-ribbon-schools/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image.guardian.co.uk/sys-files/Environment/documents/2011/03/10/PrepubAllClimateChange110218.pdf" TargetMode="External"/><Relationship Id="rId2" Type="http://schemas.openxmlformats.org/officeDocument/2006/relationships/hyperlink" Target="http://www.ens-newswire.com/ens/apr2007/2007-04-16-05.asp" TargetMode="External"/><Relationship Id="rId1" Type="http://schemas.openxmlformats.org/officeDocument/2006/relationships/slideLayout" Target="../slideLayouts/slideLayout7.xml"/><Relationship Id="rId4" Type="http://schemas.openxmlformats.org/officeDocument/2006/relationships/hyperlink" Target="https://www.cia.gov/news-information/press-releases-statements/center-on-climate-change-and-national-security.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swcs.org/" TargetMode="External"/><Relationship Id="rId3" Type="http://schemas.openxmlformats.org/officeDocument/2006/relationships/hyperlink" Target="http://www.swcs.org/documents/filelibrary/climate/SWCS_Climate_Press_Release_C7A5421A213D7.pdf" TargetMode="External"/><Relationship Id="rId7" Type="http://schemas.openxmlformats.org/officeDocument/2006/relationships/hyperlink" Target="http://www.jswconline.org/content/66/4/276.full.pdf+html" TargetMode="External"/><Relationship Id="rId2" Type="http://schemas.openxmlformats.org/officeDocument/2006/relationships/image" Target="../media/image28.png"/><Relationship Id="rId1" Type="http://schemas.openxmlformats.org/officeDocument/2006/relationships/slideLayout" Target="../slideLayouts/slideLayout36.xml"/><Relationship Id="rId6" Type="http://schemas.openxmlformats.org/officeDocument/2006/relationships/hyperlink" Target="http://www.jswconline.org/content/66/4/118A.full.pdf+html" TargetMode="External"/><Relationship Id="rId5" Type="http://schemas.openxmlformats.org/officeDocument/2006/relationships/hyperlink" Target="http://www.jswconline.org/content/66/4/89A.full.pdf+html" TargetMode="External"/><Relationship Id="rId4" Type="http://schemas.openxmlformats.org/officeDocument/2006/relationships/hyperlink" Target="http://www.swcs.org/documents/filelibrary/climate/SWCS_Climate_Position_Statement_751_46C025478C4CA.pdf" TargetMode="External"/><Relationship Id="rId9" Type="http://schemas.openxmlformats.org/officeDocument/2006/relationships/hyperlink" Target="http://www.jswconline.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jswconline.org/" TargetMode="External"/><Relationship Id="rId2" Type="http://schemas.openxmlformats.org/officeDocument/2006/relationships/hyperlink" Target="http://www.swcs.org/" TargetMode="External"/><Relationship Id="rId1" Type="http://schemas.openxmlformats.org/officeDocument/2006/relationships/slideLayout" Target="../slideLayouts/slideLayout16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illinoishistory.gov/TOC1203IH.htm" TargetMode="External"/><Relationship Id="rId2" Type="http://schemas.openxmlformats.org/officeDocument/2006/relationships/image" Target="../media/image6.jpeg"/><Relationship Id="rId1" Type="http://schemas.openxmlformats.org/officeDocument/2006/relationships/slideLayout" Target="../slideLayouts/slideLayout46.xml"/><Relationship Id="rId5" Type="http://schemas.openxmlformats.org/officeDocument/2006/relationships/hyperlink" Target="http://www.agclassroom.org/gan/timeline/ag_edu.htm"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wcs.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6988" y="2362200"/>
            <a:ext cx="8839200" cy="1570038"/>
          </a:xfrm>
          <a:prstGeom prst="rect">
            <a:avLst/>
          </a:prstGeom>
          <a:noFill/>
          <a:ln w="9525">
            <a:noFill/>
            <a:miter lim="800000"/>
            <a:headEnd/>
            <a:tailEnd/>
          </a:ln>
          <a:effectLst/>
        </p:spPr>
        <p:txBody>
          <a:bodyPr>
            <a:spAutoFit/>
          </a:bodyPr>
          <a:lstStyle/>
          <a:p>
            <a:pPr algn="ctr"/>
            <a:r>
              <a:rPr lang="en-US" sz="3200" b="1">
                <a:solidFill>
                  <a:srgbClr val="FFFFFF"/>
                </a:solidFill>
              </a:rPr>
              <a:t>Soil and Water Conservation Principles Applied to Climate Change Mitigation and Adaptation</a:t>
            </a:r>
          </a:p>
        </p:txBody>
      </p:sp>
      <p:sp>
        <p:nvSpPr>
          <p:cNvPr id="84995" name="Rectangle 3"/>
          <p:cNvSpPr>
            <a:spLocks noChangeArrowheads="1"/>
          </p:cNvSpPr>
          <p:nvPr/>
        </p:nvSpPr>
        <p:spPr bwMode="auto">
          <a:xfrm>
            <a:off x="252413" y="4038600"/>
            <a:ext cx="8763000" cy="1200150"/>
          </a:xfrm>
          <a:prstGeom prst="rect">
            <a:avLst/>
          </a:prstGeom>
          <a:noFill/>
          <a:ln w="9525">
            <a:noFill/>
            <a:miter lim="800000"/>
            <a:headEnd/>
            <a:tailEnd/>
          </a:ln>
          <a:effectLst/>
        </p:spPr>
        <p:txBody>
          <a:bodyPr>
            <a:spAutoFit/>
          </a:bodyPr>
          <a:lstStyle/>
          <a:p>
            <a:pPr algn="ctr"/>
            <a:r>
              <a:rPr lang="en-US" sz="3600" b="1" i="1">
                <a:solidFill>
                  <a:srgbClr val="CC0000"/>
                </a:solidFill>
              </a:rPr>
              <a:t>Principles for Communication of Soil and Water Conservation Programs</a:t>
            </a:r>
            <a:r>
              <a:rPr lang="en-US" sz="3600">
                <a:solidFill>
                  <a:srgbClr val="FFFFFF"/>
                </a:solidFill>
              </a:rPr>
              <a:t> </a:t>
            </a:r>
          </a:p>
        </p:txBody>
      </p:sp>
      <p:sp>
        <p:nvSpPr>
          <p:cNvPr id="84996"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19</a:t>
            </a:r>
          </a:p>
        </p:txBody>
      </p:sp>
      <p:pic>
        <p:nvPicPr>
          <p:cNvPr id="84997" name="Picture 2" descr="SWCS">
            <a:hlinkClick r:id="rId2"/>
          </p:cNvPr>
          <p:cNvPicPr>
            <a:picLocks noChangeAspect="1" noChangeArrowheads="1"/>
          </p:cNvPicPr>
          <p:nvPr/>
        </p:nvPicPr>
        <p:blipFill>
          <a:blip r:embed="rId3" cstate="print"/>
          <a:srcRect/>
          <a:stretch>
            <a:fillRect/>
          </a:stretch>
        </p:blipFill>
        <p:spPr bwMode="auto">
          <a:xfrm>
            <a:off x="0" y="11113"/>
            <a:ext cx="9223375" cy="227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b="6158"/>
          <a:stretch>
            <a:fillRect/>
          </a:stretch>
        </p:blipFill>
        <p:spPr bwMode="auto">
          <a:xfrm>
            <a:off x="33338" y="1601788"/>
            <a:ext cx="7467600" cy="5256212"/>
          </a:xfrm>
          <a:prstGeom prst="rect">
            <a:avLst/>
          </a:prstGeom>
          <a:noFill/>
          <a:ln w="9525">
            <a:noFill/>
            <a:miter lim="800000"/>
            <a:headEnd/>
            <a:tailEnd/>
          </a:ln>
          <a:effectLst/>
        </p:spPr>
      </p:pic>
      <p:sp>
        <p:nvSpPr>
          <p:cNvPr id="94211" name="Text Box 5"/>
          <p:cNvSpPr txBox="1">
            <a:spLocks noChangeArrowheads="1"/>
          </p:cNvSpPr>
          <p:nvPr/>
        </p:nvSpPr>
        <p:spPr bwMode="auto">
          <a:xfrm>
            <a:off x="8153400" y="6211888"/>
            <a:ext cx="914400" cy="646112"/>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28</a:t>
            </a:r>
          </a:p>
        </p:txBody>
      </p:sp>
      <p:sp>
        <p:nvSpPr>
          <p:cNvPr id="4" name="Rectangle 3"/>
          <p:cNvSpPr>
            <a:spLocks noChangeArrowheads="1"/>
          </p:cNvSpPr>
          <p:nvPr/>
        </p:nvSpPr>
        <p:spPr bwMode="auto">
          <a:xfrm>
            <a:off x="11113" y="0"/>
            <a:ext cx="89154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Cover the </a:t>
            </a:r>
            <a:r>
              <a:rPr lang="en-US" sz="3200" dirty="0" smtClean="0">
                <a:solidFill>
                  <a:srgbClr val="FFFFFF"/>
                </a:solidFill>
              </a:rPr>
              <a:t>Surface</a:t>
            </a:r>
            <a:r>
              <a:rPr lang="en-US" sz="2800" dirty="0" smtClean="0">
                <a:solidFill>
                  <a:srgbClr val="FFFFFF"/>
                </a:solidFill>
              </a:rPr>
              <a:t> </a:t>
            </a:r>
            <a:endParaRPr lang="en-US" sz="2800" dirty="0">
              <a:solidFill>
                <a:srgbClr val="FFFFFF"/>
              </a:solidFill>
            </a:endParaRPr>
          </a:p>
          <a:p>
            <a:pPr lvl="1">
              <a:defRPr/>
            </a:pPr>
            <a:r>
              <a:rPr lang="en-US" sz="2800" i="1" dirty="0">
                <a:solidFill>
                  <a:srgbClr val="FFFFFF"/>
                </a:solidFill>
              </a:rPr>
              <a:t>-Harvesting of plant residues should be avoided if soil function will be  compromised</a:t>
            </a:r>
            <a:r>
              <a:rPr lang="en-US" sz="2800" dirty="0">
                <a:solidFill>
                  <a:srgbClr val="FFFFFF"/>
                </a:solidFill>
              </a:rPr>
              <a:t>. </a:t>
            </a:r>
          </a:p>
          <a:p>
            <a:pPr>
              <a:defRPr/>
            </a:pPr>
            <a:endParaRPr lang="en-US" sz="28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d323-08w"/>
          <p:cNvPicPr>
            <a:picLocks noChangeAspect="1" noChangeArrowheads="1"/>
          </p:cNvPicPr>
          <p:nvPr/>
        </p:nvPicPr>
        <p:blipFill>
          <a:blip r:embed="rId2" cstate="print"/>
          <a:srcRect/>
          <a:stretch>
            <a:fillRect/>
          </a:stretch>
        </p:blipFill>
        <p:spPr bwMode="auto">
          <a:xfrm>
            <a:off x="2973388" y="1774825"/>
            <a:ext cx="4152900" cy="3113088"/>
          </a:xfrm>
          <a:prstGeom prst="rect">
            <a:avLst/>
          </a:prstGeom>
          <a:noFill/>
          <a:ln w="9525">
            <a:noFill/>
            <a:miter lim="800000"/>
            <a:headEnd/>
            <a:tailEnd/>
          </a:ln>
        </p:spPr>
      </p:pic>
      <p:sp>
        <p:nvSpPr>
          <p:cNvPr id="870407" name="Text Box 7"/>
          <p:cNvSpPr txBox="1">
            <a:spLocks noChangeArrowheads="1"/>
          </p:cNvSpPr>
          <p:nvPr/>
        </p:nvSpPr>
        <p:spPr bwMode="auto">
          <a:xfrm>
            <a:off x="3124200" y="4800600"/>
            <a:ext cx="5511800" cy="1385888"/>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00"/>
                </a:solidFill>
              </a:rPr>
              <a:t> Potential Use of Cover Crops for potato systems</a:t>
            </a:r>
          </a:p>
          <a:p>
            <a:pPr>
              <a:spcBef>
                <a:spcPct val="50000"/>
              </a:spcBef>
              <a:buFontTx/>
              <a:buChar char="•"/>
            </a:pPr>
            <a:endParaRPr lang="en-US" sz="2400" b="1">
              <a:solidFill>
                <a:srgbClr val="000000"/>
              </a:solidFill>
            </a:endParaRPr>
          </a:p>
        </p:txBody>
      </p:sp>
      <p:sp>
        <p:nvSpPr>
          <p:cNvPr id="870419" name="Text Box 19"/>
          <p:cNvSpPr txBox="1">
            <a:spLocks noChangeArrowheads="1"/>
          </p:cNvSpPr>
          <p:nvPr/>
        </p:nvSpPr>
        <p:spPr bwMode="auto">
          <a:xfrm>
            <a:off x="3121025" y="5724525"/>
            <a:ext cx="6296025" cy="1570038"/>
          </a:xfrm>
          <a:prstGeom prst="rect">
            <a:avLst/>
          </a:prstGeom>
          <a:noFill/>
          <a:ln w="9525">
            <a:noFill/>
            <a:miter lim="800000"/>
            <a:headEnd/>
            <a:tailEnd/>
          </a:ln>
          <a:effectLst/>
        </p:spPr>
        <p:txBody>
          <a:bodyPr>
            <a:spAutoFit/>
          </a:bodyPr>
          <a:lstStyle/>
          <a:p>
            <a:pPr>
              <a:spcBef>
                <a:spcPct val="50000"/>
              </a:spcBef>
              <a:buFontTx/>
              <a:buChar char="•"/>
            </a:pPr>
            <a:r>
              <a:rPr lang="en-US" sz="2400">
                <a:solidFill>
                  <a:srgbClr val="000000"/>
                </a:solidFill>
              </a:rPr>
              <a:t> </a:t>
            </a:r>
            <a:r>
              <a:rPr lang="en-US" sz="2400" b="1">
                <a:solidFill>
                  <a:srgbClr val="000000"/>
                </a:solidFill>
              </a:rPr>
              <a:t>Rotations with deeper rooted crops</a:t>
            </a:r>
          </a:p>
          <a:p>
            <a:pPr>
              <a:spcBef>
                <a:spcPct val="50000"/>
              </a:spcBef>
              <a:buFontTx/>
              <a:buChar char="•"/>
            </a:pPr>
            <a:endParaRPr lang="en-US" sz="2400" b="1">
              <a:solidFill>
                <a:srgbClr val="000000"/>
              </a:solidFill>
            </a:endParaRPr>
          </a:p>
          <a:p>
            <a:pPr>
              <a:spcBef>
                <a:spcPct val="50000"/>
              </a:spcBef>
              <a:buFontTx/>
              <a:buChar char="•"/>
            </a:pPr>
            <a:endParaRPr lang="en-US" sz="2400" b="1">
              <a:solidFill>
                <a:srgbClr val="000000"/>
              </a:solidFill>
            </a:endParaRPr>
          </a:p>
        </p:txBody>
      </p:sp>
      <p:pic>
        <p:nvPicPr>
          <p:cNvPr id="95237" name="Picture 21" descr="d328-04"/>
          <p:cNvPicPr>
            <a:picLocks noChangeAspect="1" noChangeArrowheads="1"/>
          </p:cNvPicPr>
          <p:nvPr/>
        </p:nvPicPr>
        <p:blipFill>
          <a:blip r:embed="rId3" cstate="print"/>
          <a:srcRect/>
          <a:stretch>
            <a:fillRect/>
          </a:stretch>
        </p:blipFill>
        <p:spPr bwMode="auto">
          <a:xfrm>
            <a:off x="0" y="1774825"/>
            <a:ext cx="2971800" cy="5094288"/>
          </a:xfrm>
          <a:prstGeom prst="rect">
            <a:avLst/>
          </a:prstGeom>
          <a:noFill/>
          <a:ln w="9525">
            <a:noFill/>
            <a:miter lim="800000"/>
            <a:headEnd/>
            <a:tailEnd/>
          </a:ln>
        </p:spPr>
      </p:pic>
      <p:sp>
        <p:nvSpPr>
          <p:cNvPr id="9523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29</a:t>
            </a:r>
          </a:p>
        </p:txBody>
      </p:sp>
      <p:sp>
        <p:nvSpPr>
          <p:cNvPr id="95239" name="TextBox 8"/>
          <p:cNvSpPr txBox="1">
            <a:spLocks noChangeArrowheads="1"/>
          </p:cNvSpPr>
          <p:nvPr/>
        </p:nvSpPr>
        <p:spPr bwMode="auto">
          <a:xfrm>
            <a:off x="12700" y="6324600"/>
            <a:ext cx="1447800" cy="369888"/>
          </a:xfrm>
          <a:prstGeom prst="rect">
            <a:avLst/>
          </a:prstGeom>
          <a:noFill/>
          <a:ln w="9525">
            <a:noFill/>
            <a:miter lim="800000"/>
            <a:headEnd/>
            <a:tailEnd/>
          </a:ln>
        </p:spPr>
        <p:txBody>
          <a:bodyPr>
            <a:spAutoFit/>
          </a:bodyPr>
          <a:lstStyle/>
          <a:p>
            <a:r>
              <a:rPr lang="en-US">
                <a:solidFill>
                  <a:schemeClr val="bg1"/>
                </a:solidFill>
              </a:rPr>
              <a:t>ARS</a:t>
            </a:r>
            <a:endParaRPr lang="es-ES">
              <a:solidFill>
                <a:schemeClr val="bg1"/>
              </a:solidFill>
            </a:endParaRPr>
          </a:p>
        </p:txBody>
      </p:sp>
      <p:sp>
        <p:nvSpPr>
          <p:cNvPr id="11" name="Rectangle 3"/>
          <p:cNvSpPr>
            <a:spLocks noChangeArrowheads="1"/>
          </p:cNvSpPr>
          <p:nvPr/>
        </p:nvSpPr>
        <p:spPr bwMode="auto">
          <a:xfrm>
            <a:off x="-76200" y="152400"/>
            <a:ext cx="9372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2800" dirty="0"/>
              <a:t>Soil Function Improves with Soil </a:t>
            </a:r>
            <a:r>
              <a:rPr lang="en-US" sz="2800" dirty="0" smtClean="0"/>
              <a:t>Carbon (Organic Matter)</a:t>
            </a:r>
            <a:endParaRPr lang="en-US" sz="2800" dirty="0"/>
          </a:p>
          <a:p>
            <a:pPr lvl="1">
              <a:defRPr/>
            </a:pPr>
            <a:r>
              <a:rPr lang="en-US" sz="2800" i="1" dirty="0" smtClean="0"/>
              <a:t>-</a:t>
            </a:r>
            <a:r>
              <a:rPr lang="en-US" sz="2800" i="1" dirty="0"/>
              <a:t>Soil C sequestration is beneficial for the environment.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70407"/>
                                        </p:tgtEl>
                                        <p:attrNameLst>
                                          <p:attrName>style.visibility</p:attrName>
                                        </p:attrNameLst>
                                      </p:cBhvr>
                                      <p:to>
                                        <p:strVal val="visible"/>
                                      </p:to>
                                    </p:set>
                                    <p:animEffect transition="in" filter="box(in)">
                                      <p:cBhvr>
                                        <p:cTn id="7" dur="500"/>
                                        <p:tgtEl>
                                          <p:spTgt spid="87040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70419"/>
                                        </p:tgtEl>
                                        <p:attrNameLst>
                                          <p:attrName>style.visibility</p:attrName>
                                        </p:attrNameLst>
                                      </p:cBhvr>
                                      <p:to>
                                        <p:strVal val="visible"/>
                                      </p:to>
                                    </p:set>
                                    <p:animEffect transition="in" filter="box(in)">
                                      <p:cBhvr>
                                        <p:cTn id="10" dur="500"/>
                                        <p:tgtEl>
                                          <p:spTgt spid="87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7" grpId="0"/>
      <p:bldP spid="8704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30</a:t>
            </a:r>
          </a:p>
        </p:txBody>
      </p:sp>
      <p:pic>
        <p:nvPicPr>
          <p:cNvPr id="96259" name="Picture 1"/>
          <p:cNvPicPr>
            <a:picLocks noChangeAspect="1"/>
          </p:cNvPicPr>
          <p:nvPr/>
        </p:nvPicPr>
        <p:blipFill>
          <a:blip r:embed="rId2" cstate="print"/>
          <a:srcRect/>
          <a:stretch>
            <a:fillRect/>
          </a:stretch>
        </p:blipFill>
        <p:spPr bwMode="auto">
          <a:xfrm>
            <a:off x="55563" y="1714500"/>
            <a:ext cx="3281362" cy="4594225"/>
          </a:xfrm>
          <a:prstGeom prst="rect">
            <a:avLst/>
          </a:prstGeom>
          <a:noFill/>
          <a:ln w="9525">
            <a:noFill/>
            <a:miter lim="800000"/>
            <a:headEnd/>
            <a:tailEnd/>
          </a:ln>
        </p:spPr>
      </p:pic>
      <p:sp>
        <p:nvSpPr>
          <p:cNvPr id="84998" name="Rectangle 3"/>
          <p:cNvSpPr>
            <a:spLocks noChangeArrowheads="1"/>
          </p:cNvSpPr>
          <p:nvPr/>
        </p:nvSpPr>
        <p:spPr bwMode="auto">
          <a:xfrm>
            <a:off x="261938" y="255588"/>
            <a:ext cx="903446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Surface Residue </a:t>
            </a:r>
            <a:r>
              <a:rPr lang="en-US" sz="3200" dirty="0" smtClean="0">
                <a:solidFill>
                  <a:srgbClr val="FFFFFF"/>
                </a:solidFill>
              </a:rPr>
              <a:t>Protects</a:t>
            </a:r>
            <a:r>
              <a:rPr lang="en-US" sz="2800" dirty="0" smtClean="0">
                <a:solidFill>
                  <a:srgbClr val="FFFFFF"/>
                </a:solidFill>
              </a:rPr>
              <a:t> </a:t>
            </a:r>
            <a:endParaRPr lang="en-US" sz="2800" dirty="0">
              <a:solidFill>
                <a:srgbClr val="FFFFFF"/>
              </a:solidFill>
            </a:endParaRPr>
          </a:p>
          <a:p>
            <a:pPr>
              <a:defRPr/>
            </a:pPr>
            <a:endParaRPr lang="en-US" sz="2800" i="1" dirty="0">
              <a:solidFill>
                <a:srgbClr val="FFFFFF"/>
              </a:solidFill>
            </a:endParaRPr>
          </a:p>
          <a:p>
            <a:pPr lvl="1">
              <a:defRPr/>
            </a:pPr>
            <a:r>
              <a:rPr lang="en-US" sz="2800" i="1" dirty="0">
                <a:solidFill>
                  <a:srgbClr val="FFFFFF"/>
                </a:solidFill>
              </a:rPr>
              <a:t>-Conservation agriculture increases sustainability. </a:t>
            </a:r>
          </a:p>
          <a:p>
            <a:pPr>
              <a:defRPr/>
            </a:pPr>
            <a:endParaRPr lang="en-US" sz="2800" dirty="0">
              <a:solidFill>
                <a:srgbClr val="FFFFFF"/>
              </a:solidFill>
            </a:endParaRPr>
          </a:p>
        </p:txBody>
      </p:sp>
      <p:sp>
        <p:nvSpPr>
          <p:cNvPr id="96261" name="TextBox 6"/>
          <p:cNvSpPr txBox="1">
            <a:spLocks noChangeArrowheads="1"/>
          </p:cNvSpPr>
          <p:nvPr/>
        </p:nvSpPr>
        <p:spPr bwMode="auto">
          <a:xfrm>
            <a:off x="914400" y="6411913"/>
            <a:ext cx="1447800" cy="369887"/>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pic>
        <p:nvPicPr>
          <p:cNvPr id="96262" name="Picture 4" descr="H:\REICOSKY\Photographs\NOTILL1.JPG"/>
          <p:cNvPicPr>
            <a:picLocks noChangeAspect="1" noChangeArrowheads="1"/>
          </p:cNvPicPr>
          <p:nvPr/>
        </p:nvPicPr>
        <p:blipFill>
          <a:blip r:embed="rId3" cstate="print"/>
          <a:srcRect/>
          <a:stretch>
            <a:fillRect/>
          </a:stretch>
        </p:blipFill>
        <p:spPr bwMode="auto">
          <a:xfrm>
            <a:off x="4095750" y="1905000"/>
            <a:ext cx="4795838" cy="32004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544513" y="304800"/>
            <a:ext cx="8229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smtClean="0">
                <a:solidFill>
                  <a:srgbClr val="FFFFFF"/>
                </a:solidFill>
              </a:rPr>
              <a:t>Value Perennial Crops</a:t>
            </a:r>
            <a:r>
              <a:rPr lang="en-US" sz="2800" dirty="0" smtClean="0">
                <a:solidFill>
                  <a:srgbClr val="FFFFFF"/>
                </a:solidFill>
              </a:rPr>
              <a:t> </a:t>
            </a:r>
            <a:endParaRPr lang="en-US" sz="3200" dirty="0">
              <a:solidFill>
                <a:srgbClr val="FFFFFF"/>
              </a:solidFill>
            </a:endParaRPr>
          </a:p>
          <a:p>
            <a:pPr>
              <a:defRPr/>
            </a:pPr>
            <a:endParaRPr lang="en-US" sz="2800" dirty="0">
              <a:solidFill>
                <a:srgbClr val="FFFFFF"/>
              </a:solidFill>
            </a:endParaRPr>
          </a:p>
          <a:p>
            <a:pPr lvl="1">
              <a:defRPr/>
            </a:pPr>
            <a:r>
              <a:rPr lang="en-US" sz="2800" dirty="0">
                <a:solidFill>
                  <a:srgbClr val="FFFFFF"/>
                </a:solidFill>
              </a:rPr>
              <a:t>-</a:t>
            </a:r>
            <a:r>
              <a:rPr lang="en-US" sz="2800" i="1" dirty="0">
                <a:solidFill>
                  <a:srgbClr val="FFFFFF"/>
                </a:solidFill>
              </a:rPr>
              <a:t>Perennial bioenergy crops (e.g., switchgrass) can contribute to C sequestration and  protect the environment better than </a:t>
            </a:r>
            <a:r>
              <a:rPr lang="en-US" sz="2800" i="1" dirty="0" smtClean="0">
                <a:solidFill>
                  <a:srgbClr val="FFFFFF"/>
                </a:solidFill>
              </a:rPr>
              <a:t>the growing of grain crops used </a:t>
            </a:r>
            <a:r>
              <a:rPr lang="en-US" sz="2800" i="1" dirty="0">
                <a:solidFill>
                  <a:srgbClr val="FFFFFF"/>
                </a:solidFill>
              </a:rPr>
              <a:t>for energy. </a:t>
            </a:r>
          </a:p>
          <a:p>
            <a:pPr>
              <a:defRPr/>
            </a:pPr>
            <a:endParaRPr lang="en-US" sz="2800" dirty="0">
              <a:solidFill>
                <a:srgbClr val="FFFFFF"/>
              </a:solidFill>
            </a:endParaRPr>
          </a:p>
        </p:txBody>
      </p:sp>
      <p:sp>
        <p:nvSpPr>
          <p:cNvPr id="97283"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31</a:t>
            </a:r>
          </a:p>
        </p:txBody>
      </p:sp>
      <p:pic>
        <p:nvPicPr>
          <p:cNvPr id="97284" name="Picture 3" descr="http://www.ars.usda.gov/images/docs/16613_16807/JimInSwitchgrass.jpg"/>
          <p:cNvPicPr>
            <a:picLocks noChangeAspect="1" noChangeArrowheads="1"/>
          </p:cNvPicPr>
          <p:nvPr/>
        </p:nvPicPr>
        <p:blipFill>
          <a:blip r:embed="rId2" cstate="print"/>
          <a:srcRect/>
          <a:stretch>
            <a:fillRect/>
          </a:stretch>
        </p:blipFill>
        <p:spPr bwMode="auto">
          <a:xfrm>
            <a:off x="152400" y="3376613"/>
            <a:ext cx="3581400" cy="2686050"/>
          </a:xfrm>
          <a:prstGeom prst="rect">
            <a:avLst/>
          </a:prstGeom>
          <a:noFill/>
          <a:ln w="9525">
            <a:noFill/>
            <a:miter lim="800000"/>
            <a:headEnd/>
            <a:tailEnd/>
          </a:ln>
        </p:spPr>
      </p:pic>
      <p:sp>
        <p:nvSpPr>
          <p:cNvPr id="5" name="TextBox 3"/>
          <p:cNvSpPr txBox="1">
            <a:spLocks noChangeArrowheads="1"/>
          </p:cNvSpPr>
          <p:nvPr/>
        </p:nvSpPr>
        <p:spPr bwMode="auto">
          <a:xfrm>
            <a:off x="117475" y="6038850"/>
            <a:ext cx="933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fontAlgn="auto">
              <a:spcBef>
                <a:spcPts val="0"/>
              </a:spcBef>
              <a:spcAft>
                <a:spcPts val="0"/>
              </a:spcAft>
              <a:defRPr/>
            </a:pPr>
            <a:r>
              <a:rPr lang="en-US" kern="0" dirty="0" smtClean="0">
                <a:solidFill>
                  <a:srgbClr val="FFFF00"/>
                </a:solidFill>
                <a:hlinkClick r:id="rId3"/>
              </a:rPr>
              <a:t>http://www.ars.usda.gov/Research/docs.htm?docid=16619</a:t>
            </a:r>
            <a:endParaRPr lang="en-US" kern="0" dirty="0" smtClean="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22225" y="182563"/>
            <a:ext cx="92964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Off-Field Remediation Practices </a:t>
            </a:r>
            <a:r>
              <a:rPr lang="en-US" sz="3200" dirty="0" smtClean="0">
                <a:solidFill>
                  <a:srgbClr val="FFFFFF"/>
                </a:solidFill>
              </a:rPr>
              <a:t>Help</a:t>
            </a:r>
            <a:r>
              <a:rPr lang="en-US" sz="2800" dirty="0" smtClean="0">
                <a:solidFill>
                  <a:srgbClr val="FFFFFF"/>
                </a:solidFill>
              </a:rPr>
              <a:t> </a:t>
            </a:r>
            <a:endParaRPr lang="en-US" sz="2800" dirty="0">
              <a:solidFill>
                <a:srgbClr val="FFFFFF"/>
              </a:solidFill>
            </a:endParaRPr>
          </a:p>
          <a:p>
            <a:pPr>
              <a:defRPr/>
            </a:pPr>
            <a:endParaRPr lang="en-US" sz="2800" i="1" dirty="0">
              <a:solidFill>
                <a:srgbClr val="FFFFFF"/>
              </a:solidFill>
            </a:endParaRPr>
          </a:p>
          <a:p>
            <a:pPr lvl="1">
              <a:defRPr/>
            </a:pPr>
            <a:r>
              <a:rPr lang="en-US" sz="2800" i="1" dirty="0">
                <a:solidFill>
                  <a:srgbClr val="FFFFFF"/>
                </a:solidFill>
              </a:rPr>
              <a:t>-Off-the-field conservation practices can contribute to climate change mitigation and adaptation ( e.g., riparian forest  buffer, wetland). </a:t>
            </a:r>
          </a:p>
          <a:p>
            <a:pPr>
              <a:defRPr/>
            </a:pPr>
            <a:endParaRPr lang="en-US" sz="2800" b="1" i="1" dirty="0">
              <a:solidFill>
                <a:srgbClr val="FFFFFF"/>
              </a:solidFill>
            </a:endParaRPr>
          </a:p>
        </p:txBody>
      </p:sp>
      <p:pic>
        <p:nvPicPr>
          <p:cNvPr id="98307" name="Picture 4"/>
          <p:cNvPicPr>
            <a:picLocks noChangeAspect="1" noChangeArrowheads="1"/>
          </p:cNvPicPr>
          <p:nvPr/>
        </p:nvPicPr>
        <p:blipFill>
          <a:blip r:embed="rId2" cstate="print"/>
          <a:srcRect/>
          <a:stretch>
            <a:fillRect/>
          </a:stretch>
        </p:blipFill>
        <p:spPr bwMode="auto">
          <a:xfrm>
            <a:off x="4648200" y="3913188"/>
            <a:ext cx="4495800" cy="2944812"/>
          </a:xfrm>
          <a:prstGeom prst="rect">
            <a:avLst/>
          </a:prstGeom>
          <a:noFill/>
          <a:ln w="9525">
            <a:noFill/>
            <a:miter lim="800000"/>
            <a:headEnd/>
            <a:tailEnd/>
          </a:ln>
          <a:effectLst/>
        </p:spPr>
      </p:pic>
      <p:pic>
        <p:nvPicPr>
          <p:cNvPr id="98308" name="Picture 4"/>
          <p:cNvPicPr>
            <a:picLocks noChangeAspect="1" noChangeArrowheads="1"/>
          </p:cNvPicPr>
          <p:nvPr/>
        </p:nvPicPr>
        <p:blipFill>
          <a:blip r:embed="rId3" cstate="print"/>
          <a:srcRect/>
          <a:stretch>
            <a:fillRect/>
          </a:stretch>
        </p:blipFill>
        <p:spPr bwMode="auto">
          <a:xfrm>
            <a:off x="0" y="3913188"/>
            <a:ext cx="4418013" cy="2944812"/>
          </a:xfrm>
          <a:prstGeom prst="rect">
            <a:avLst/>
          </a:prstGeom>
          <a:noFill/>
          <a:ln w="9525">
            <a:noFill/>
            <a:miter lim="800000"/>
            <a:headEnd/>
            <a:tailEnd/>
          </a:ln>
          <a:effectLst/>
        </p:spPr>
      </p:pic>
      <p:sp>
        <p:nvSpPr>
          <p:cNvPr id="98309" name="Text Box 5"/>
          <p:cNvSpPr txBox="1">
            <a:spLocks noChangeArrowheads="1"/>
          </p:cNvSpPr>
          <p:nvPr/>
        </p:nvSpPr>
        <p:spPr bwMode="auto">
          <a:xfrm>
            <a:off x="7391400" y="320040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533400" y="152400"/>
            <a:ext cx="8763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Improve Landscape Diversity with </a:t>
            </a:r>
            <a:r>
              <a:rPr lang="en-US" sz="3200" dirty="0" err="1" smtClean="0">
                <a:solidFill>
                  <a:srgbClr val="FFFFFF"/>
                </a:solidFill>
              </a:rPr>
              <a:t>Agroforestry</a:t>
            </a:r>
            <a:r>
              <a:rPr lang="en-US" sz="2800" dirty="0" smtClean="0">
                <a:solidFill>
                  <a:srgbClr val="FFFFFF"/>
                </a:solidFill>
              </a:rPr>
              <a:t> </a:t>
            </a:r>
            <a:endParaRPr lang="en-US" sz="2800" dirty="0">
              <a:solidFill>
                <a:srgbClr val="FFFFFF"/>
              </a:solidFill>
            </a:endParaRPr>
          </a:p>
          <a:p>
            <a:pPr>
              <a:defRPr/>
            </a:pPr>
            <a:endParaRPr lang="en-US" sz="2800" dirty="0">
              <a:solidFill>
                <a:srgbClr val="FFFFFF"/>
              </a:solidFill>
            </a:endParaRPr>
          </a:p>
          <a:p>
            <a:pPr lvl="1">
              <a:defRPr/>
            </a:pPr>
            <a:r>
              <a:rPr lang="en-US" sz="2800" i="1" dirty="0">
                <a:solidFill>
                  <a:srgbClr val="FFFFFF"/>
                </a:solidFill>
              </a:rPr>
              <a:t>-Agroforestry can contribute to landscape diversity, benefiting the environment. </a:t>
            </a:r>
          </a:p>
        </p:txBody>
      </p:sp>
      <p:sp>
        <p:nvSpPr>
          <p:cNvPr id="99331"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33</a:t>
            </a:r>
          </a:p>
        </p:txBody>
      </p:sp>
      <p:pic>
        <p:nvPicPr>
          <p:cNvPr id="99332" name="Picture 1"/>
          <p:cNvPicPr>
            <a:picLocks noChangeAspect="1"/>
          </p:cNvPicPr>
          <p:nvPr/>
        </p:nvPicPr>
        <p:blipFill>
          <a:blip r:embed="rId2" cstate="print"/>
          <a:srcRect/>
          <a:stretch>
            <a:fillRect/>
          </a:stretch>
        </p:blipFill>
        <p:spPr bwMode="auto">
          <a:xfrm>
            <a:off x="775846" y="2895600"/>
            <a:ext cx="5548753" cy="3962400"/>
          </a:xfrm>
          <a:prstGeom prst="rect">
            <a:avLst/>
          </a:prstGeom>
          <a:noFill/>
          <a:ln w="9525">
            <a:noFill/>
            <a:miter lim="800000"/>
            <a:headEnd/>
            <a:tailEnd/>
          </a:ln>
        </p:spPr>
      </p:pic>
      <p:sp>
        <p:nvSpPr>
          <p:cNvPr id="99333" name="TextBox 2"/>
          <p:cNvSpPr txBox="1">
            <a:spLocks noChangeArrowheads="1"/>
          </p:cNvSpPr>
          <p:nvPr/>
        </p:nvSpPr>
        <p:spPr bwMode="auto">
          <a:xfrm>
            <a:off x="7545388" y="5867400"/>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228600" y="0"/>
            <a:ext cx="89154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smtClean="0">
                <a:solidFill>
                  <a:srgbClr val="FFFFFF"/>
                </a:solidFill>
              </a:rPr>
              <a:t>Enhance Effectiveness </a:t>
            </a:r>
            <a:r>
              <a:rPr lang="en-US" sz="3200" dirty="0">
                <a:solidFill>
                  <a:srgbClr val="FFFFFF"/>
                </a:solidFill>
              </a:rPr>
              <a:t>with Landscape-Targeting Precision </a:t>
            </a:r>
            <a:r>
              <a:rPr lang="en-US" sz="3200" dirty="0" smtClean="0">
                <a:solidFill>
                  <a:srgbClr val="FFFFFF"/>
                </a:solidFill>
              </a:rPr>
              <a:t>Conservation </a:t>
            </a:r>
            <a:endParaRPr lang="en-US" sz="3200" dirty="0">
              <a:solidFill>
                <a:srgbClr val="FFFFFF"/>
              </a:solidFill>
            </a:endParaRPr>
          </a:p>
          <a:p>
            <a:pPr>
              <a:defRPr/>
            </a:pPr>
            <a:endParaRPr lang="en-US" sz="2700" i="1" dirty="0">
              <a:solidFill>
                <a:srgbClr val="FFFFFF"/>
              </a:solidFill>
            </a:endParaRPr>
          </a:p>
          <a:p>
            <a:pPr lvl="1">
              <a:defRPr/>
            </a:pPr>
            <a:r>
              <a:rPr lang="en-US" sz="2700" i="1" dirty="0">
                <a:solidFill>
                  <a:srgbClr val="FFFFFF"/>
                </a:solidFill>
              </a:rPr>
              <a:t>-We need to account for spatial and temporal variability and avoid a one-size-fits-all approach if we are to maximize conservation. </a:t>
            </a:r>
          </a:p>
        </p:txBody>
      </p:sp>
      <p:pic>
        <p:nvPicPr>
          <p:cNvPr id="100355" name="Picture 2" descr="G:\D_Drive_5_30_04\a\Results\Advances in Agronomy_Precision_Conserv_2007\__November_30_Adv_Pre_Conserv\Figures_tiff\Figure1.tif"/>
          <p:cNvPicPr>
            <a:picLocks noChangeAspect="1" noChangeArrowheads="1"/>
          </p:cNvPicPr>
          <p:nvPr/>
        </p:nvPicPr>
        <p:blipFill>
          <a:blip r:embed="rId2" cstate="print"/>
          <a:srcRect/>
          <a:stretch>
            <a:fillRect/>
          </a:stretch>
        </p:blipFill>
        <p:spPr bwMode="auto">
          <a:xfrm>
            <a:off x="4038600" y="3352800"/>
            <a:ext cx="4600575" cy="2928938"/>
          </a:xfrm>
          <a:prstGeom prst="rect">
            <a:avLst/>
          </a:prstGeom>
          <a:noFill/>
          <a:ln w="9525">
            <a:noFill/>
            <a:miter lim="800000"/>
            <a:headEnd/>
            <a:tailEnd/>
          </a:ln>
        </p:spPr>
      </p:pic>
      <p:sp>
        <p:nvSpPr>
          <p:cNvPr id="100356" name="Text Box 5"/>
          <p:cNvSpPr txBox="1">
            <a:spLocks noChangeArrowheads="1"/>
          </p:cNvSpPr>
          <p:nvPr/>
        </p:nvSpPr>
        <p:spPr bwMode="auto">
          <a:xfrm>
            <a:off x="307975" y="6465888"/>
            <a:ext cx="1330325" cy="369887"/>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522288" y="228600"/>
            <a:ext cx="8229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Value Water </a:t>
            </a:r>
            <a:r>
              <a:rPr lang="en-US" sz="3200" dirty="0" smtClean="0">
                <a:solidFill>
                  <a:srgbClr val="FFFFFF"/>
                </a:solidFill>
              </a:rPr>
              <a:t>Appropriately</a:t>
            </a:r>
            <a:endParaRPr lang="en-US" sz="2800" dirty="0">
              <a:solidFill>
                <a:srgbClr val="FFFFFF"/>
              </a:solidFill>
            </a:endParaRPr>
          </a:p>
          <a:p>
            <a:pPr>
              <a:defRPr/>
            </a:pPr>
            <a:endParaRPr lang="en-US" sz="2800" i="1" dirty="0">
              <a:solidFill>
                <a:srgbClr val="FFFFFF"/>
              </a:solidFill>
            </a:endParaRPr>
          </a:p>
          <a:p>
            <a:pPr lvl="1">
              <a:defRPr/>
            </a:pPr>
            <a:r>
              <a:rPr lang="en-US" sz="2800" i="1" dirty="0">
                <a:solidFill>
                  <a:srgbClr val="FFFFFF"/>
                </a:solidFill>
              </a:rPr>
              <a:t>-Water-use efficiency needs to be increased, and water quality needs to be protected. </a:t>
            </a:r>
          </a:p>
        </p:txBody>
      </p:sp>
      <p:sp>
        <p:nvSpPr>
          <p:cNvPr id="101379"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35</a:t>
            </a:r>
          </a:p>
        </p:txBody>
      </p:sp>
      <p:sp>
        <p:nvSpPr>
          <p:cNvPr id="101380" name="TextBox 4"/>
          <p:cNvSpPr txBox="1">
            <a:spLocks noChangeArrowheads="1"/>
          </p:cNvSpPr>
          <p:nvPr/>
        </p:nvSpPr>
        <p:spPr bwMode="auto">
          <a:xfrm>
            <a:off x="7467600" y="5843588"/>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pic>
        <p:nvPicPr>
          <p:cNvPr id="101381" name="Picture 1"/>
          <p:cNvPicPr>
            <a:picLocks noChangeAspect="1"/>
          </p:cNvPicPr>
          <p:nvPr/>
        </p:nvPicPr>
        <p:blipFill>
          <a:blip r:embed="rId2" cstate="print"/>
          <a:srcRect/>
          <a:stretch>
            <a:fillRect/>
          </a:stretch>
        </p:blipFill>
        <p:spPr bwMode="auto">
          <a:xfrm>
            <a:off x="0" y="2428875"/>
            <a:ext cx="6096000" cy="435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33338" y="76200"/>
            <a:ext cx="90678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smtClean="0">
                <a:solidFill>
                  <a:srgbClr val="FFFFFF"/>
                </a:solidFill>
              </a:rPr>
              <a:t>Diversify Crops and Crop Varieties</a:t>
            </a:r>
            <a:r>
              <a:rPr lang="en-US" sz="2600" dirty="0" smtClean="0">
                <a:solidFill>
                  <a:srgbClr val="FFFFFF"/>
                </a:solidFill>
              </a:rPr>
              <a:t> </a:t>
            </a:r>
            <a:endParaRPr lang="en-US" sz="2600" dirty="0">
              <a:solidFill>
                <a:srgbClr val="FFFFFF"/>
              </a:solidFill>
            </a:endParaRPr>
          </a:p>
          <a:p>
            <a:pPr>
              <a:defRPr/>
            </a:pPr>
            <a:endParaRPr lang="en-US" sz="2600" dirty="0">
              <a:solidFill>
                <a:srgbClr val="FFFFFF"/>
              </a:solidFill>
            </a:endParaRPr>
          </a:p>
          <a:p>
            <a:pPr lvl="1">
              <a:defRPr/>
            </a:pPr>
            <a:r>
              <a:rPr lang="en-US" sz="2600" i="1" dirty="0">
                <a:solidFill>
                  <a:srgbClr val="FFFFFF"/>
                </a:solidFill>
              </a:rPr>
              <a:t>-Diverse cropping systems will be key to mitigating and adapting to climate change. We need to develop new varieties that can be used for tolerance of drought, temperature stress, and other effects of climate change. </a:t>
            </a:r>
          </a:p>
          <a:p>
            <a:pPr>
              <a:defRPr/>
            </a:pPr>
            <a:endParaRPr lang="en-US" sz="2800" dirty="0">
              <a:solidFill>
                <a:srgbClr val="FFFFFF"/>
              </a:solidFill>
            </a:endParaRPr>
          </a:p>
          <a:p>
            <a:pPr>
              <a:defRPr/>
            </a:pPr>
            <a:endParaRPr lang="en-US" sz="2800" dirty="0">
              <a:solidFill>
                <a:srgbClr val="FFFFFF"/>
              </a:solidFill>
            </a:endParaRPr>
          </a:p>
        </p:txBody>
      </p:sp>
      <p:sp>
        <p:nvSpPr>
          <p:cNvPr id="102403"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36</a:t>
            </a:r>
          </a:p>
        </p:txBody>
      </p:sp>
      <p:pic>
        <p:nvPicPr>
          <p:cNvPr id="102404" name="Picture 1"/>
          <p:cNvPicPr>
            <a:picLocks noChangeAspect="1"/>
          </p:cNvPicPr>
          <p:nvPr/>
        </p:nvPicPr>
        <p:blipFill>
          <a:blip r:embed="rId2" cstate="print"/>
          <a:srcRect/>
          <a:stretch>
            <a:fillRect/>
          </a:stretch>
        </p:blipFill>
        <p:spPr bwMode="auto">
          <a:xfrm>
            <a:off x="93663" y="2990850"/>
            <a:ext cx="5316537" cy="3797300"/>
          </a:xfrm>
          <a:prstGeom prst="rect">
            <a:avLst/>
          </a:prstGeom>
          <a:noFill/>
          <a:ln w="9525">
            <a:noFill/>
            <a:miter lim="800000"/>
            <a:headEnd/>
            <a:tailEnd/>
          </a:ln>
        </p:spPr>
      </p:pic>
      <p:sp>
        <p:nvSpPr>
          <p:cNvPr id="102405" name="TextBox 5"/>
          <p:cNvSpPr txBox="1">
            <a:spLocks noChangeArrowheads="1"/>
          </p:cNvSpPr>
          <p:nvPr/>
        </p:nvSpPr>
        <p:spPr bwMode="auto">
          <a:xfrm>
            <a:off x="7578725" y="5843588"/>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130175" y="76200"/>
            <a:ext cx="8610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smtClean="0">
                <a:solidFill>
                  <a:srgbClr val="FFFFFF"/>
                </a:solidFill>
              </a:rPr>
              <a:t>Reduce Greenhouse </a:t>
            </a:r>
            <a:r>
              <a:rPr lang="en-US" sz="3200" dirty="0">
                <a:solidFill>
                  <a:srgbClr val="FFFFFF"/>
                </a:solidFill>
              </a:rPr>
              <a:t>Gas </a:t>
            </a:r>
            <a:r>
              <a:rPr lang="en-US" sz="3200" dirty="0" smtClean="0">
                <a:solidFill>
                  <a:srgbClr val="FFFFFF"/>
                </a:solidFill>
              </a:rPr>
              <a:t>Losses</a:t>
            </a:r>
            <a:r>
              <a:rPr lang="en-US" sz="2800" dirty="0" smtClean="0">
                <a:solidFill>
                  <a:srgbClr val="FFFFFF"/>
                </a:solidFill>
              </a:rPr>
              <a:t> </a:t>
            </a:r>
            <a:endParaRPr lang="en-US" sz="2800" dirty="0">
              <a:solidFill>
                <a:srgbClr val="FFFFFF"/>
              </a:solidFill>
            </a:endParaRPr>
          </a:p>
          <a:p>
            <a:pPr>
              <a:defRPr/>
            </a:pPr>
            <a:endParaRPr lang="en-US" sz="2800" dirty="0">
              <a:solidFill>
                <a:srgbClr val="FFFFFF"/>
              </a:solidFill>
            </a:endParaRPr>
          </a:p>
          <a:p>
            <a:pPr lvl="1">
              <a:defRPr/>
            </a:pPr>
            <a:r>
              <a:rPr lang="en-US" sz="2800" i="1" dirty="0">
                <a:solidFill>
                  <a:srgbClr val="FFFFFF"/>
                </a:solidFill>
              </a:rPr>
              <a:t>-Practices that can reduce emissions of carbon dioxide (CO</a:t>
            </a:r>
            <a:r>
              <a:rPr lang="en-US" sz="2800" i="1" baseline="-25000" dirty="0">
                <a:solidFill>
                  <a:srgbClr val="FFFFFF"/>
                </a:solidFill>
              </a:rPr>
              <a:t>2</a:t>
            </a:r>
            <a:r>
              <a:rPr lang="en-US" sz="2800" i="1" dirty="0">
                <a:solidFill>
                  <a:srgbClr val="FFFFFF"/>
                </a:solidFill>
              </a:rPr>
              <a:t>), nitrous oxide (N</a:t>
            </a:r>
            <a:r>
              <a:rPr lang="en-US" sz="2800" i="1" baseline="-25000" dirty="0">
                <a:solidFill>
                  <a:srgbClr val="FFFFFF"/>
                </a:solidFill>
              </a:rPr>
              <a:t>2</a:t>
            </a:r>
            <a:r>
              <a:rPr lang="en-US" sz="2800" i="1" dirty="0">
                <a:solidFill>
                  <a:srgbClr val="FFFFFF"/>
                </a:solidFill>
              </a:rPr>
              <a:t>O), and other greenhouse gases at the farm contribute to sustainability. </a:t>
            </a:r>
          </a:p>
        </p:txBody>
      </p:sp>
      <p:sp>
        <p:nvSpPr>
          <p:cNvPr id="103427"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76200" y="63500"/>
            <a:ext cx="6359525"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Teach the Value of Soil Carbon.     </a:t>
            </a:r>
          </a:p>
          <a:p>
            <a:pPr marL="457200" indent="-457200">
              <a:buFont typeface="Arial" pitchFamily="34" charset="0"/>
              <a:buChar char="•"/>
              <a:defRPr/>
            </a:pPr>
            <a:endParaRPr lang="en-US" sz="2800" i="1" dirty="0">
              <a:solidFill>
                <a:srgbClr val="FFFFFF"/>
              </a:solidFill>
            </a:endParaRPr>
          </a:p>
          <a:p>
            <a:pPr lvl="1">
              <a:defRPr/>
            </a:pPr>
            <a:r>
              <a:rPr lang="en-US" sz="2800" i="1" dirty="0">
                <a:solidFill>
                  <a:srgbClr val="FFFFFF"/>
                </a:solidFill>
              </a:rPr>
              <a:t>Increasing soil carbon (C) benefits  soil and water quality. </a:t>
            </a:r>
          </a:p>
          <a:p>
            <a:pPr lvl="1">
              <a:defRPr/>
            </a:pPr>
            <a:endParaRPr lang="en-US" sz="2800" i="1" dirty="0">
              <a:solidFill>
                <a:srgbClr val="FFFFFF"/>
              </a:solidFill>
            </a:endParaRPr>
          </a:p>
          <a:p>
            <a:pPr lvl="1">
              <a:defRPr/>
            </a:pPr>
            <a:r>
              <a:rPr lang="en-US" sz="2800" i="1" dirty="0">
                <a:solidFill>
                  <a:srgbClr val="FFFFFF"/>
                </a:solidFill>
              </a:rPr>
              <a:t>Conservationists, farmers, policy advisors, K-12 and university students—in short, the general public—should understand how soil carbon helps mitigate climate change and adapt to climate change.</a:t>
            </a:r>
            <a:r>
              <a:rPr lang="en-US" sz="2800" dirty="0">
                <a:solidFill>
                  <a:srgbClr val="FFFFFF"/>
                </a:solidFill>
              </a:rPr>
              <a:t> </a:t>
            </a:r>
          </a:p>
          <a:p>
            <a:pPr>
              <a:defRPr/>
            </a:pPr>
            <a:endParaRPr lang="en-US" sz="2800" dirty="0">
              <a:solidFill>
                <a:srgbClr val="FFFFFF"/>
              </a:solidFill>
            </a:endParaRPr>
          </a:p>
          <a:p>
            <a:pPr>
              <a:defRPr/>
            </a:pPr>
            <a:endParaRPr lang="en-US" sz="2800" dirty="0">
              <a:solidFill>
                <a:srgbClr val="FFFFFF"/>
              </a:solidFill>
            </a:endParaRPr>
          </a:p>
          <a:p>
            <a:pPr>
              <a:defRPr/>
            </a:pPr>
            <a:endParaRPr lang="en-US" sz="2800" dirty="0">
              <a:solidFill>
                <a:srgbClr val="FFFFFF"/>
              </a:solidFill>
            </a:endParaRPr>
          </a:p>
        </p:txBody>
      </p:sp>
      <p:sp>
        <p:nvSpPr>
          <p:cNvPr id="86019"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20</a:t>
            </a:r>
          </a:p>
        </p:txBody>
      </p:sp>
      <p:pic>
        <p:nvPicPr>
          <p:cNvPr id="86020" name="Picture 4" descr="Closeup of no-till farming, the process of planting a crop without tilling the soil."/>
          <p:cNvPicPr>
            <a:picLocks noChangeAspect="1" noChangeArrowheads="1"/>
          </p:cNvPicPr>
          <p:nvPr/>
        </p:nvPicPr>
        <p:blipFill>
          <a:blip r:embed="rId2" cstate="print"/>
          <a:srcRect/>
          <a:stretch>
            <a:fillRect/>
          </a:stretch>
        </p:blipFill>
        <p:spPr bwMode="auto">
          <a:xfrm>
            <a:off x="6307138" y="2255838"/>
            <a:ext cx="2778125" cy="38893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5"/>
          <p:cNvSpPr txBox="1">
            <a:spLocks noChangeArrowheads="1"/>
          </p:cNvSpPr>
          <p:nvPr/>
        </p:nvSpPr>
        <p:spPr bwMode="auto">
          <a:xfrm>
            <a:off x="609600" y="632460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38</a:t>
            </a:r>
          </a:p>
        </p:txBody>
      </p:sp>
      <p:pic>
        <p:nvPicPr>
          <p:cNvPr id="104451" name="Picture 1"/>
          <p:cNvPicPr>
            <a:picLocks noChangeAspect="1"/>
          </p:cNvPicPr>
          <p:nvPr/>
        </p:nvPicPr>
        <p:blipFill>
          <a:blip r:embed="rId2" cstate="print"/>
          <a:srcRect/>
          <a:stretch>
            <a:fillRect/>
          </a:stretch>
        </p:blipFill>
        <p:spPr bwMode="auto">
          <a:xfrm>
            <a:off x="5643563" y="1955800"/>
            <a:ext cx="3500437" cy="4902200"/>
          </a:xfrm>
          <a:prstGeom prst="rect">
            <a:avLst/>
          </a:prstGeom>
          <a:noFill/>
          <a:ln w="9525">
            <a:noFill/>
            <a:miter lim="800000"/>
            <a:headEnd/>
            <a:tailEnd/>
          </a:ln>
        </p:spPr>
      </p:pic>
      <p:sp>
        <p:nvSpPr>
          <p:cNvPr id="93190" name="Rectangle 3"/>
          <p:cNvSpPr>
            <a:spLocks noChangeArrowheads="1"/>
          </p:cNvSpPr>
          <p:nvPr/>
        </p:nvSpPr>
        <p:spPr bwMode="auto">
          <a:xfrm>
            <a:off x="0" y="0"/>
            <a:ext cx="57912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itchFamily="34" charset="0"/>
              <a:buChar char="•"/>
              <a:defRPr/>
            </a:pPr>
            <a:r>
              <a:rPr lang="en-US" sz="3200" dirty="0">
                <a:solidFill>
                  <a:srgbClr val="FFFFFF"/>
                </a:solidFill>
              </a:rPr>
              <a:t>“</a:t>
            </a:r>
            <a:r>
              <a:rPr lang="en-US" sz="3200" dirty="0" smtClean="0">
                <a:solidFill>
                  <a:srgbClr val="FFFFFF"/>
                </a:solidFill>
              </a:rPr>
              <a:t>Tighten” </a:t>
            </a:r>
            <a:r>
              <a:rPr lang="en-US" sz="3200" dirty="0">
                <a:solidFill>
                  <a:srgbClr val="FFFFFF"/>
                </a:solidFill>
              </a:rPr>
              <a:t>Nutrient </a:t>
            </a:r>
            <a:r>
              <a:rPr lang="en-US" sz="3200" dirty="0" smtClean="0">
                <a:solidFill>
                  <a:srgbClr val="FFFFFF"/>
                </a:solidFill>
              </a:rPr>
              <a:t>Cycles </a:t>
            </a:r>
            <a:endParaRPr lang="en-US" sz="3200" dirty="0">
              <a:solidFill>
                <a:srgbClr val="FFFFFF"/>
              </a:solidFill>
            </a:endParaRPr>
          </a:p>
          <a:p>
            <a:pPr>
              <a:defRPr/>
            </a:pPr>
            <a:endParaRPr lang="en-US" sz="2600" dirty="0">
              <a:solidFill>
                <a:srgbClr val="FFFFFF"/>
              </a:solidFill>
            </a:endParaRPr>
          </a:p>
          <a:p>
            <a:pPr lvl="1">
              <a:defRPr/>
            </a:pPr>
            <a:r>
              <a:rPr lang="en-US" sz="2600" i="1" dirty="0">
                <a:solidFill>
                  <a:srgbClr val="FFFFFF"/>
                </a:solidFill>
              </a:rPr>
              <a:t>-Practices that can capture nutrients and energy from manure contribute to conservation. Cycling of crop residues, use of cover crops, and increasing fertilizer-use efficiencies are some examples of ways to contribute to tighter  nutrient cycles. </a:t>
            </a:r>
          </a:p>
        </p:txBody>
      </p:sp>
      <p:sp>
        <p:nvSpPr>
          <p:cNvPr id="104453" name="TextBox 6"/>
          <p:cNvSpPr txBox="1">
            <a:spLocks noChangeArrowheads="1"/>
          </p:cNvSpPr>
          <p:nvPr/>
        </p:nvSpPr>
        <p:spPr bwMode="auto">
          <a:xfrm>
            <a:off x="762000" y="5681663"/>
            <a:ext cx="1447800" cy="371475"/>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0" y="2719388"/>
            <a:ext cx="5011738" cy="3406775"/>
          </a:xfrm>
          <a:prstGeom prst="rect">
            <a:avLst/>
          </a:prstGeom>
          <a:noFill/>
          <a:ln w="9525">
            <a:noFill/>
            <a:miter lim="800000"/>
            <a:headEnd/>
            <a:tailEnd/>
          </a:ln>
        </p:spPr>
      </p:pic>
      <p:sp>
        <p:nvSpPr>
          <p:cNvPr id="403458" name="TextBox 5"/>
          <p:cNvSpPr txBox="1">
            <a:spLocks noChangeArrowheads="1"/>
          </p:cNvSpPr>
          <p:nvPr/>
        </p:nvSpPr>
        <p:spPr bwMode="auto">
          <a:xfrm>
            <a:off x="246063" y="358775"/>
            <a:ext cx="8451850" cy="2103438"/>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dirty="0">
                <a:solidFill>
                  <a:srgbClr val="C0504D"/>
                </a:solidFill>
                <a:latin typeface="Calibri"/>
                <a:cs typeface="+mn-cs"/>
              </a:rPr>
              <a:t>Need for agronomic expertise: Different cropping systems can reduce soil nutrients and risks of nutrient loss</a:t>
            </a:r>
            <a:r>
              <a:rPr lang="en-US" sz="2400" dirty="0">
                <a:solidFill>
                  <a:srgbClr val="C0504D"/>
                </a:solidFill>
                <a:latin typeface="Calibri"/>
                <a:cs typeface="+mn-cs"/>
              </a:rPr>
              <a:t> </a:t>
            </a:r>
            <a:br>
              <a:rPr lang="en-US" sz="2400" dirty="0">
                <a:solidFill>
                  <a:srgbClr val="C0504D"/>
                </a:solidFill>
                <a:latin typeface="Calibri"/>
                <a:cs typeface="+mn-cs"/>
              </a:rPr>
            </a:br>
            <a:r>
              <a:rPr lang="en-US" sz="2000" dirty="0">
                <a:solidFill>
                  <a:srgbClr val="C0504D"/>
                </a:solidFill>
                <a:latin typeface="Calibri"/>
                <a:cs typeface="+mn-cs"/>
              </a:rPr>
              <a:t/>
            </a:r>
            <a:br>
              <a:rPr lang="en-US" sz="2000" dirty="0">
                <a:solidFill>
                  <a:srgbClr val="C0504D"/>
                </a:solidFill>
                <a:latin typeface="Calibri"/>
                <a:cs typeface="+mn-cs"/>
              </a:rPr>
            </a:br>
            <a:endParaRPr lang="en-US" sz="1600" dirty="0">
              <a:solidFill>
                <a:prstClr val="black"/>
              </a:solidFill>
              <a:latin typeface="Calibri"/>
              <a:cs typeface="+mn-cs"/>
            </a:endParaRPr>
          </a:p>
        </p:txBody>
      </p:sp>
      <p:pic>
        <p:nvPicPr>
          <p:cNvPr id="105476" name="Picture 3"/>
          <p:cNvPicPr>
            <a:picLocks noChangeAspect="1" noChangeArrowheads="1"/>
          </p:cNvPicPr>
          <p:nvPr/>
        </p:nvPicPr>
        <p:blipFill>
          <a:blip r:embed="rId4" cstate="print"/>
          <a:srcRect t="49001"/>
          <a:stretch>
            <a:fillRect/>
          </a:stretch>
        </p:blipFill>
        <p:spPr bwMode="auto">
          <a:xfrm>
            <a:off x="4546600" y="3168650"/>
            <a:ext cx="4597400" cy="2947988"/>
          </a:xfrm>
          <a:prstGeom prst="rect">
            <a:avLst/>
          </a:prstGeom>
          <a:noFill/>
          <a:ln w="9525">
            <a:noFill/>
            <a:miter lim="800000"/>
            <a:headEnd/>
            <a:tailEnd/>
          </a:ln>
        </p:spPr>
      </p:pic>
      <p:sp>
        <p:nvSpPr>
          <p:cNvPr id="403460" name="TextBox 9"/>
          <p:cNvSpPr txBox="1">
            <a:spLocks noChangeArrowheads="1"/>
          </p:cNvSpPr>
          <p:nvPr/>
        </p:nvSpPr>
        <p:spPr bwMode="auto">
          <a:xfrm>
            <a:off x="163513" y="3243263"/>
            <a:ext cx="4375150" cy="366712"/>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a:solidFill>
                  <a:prstClr val="black"/>
                </a:solidFill>
                <a:latin typeface="Calibri"/>
                <a:cs typeface="+mn-cs"/>
              </a:rPr>
              <a:t>Grain following potatoes lowers N levels</a:t>
            </a:r>
          </a:p>
        </p:txBody>
      </p:sp>
      <p:sp>
        <p:nvSpPr>
          <p:cNvPr id="10547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39</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52400" y="2438400"/>
            <a:ext cx="8839200" cy="1570038"/>
          </a:xfrm>
          <a:prstGeom prst="rect">
            <a:avLst/>
          </a:prstGeom>
          <a:noFill/>
          <a:ln w="9525">
            <a:noFill/>
            <a:miter lim="800000"/>
            <a:headEnd/>
            <a:tailEnd/>
          </a:ln>
          <a:effectLst/>
        </p:spPr>
        <p:txBody>
          <a:bodyPr>
            <a:spAutoFit/>
          </a:bodyPr>
          <a:lstStyle/>
          <a:p>
            <a:pPr algn="ctr"/>
            <a:r>
              <a:rPr lang="en-US" sz="3200" b="1">
                <a:solidFill>
                  <a:srgbClr val="FFFFFF"/>
                </a:solidFill>
              </a:rPr>
              <a:t>Soil and Water Conservation Principles Applied to Climate Change Mitigation and Adaptation</a:t>
            </a:r>
          </a:p>
        </p:txBody>
      </p:sp>
      <p:sp>
        <p:nvSpPr>
          <p:cNvPr id="106499" name="Rectangle 3"/>
          <p:cNvSpPr>
            <a:spLocks noChangeArrowheads="1"/>
          </p:cNvSpPr>
          <p:nvPr/>
        </p:nvSpPr>
        <p:spPr bwMode="auto">
          <a:xfrm>
            <a:off x="269875" y="4191000"/>
            <a:ext cx="8874125" cy="1908175"/>
          </a:xfrm>
          <a:prstGeom prst="rect">
            <a:avLst/>
          </a:prstGeom>
          <a:noFill/>
          <a:ln w="9525">
            <a:noFill/>
            <a:miter lim="800000"/>
            <a:headEnd/>
            <a:tailEnd/>
          </a:ln>
          <a:effectLst/>
        </p:spPr>
        <p:txBody>
          <a:bodyPr>
            <a:spAutoFit/>
          </a:bodyPr>
          <a:lstStyle/>
          <a:p>
            <a:pPr algn="ctr"/>
            <a:r>
              <a:rPr lang="en-US" sz="3200" b="1" i="1">
                <a:solidFill>
                  <a:srgbClr val="00FF00"/>
                </a:solidFill>
              </a:rPr>
              <a:t>Principles for Developing New Science and Technologies</a:t>
            </a:r>
            <a:r>
              <a:rPr lang="en-US" sz="3200">
                <a:solidFill>
                  <a:srgbClr val="009900"/>
                </a:solidFill>
              </a:rPr>
              <a:t> </a:t>
            </a:r>
          </a:p>
          <a:p>
            <a:endParaRPr lang="en-US" sz="2600">
              <a:solidFill>
                <a:srgbClr val="009900"/>
              </a:solidFill>
            </a:endParaRPr>
          </a:p>
          <a:p>
            <a:pPr algn="just"/>
            <a:endParaRPr lang="en-US" sz="2800">
              <a:solidFill>
                <a:srgbClr val="FFFFFF"/>
              </a:solidFill>
            </a:endParaRPr>
          </a:p>
        </p:txBody>
      </p:sp>
      <p:sp>
        <p:nvSpPr>
          <p:cNvPr id="106500"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40</a:t>
            </a:r>
          </a:p>
        </p:txBody>
      </p:sp>
      <p:pic>
        <p:nvPicPr>
          <p:cNvPr id="106501" name="Picture 2" descr="SWCS">
            <a:hlinkClick r:id="rId2"/>
          </p:cNvPr>
          <p:cNvPicPr>
            <a:picLocks noChangeAspect="1" noChangeArrowheads="1"/>
          </p:cNvPicPr>
          <p:nvPr/>
        </p:nvPicPr>
        <p:blipFill>
          <a:blip r:embed="rId3" cstate="print"/>
          <a:srcRect/>
          <a:stretch>
            <a:fillRect/>
          </a:stretch>
        </p:blipFill>
        <p:spPr bwMode="auto">
          <a:xfrm>
            <a:off x="0" y="11113"/>
            <a:ext cx="9223375" cy="227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152400" y="257175"/>
            <a:ext cx="887412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Research Pays Dividends </a:t>
            </a:r>
            <a:r>
              <a:rPr lang="en-US" sz="3200" dirty="0" smtClean="0">
                <a:solidFill>
                  <a:srgbClr val="FFFFFF"/>
                </a:solidFill>
              </a:rPr>
              <a:t>over the Long </a:t>
            </a:r>
            <a:r>
              <a:rPr lang="en-US" sz="3200" dirty="0">
                <a:solidFill>
                  <a:srgbClr val="FFFFFF"/>
                </a:solidFill>
              </a:rPr>
              <a:t>Term</a:t>
            </a:r>
            <a:r>
              <a:rPr lang="en-US" sz="3200" dirty="0" smtClean="0">
                <a:solidFill>
                  <a:srgbClr val="FFFFFF"/>
                </a:solidFill>
              </a:rPr>
              <a:t>.</a:t>
            </a:r>
            <a:r>
              <a:rPr lang="en-US" sz="2600" dirty="0" smtClean="0">
                <a:solidFill>
                  <a:srgbClr val="FFFFFF"/>
                </a:solidFill>
              </a:rPr>
              <a:t> </a:t>
            </a:r>
            <a:endParaRPr lang="en-US" sz="2600" dirty="0">
              <a:solidFill>
                <a:srgbClr val="FFFFFF"/>
              </a:solidFill>
            </a:endParaRPr>
          </a:p>
          <a:p>
            <a:pPr marL="457200" indent="-457200" algn="just">
              <a:buFont typeface="Arial" pitchFamily="34" charset="0"/>
              <a:buChar char="•"/>
              <a:defRPr/>
            </a:pPr>
            <a:endParaRPr lang="en-US" sz="2600" i="1" dirty="0">
              <a:solidFill>
                <a:srgbClr val="FFFFFF"/>
              </a:solidFill>
            </a:endParaRPr>
          </a:p>
          <a:p>
            <a:pPr lvl="1">
              <a:defRPr/>
            </a:pPr>
            <a:r>
              <a:rPr lang="en-US" sz="2600" i="1" dirty="0">
                <a:solidFill>
                  <a:srgbClr val="FFFFFF"/>
                </a:solidFill>
              </a:rPr>
              <a:t>-Research programs greatly contribute to soil and water conservation, making them important for both mitigating climate change and adapting to it. </a:t>
            </a:r>
          </a:p>
          <a:p>
            <a:pPr algn="just">
              <a:defRPr/>
            </a:pPr>
            <a:endParaRPr lang="en-US" sz="2800" dirty="0">
              <a:solidFill>
                <a:srgbClr val="FFFFFF"/>
              </a:solidFill>
            </a:endParaRPr>
          </a:p>
        </p:txBody>
      </p:sp>
      <p:sp>
        <p:nvSpPr>
          <p:cNvPr id="107523"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41</a:t>
            </a:r>
          </a:p>
        </p:txBody>
      </p:sp>
      <p:pic>
        <p:nvPicPr>
          <p:cNvPr id="107524" name="Picture 1"/>
          <p:cNvPicPr>
            <a:picLocks noChangeAspect="1"/>
          </p:cNvPicPr>
          <p:nvPr/>
        </p:nvPicPr>
        <p:blipFill>
          <a:blip r:embed="rId2" cstate="print"/>
          <a:srcRect/>
          <a:stretch>
            <a:fillRect/>
          </a:stretch>
        </p:blipFill>
        <p:spPr bwMode="auto">
          <a:xfrm>
            <a:off x="1295400" y="3297296"/>
            <a:ext cx="4876800" cy="3484504"/>
          </a:xfrm>
          <a:prstGeom prst="rect">
            <a:avLst/>
          </a:prstGeom>
          <a:noFill/>
          <a:ln w="9525">
            <a:noFill/>
            <a:miter lim="800000"/>
            <a:headEnd/>
            <a:tailEnd/>
          </a:ln>
        </p:spPr>
      </p:pic>
      <p:sp>
        <p:nvSpPr>
          <p:cNvPr id="107525" name="TextBox 5"/>
          <p:cNvSpPr txBox="1">
            <a:spLocks noChangeArrowheads="1"/>
          </p:cNvSpPr>
          <p:nvPr/>
        </p:nvSpPr>
        <p:spPr bwMode="auto">
          <a:xfrm>
            <a:off x="7391400" y="5854700"/>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04800"/>
            <a:ext cx="9144000" cy="954107"/>
          </a:xfrm>
          <a:prstGeom prst="rect">
            <a:avLst/>
          </a:prstGeom>
          <a:noFill/>
          <a:ln w="9525">
            <a:noFill/>
            <a:miter lim="800000"/>
            <a:headEnd/>
            <a:tailEnd/>
          </a:ln>
          <a:effectLst/>
        </p:spPr>
        <p:txBody>
          <a:bodyPr>
            <a:spAutoFit/>
          </a:bodyPr>
          <a:lstStyle/>
          <a:p>
            <a:pPr algn="ctr"/>
            <a:r>
              <a:rPr lang="en-US" sz="2800" b="1" dirty="0">
                <a:solidFill>
                  <a:srgbClr val="FFFFFF"/>
                </a:solidFill>
              </a:rPr>
              <a:t>Current Mitigation and Adaptation Efforts and Findings From Research</a:t>
            </a:r>
            <a:endParaRPr lang="en-US" sz="2400" b="1" dirty="0">
              <a:solidFill>
                <a:srgbClr val="FFFFFF"/>
              </a:solidFill>
            </a:endParaRPr>
          </a:p>
        </p:txBody>
      </p:sp>
      <p:sp>
        <p:nvSpPr>
          <p:cNvPr id="108547" name="Rectangle 4"/>
          <p:cNvSpPr>
            <a:spLocks noChangeArrowheads="1"/>
          </p:cNvSpPr>
          <p:nvPr/>
        </p:nvSpPr>
        <p:spPr bwMode="auto">
          <a:xfrm>
            <a:off x="152400" y="1371600"/>
            <a:ext cx="8686800" cy="2369880"/>
          </a:xfrm>
          <a:prstGeom prst="rect">
            <a:avLst/>
          </a:prstGeom>
          <a:noFill/>
          <a:ln w="9525">
            <a:noFill/>
            <a:miter lim="800000"/>
            <a:headEnd/>
            <a:tailEnd/>
          </a:ln>
          <a:effectLst/>
        </p:spPr>
        <p:txBody>
          <a:bodyPr>
            <a:spAutoFit/>
          </a:bodyPr>
          <a:lstStyle/>
          <a:p>
            <a:pPr>
              <a:buFont typeface="Wingdings" pitchFamily="2" charset="2"/>
              <a:buChar char="v"/>
            </a:pPr>
            <a:r>
              <a:rPr lang="en-US" sz="2400" dirty="0" smtClean="0">
                <a:solidFill>
                  <a:srgbClr val="FFFFFF"/>
                </a:solidFill>
              </a:rPr>
              <a:t> More needs to be done to </a:t>
            </a:r>
            <a:r>
              <a:rPr lang="en-US" sz="2400" dirty="0">
                <a:solidFill>
                  <a:srgbClr val="FFFFFF"/>
                </a:solidFill>
              </a:rPr>
              <a:t>prepare for climate change, i.e., </a:t>
            </a:r>
            <a:r>
              <a:rPr lang="en-US" sz="2400" dirty="0" smtClean="0">
                <a:solidFill>
                  <a:srgbClr val="FFFFFF"/>
                </a:solidFill>
              </a:rPr>
              <a:t>        adaptation</a:t>
            </a:r>
            <a:r>
              <a:rPr lang="en-US" sz="2400" dirty="0">
                <a:solidFill>
                  <a:srgbClr val="FFFFFF"/>
                </a:solidFill>
              </a:rPr>
              <a:t>. </a:t>
            </a:r>
            <a:r>
              <a:rPr lang="en-US" sz="2400" dirty="0" smtClean="0">
                <a:solidFill>
                  <a:srgbClr val="FFFFFF"/>
                </a:solidFill>
              </a:rPr>
              <a:t>  </a:t>
            </a:r>
            <a:endParaRPr lang="en-US" sz="2400" dirty="0">
              <a:solidFill>
                <a:srgbClr val="FFFFFF"/>
              </a:solidFill>
            </a:endParaRPr>
          </a:p>
          <a:p>
            <a:endParaRPr lang="en-US" sz="2000" dirty="0" smtClean="0">
              <a:solidFill>
                <a:srgbClr val="FFFFFF"/>
              </a:solidFill>
            </a:endParaRPr>
          </a:p>
          <a:p>
            <a:r>
              <a:rPr lang="en-US" sz="2000" dirty="0" smtClean="0">
                <a:solidFill>
                  <a:srgbClr val="FFFFFF"/>
                </a:solidFill>
              </a:rPr>
              <a:t>Agriculture </a:t>
            </a:r>
            <a:r>
              <a:rPr lang="en-US" sz="2000" dirty="0">
                <a:solidFill>
                  <a:srgbClr val="FFFFFF"/>
                </a:solidFill>
              </a:rPr>
              <a:t>may be the most resilient or adaptable sector to climate change as crops, livestock, and fish have relatively short life spans.  </a:t>
            </a:r>
            <a:r>
              <a:rPr lang="en-US" sz="2000" dirty="0" smtClean="0">
                <a:solidFill>
                  <a:srgbClr val="FFFFFF"/>
                </a:solidFill>
              </a:rPr>
              <a:t>This short cycle </a:t>
            </a:r>
            <a:r>
              <a:rPr lang="en-US" sz="2000" dirty="0">
                <a:solidFill>
                  <a:srgbClr val="FFFFFF"/>
                </a:solidFill>
              </a:rPr>
              <a:t>allows farmers to try new types, genetics, or management practices of crops to suit changing conditions. </a:t>
            </a:r>
          </a:p>
        </p:txBody>
      </p:sp>
      <p:sp>
        <p:nvSpPr>
          <p:cNvPr id="108548" name="Rectangle 5"/>
          <p:cNvSpPr>
            <a:spLocks noChangeArrowheads="1"/>
          </p:cNvSpPr>
          <p:nvPr/>
        </p:nvSpPr>
        <p:spPr bwMode="auto">
          <a:xfrm>
            <a:off x="228600" y="3411538"/>
            <a:ext cx="8915400" cy="3354765"/>
          </a:xfrm>
          <a:prstGeom prst="rect">
            <a:avLst/>
          </a:prstGeom>
          <a:noFill/>
          <a:ln w="9525">
            <a:noFill/>
            <a:miter lim="800000"/>
            <a:headEnd/>
            <a:tailEnd/>
          </a:ln>
          <a:effectLst/>
        </p:spPr>
        <p:txBody>
          <a:bodyPr>
            <a:spAutoFit/>
          </a:bodyPr>
          <a:lstStyle/>
          <a:p>
            <a:pPr lvl="4"/>
            <a:endParaRPr lang="en-US" sz="2400" dirty="0">
              <a:solidFill>
                <a:srgbClr val="FFFFFF"/>
              </a:solidFill>
            </a:endParaRPr>
          </a:p>
          <a:p>
            <a:pPr lvl="4"/>
            <a:endParaRPr lang="en-US" sz="2400" dirty="0">
              <a:solidFill>
                <a:srgbClr val="FFFFFF"/>
              </a:solidFill>
            </a:endParaRPr>
          </a:p>
          <a:p>
            <a:r>
              <a:rPr lang="en-US" sz="2000" dirty="0">
                <a:solidFill>
                  <a:srgbClr val="FFFFFF"/>
                </a:solidFill>
              </a:rPr>
              <a:t>Some work has already been done towards developing drought-tolerant crops and increasing water-use efficiency and nutrient cycle efficiency.</a:t>
            </a:r>
            <a:r>
              <a:rPr lang="en-US" sz="2400" dirty="0">
                <a:solidFill>
                  <a:srgbClr val="FFFFFF"/>
                </a:solidFill>
              </a:rPr>
              <a:t> </a:t>
            </a:r>
          </a:p>
          <a:p>
            <a:endParaRPr lang="en-US" sz="2400" dirty="0">
              <a:solidFill>
                <a:srgbClr val="FFFFFF"/>
              </a:solidFill>
            </a:endParaRPr>
          </a:p>
          <a:p>
            <a:pPr algn="ctr"/>
            <a:r>
              <a:rPr lang="en-US" sz="2400" b="1" u="sng" dirty="0">
                <a:solidFill>
                  <a:srgbClr val="FFFFFF"/>
                </a:solidFill>
              </a:rPr>
              <a:t>We need research that </a:t>
            </a:r>
            <a:r>
              <a:rPr lang="en-US" sz="2400" b="1" u="sng" dirty="0" smtClean="0">
                <a:solidFill>
                  <a:srgbClr val="FFFFFF"/>
                </a:solidFill>
              </a:rPr>
              <a:t>follows </a:t>
            </a:r>
            <a:r>
              <a:rPr lang="en-US" sz="2400" b="1" u="sng" dirty="0">
                <a:solidFill>
                  <a:srgbClr val="FFFFFF"/>
                </a:solidFill>
              </a:rPr>
              <a:t>both climate and natural resource trends </a:t>
            </a:r>
            <a:r>
              <a:rPr lang="en-US" sz="2400" b="1" u="sng" dirty="0" smtClean="0">
                <a:solidFill>
                  <a:srgbClr val="FFFFFF"/>
                </a:solidFill>
              </a:rPr>
              <a:t>(monitoring) over </a:t>
            </a:r>
            <a:r>
              <a:rPr lang="en-US" sz="2400" b="1" u="sng" dirty="0">
                <a:solidFill>
                  <a:srgbClr val="FFFFFF"/>
                </a:solidFill>
              </a:rPr>
              <a:t>a longer term as well as research in conservation practices for mitigating and adapting.</a:t>
            </a:r>
            <a:r>
              <a:rPr lang="en-US" sz="2400" b="1" dirty="0">
                <a:solidFill>
                  <a:srgbClr val="FFFFFF"/>
                </a:solidFill>
              </a:rPr>
              <a:t> </a:t>
            </a:r>
          </a:p>
        </p:txBody>
      </p:sp>
      <p:sp>
        <p:nvSpPr>
          <p:cNvPr id="108549"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ChangeArrowheads="1"/>
          </p:cNvSpPr>
          <p:nvPr/>
        </p:nvSpPr>
        <p:spPr bwMode="auto">
          <a:xfrm>
            <a:off x="152400" y="-9525"/>
            <a:ext cx="88741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defRPr/>
            </a:pPr>
            <a:r>
              <a:rPr lang="en-US" sz="2600" i="1" dirty="0">
                <a:solidFill>
                  <a:srgbClr val="FFFFFF"/>
                </a:solidFill>
              </a:rPr>
              <a:t>Examples of Mitigation Strategies for Agricultural Production </a:t>
            </a:r>
          </a:p>
          <a:p>
            <a:pPr marL="342900" indent="-342900">
              <a:defRPr/>
            </a:pPr>
            <a:endParaRPr lang="en-US" sz="2600" i="1" dirty="0">
              <a:solidFill>
                <a:srgbClr val="FFFFFF"/>
              </a:solidFill>
            </a:endParaRPr>
          </a:p>
          <a:p>
            <a:pPr marL="342900" indent="-342900">
              <a:defRPr/>
            </a:pPr>
            <a:r>
              <a:rPr lang="en-US" sz="2600" i="1" dirty="0">
                <a:solidFill>
                  <a:srgbClr val="FFFFFF"/>
                </a:solidFill>
              </a:rPr>
              <a:t>1. </a:t>
            </a:r>
            <a:r>
              <a:rPr lang="en-US" sz="2600" dirty="0">
                <a:solidFill>
                  <a:srgbClr val="FFFFFF"/>
                </a:solidFill>
              </a:rPr>
              <a:t>Increasing soil C to improve soil functions. </a:t>
            </a:r>
          </a:p>
          <a:p>
            <a:pPr>
              <a:defRPr/>
            </a:pPr>
            <a:r>
              <a:rPr lang="en-US" sz="2600" dirty="0">
                <a:solidFill>
                  <a:srgbClr val="FFFFFF"/>
                </a:solidFill>
              </a:rPr>
              <a:t>2. Capturing nutrients and energy from manure, crop residue, and cover crop management (close the nutrient cycles). </a:t>
            </a:r>
          </a:p>
          <a:p>
            <a:pPr>
              <a:defRPr/>
            </a:pPr>
            <a:r>
              <a:rPr lang="en-US" sz="2600" dirty="0">
                <a:solidFill>
                  <a:srgbClr val="FFFFFF"/>
                </a:solidFill>
              </a:rPr>
              <a:t>3. Using more efficient power sources and renewable energy (more efficient tractors, green power). </a:t>
            </a:r>
          </a:p>
          <a:p>
            <a:pPr marL="2171700" lvl="4" indent="-342900">
              <a:defRPr/>
            </a:pPr>
            <a:endParaRPr lang="en-US" sz="2600" dirty="0">
              <a:solidFill>
                <a:srgbClr val="FFFFFF"/>
              </a:solidFill>
            </a:endParaRPr>
          </a:p>
        </p:txBody>
      </p:sp>
      <p:sp>
        <p:nvSpPr>
          <p:cNvPr id="109571"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43</a:t>
            </a:r>
          </a:p>
        </p:txBody>
      </p:sp>
      <p:pic>
        <p:nvPicPr>
          <p:cNvPr id="109572" name="Picture 1"/>
          <p:cNvPicPr>
            <a:picLocks noChangeAspect="1"/>
          </p:cNvPicPr>
          <p:nvPr/>
        </p:nvPicPr>
        <p:blipFill>
          <a:blip r:embed="rId2" cstate="print"/>
          <a:srcRect/>
          <a:stretch>
            <a:fillRect/>
          </a:stretch>
        </p:blipFill>
        <p:spPr bwMode="auto">
          <a:xfrm>
            <a:off x="0" y="3657600"/>
            <a:ext cx="4479925" cy="3200400"/>
          </a:xfrm>
          <a:prstGeom prst="rect">
            <a:avLst/>
          </a:prstGeom>
          <a:noFill/>
          <a:ln w="9525">
            <a:noFill/>
            <a:miter lim="800000"/>
            <a:headEnd/>
            <a:tailEnd/>
          </a:ln>
        </p:spPr>
      </p:pic>
      <p:sp>
        <p:nvSpPr>
          <p:cNvPr id="109573" name="TextBox 4"/>
          <p:cNvSpPr txBox="1">
            <a:spLocks noChangeArrowheads="1"/>
          </p:cNvSpPr>
          <p:nvPr/>
        </p:nvSpPr>
        <p:spPr bwMode="auto">
          <a:xfrm>
            <a:off x="7578725" y="5867400"/>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9330" name="Rectangle 5"/>
          <p:cNvSpPr>
            <a:spLocks noChangeArrowheads="1"/>
          </p:cNvSpPr>
          <p:nvPr/>
        </p:nvSpPr>
        <p:spPr bwMode="auto">
          <a:xfrm>
            <a:off x="152400" y="-285750"/>
            <a:ext cx="88392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defRPr/>
            </a:pPr>
            <a:endParaRPr lang="en-US" sz="2600" i="1" dirty="0">
              <a:solidFill>
                <a:srgbClr val="FFFFFF"/>
              </a:solidFill>
            </a:endParaRPr>
          </a:p>
          <a:p>
            <a:pPr>
              <a:defRPr/>
            </a:pPr>
            <a:r>
              <a:rPr lang="en-US" sz="2600" dirty="0">
                <a:solidFill>
                  <a:srgbClr val="FFFFFF"/>
                </a:solidFill>
              </a:rPr>
              <a:t>4.	Reducing methane emissions from ruminants with 	feeding management, use of edible oils, and 	other practices. </a:t>
            </a:r>
          </a:p>
          <a:p>
            <a:pPr>
              <a:defRPr/>
            </a:pPr>
            <a:r>
              <a:rPr lang="en-US" sz="2600" dirty="0">
                <a:solidFill>
                  <a:srgbClr val="FFFFFF"/>
                </a:solidFill>
              </a:rPr>
              <a:t>5. 	Using slow-release N fertilizers with proper timing, 	placement, and rates to minimize N2O emissions. </a:t>
            </a:r>
          </a:p>
          <a:p>
            <a:pPr>
              <a:defRPr/>
            </a:pPr>
            <a:r>
              <a:rPr lang="en-US" sz="2600" dirty="0">
                <a:solidFill>
                  <a:srgbClr val="FFFFFF"/>
                </a:solidFill>
              </a:rPr>
              <a:t>6. 	Increasing N-use efficiencies for cropping systems. </a:t>
            </a:r>
          </a:p>
          <a:p>
            <a:pPr marL="2171700" lvl="4" indent="-342900">
              <a:defRPr/>
            </a:pPr>
            <a:endParaRPr lang="en-US" sz="2600" dirty="0">
              <a:solidFill>
                <a:srgbClr val="FFFFFF"/>
              </a:solidFill>
            </a:endParaRPr>
          </a:p>
        </p:txBody>
      </p:sp>
      <p:sp>
        <p:nvSpPr>
          <p:cNvPr id="110595"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44</a:t>
            </a:r>
          </a:p>
        </p:txBody>
      </p:sp>
      <p:pic>
        <p:nvPicPr>
          <p:cNvPr id="110596" name="Picture 1"/>
          <p:cNvPicPr>
            <a:picLocks noChangeAspect="1"/>
          </p:cNvPicPr>
          <p:nvPr/>
        </p:nvPicPr>
        <p:blipFill>
          <a:blip r:embed="rId2" cstate="print"/>
          <a:srcRect/>
          <a:stretch>
            <a:fillRect/>
          </a:stretch>
        </p:blipFill>
        <p:spPr bwMode="auto">
          <a:xfrm>
            <a:off x="0" y="3011488"/>
            <a:ext cx="5181600" cy="3700462"/>
          </a:xfrm>
          <a:prstGeom prst="rect">
            <a:avLst/>
          </a:prstGeom>
          <a:noFill/>
          <a:ln w="9525">
            <a:noFill/>
            <a:miter lim="800000"/>
            <a:headEnd/>
            <a:tailEnd/>
          </a:ln>
        </p:spPr>
      </p:pic>
      <p:sp>
        <p:nvSpPr>
          <p:cNvPr id="110597" name="TextBox 4"/>
          <p:cNvSpPr txBox="1">
            <a:spLocks noChangeArrowheads="1"/>
          </p:cNvSpPr>
          <p:nvPr/>
        </p:nvSpPr>
        <p:spPr bwMode="auto">
          <a:xfrm>
            <a:off x="7543800" y="6049963"/>
            <a:ext cx="1447800" cy="368300"/>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ChangeArrowheads="1"/>
          </p:cNvSpPr>
          <p:nvPr/>
        </p:nvSpPr>
        <p:spPr bwMode="auto">
          <a:xfrm>
            <a:off x="228600" y="-454025"/>
            <a:ext cx="8915400" cy="6494085"/>
          </a:xfrm>
          <a:prstGeom prst="rect">
            <a:avLst/>
          </a:prstGeom>
          <a:noFill/>
          <a:ln w="9525">
            <a:noFill/>
            <a:miter lim="800000"/>
            <a:headEnd/>
            <a:tailEnd/>
          </a:ln>
          <a:effectLst/>
        </p:spPr>
        <p:txBody>
          <a:bodyPr>
            <a:spAutoFit/>
          </a:bodyPr>
          <a:lstStyle/>
          <a:p>
            <a:pPr marL="2171700" lvl="4" indent="-342900"/>
            <a:endParaRPr lang="en-US" sz="2600" dirty="0">
              <a:solidFill>
                <a:srgbClr val="FFFFFF"/>
              </a:solidFill>
            </a:endParaRPr>
          </a:p>
          <a:p>
            <a:pPr marL="342900" indent="-342900"/>
            <a:r>
              <a:rPr lang="en-US" sz="2600" i="1" dirty="0">
                <a:solidFill>
                  <a:srgbClr val="FFFFFF"/>
                </a:solidFill>
              </a:rPr>
              <a:t>Examples of Soil and Water Adaptation Needs for Climate Change </a:t>
            </a:r>
          </a:p>
          <a:p>
            <a:pPr marL="342900" indent="-342900"/>
            <a:endParaRPr lang="en-US" sz="2600" i="1" dirty="0">
              <a:solidFill>
                <a:srgbClr val="FFFFFF"/>
              </a:solidFill>
            </a:endParaRPr>
          </a:p>
          <a:p>
            <a:pPr marL="342900" indent="-342900">
              <a:buFontTx/>
              <a:buAutoNum type="arabicPeriod"/>
            </a:pPr>
            <a:r>
              <a:rPr lang="en-US" sz="2600" dirty="0">
                <a:solidFill>
                  <a:srgbClr val="FFFFFF"/>
                </a:solidFill>
              </a:rPr>
              <a:t>Erosion prevention and protection from extreme weather events, </a:t>
            </a:r>
            <a:r>
              <a:rPr lang="en-US" sz="2600" dirty="0" smtClean="0">
                <a:solidFill>
                  <a:srgbClr val="FFFFFF"/>
                </a:solidFill>
              </a:rPr>
              <a:t>which may become </a:t>
            </a:r>
            <a:r>
              <a:rPr lang="en-US" sz="2600" dirty="0">
                <a:solidFill>
                  <a:srgbClr val="FFFFFF"/>
                </a:solidFill>
              </a:rPr>
              <a:t>more damaging in the future. </a:t>
            </a:r>
          </a:p>
          <a:p>
            <a:pPr marL="342900" indent="-342900">
              <a:buFontTx/>
              <a:buAutoNum type="arabicPeriod"/>
            </a:pPr>
            <a:endParaRPr lang="en-US" sz="2600" dirty="0">
              <a:solidFill>
                <a:srgbClr val="FFFFFF"/>
              </a:solidFill>
            </a:endParaRPr>
          </a:p>
          <a:p>
            <a:pPr marL="342900" indent="-342900">
              <a:buFontTx/>
              <a:buAutoNum type="arabicPeriod"/>
            </a:pPr>
            <a:r>
              <a:rPr lang="en-US" sz="2600" dirty="0">
                <a:solidFill>
                  <a:srgbClr val="FFFFFF"/>
                </a:solidFill>
              </a:rPr>
              <a:t>Irrigation infrastructure to reduce water losses and increase irrigation efficiencies. </a:t>
            </a:r>
          </a:p>
          <a:p>
            <a:pPr marL="342900" indent="-342900">
              <a:buFontTx/>
              <a:buAutoNum type="arabicPeriod"/>
            </a:pPr>
            <a:endParaRPr lang="en-US" sz="2600" dirty="0">
              <a:solidFill>
                <a:srgbClr val="FFFFFF"/>
              </a:solidFill>
            </a:endParaRPr>
          </a:p>
          <a:p>
            <a:pPr marL="342900" indent="-342900">
              <a:buFontTx/>
              <a:buAutoNum type="arabicPeriod"/>
            </a:pPr>
            <a:r>
              <a:rPr lang="en-US" sz="2600" dirty="0">
                <a:solidFill>
                  <a:srgbClr val="FFFFFF"/>
                </a:solidFill>
              </a:rPr>
              <a:t>More diverse cropping systems to adapt to variable climates and new pest and disease pressures. </a:t>
            </a:r>
          </a:p>
          <a:p>
            <a:pPr marL="342900" indent="-342900">
              <a:buFontTx/>
              <a:buAutoNum type="arabicPeriod"/>
            </a:pPr>
            <a:endParaRPr lang="en-US" sz="2600" dirty="0">
              <a:solidFill>
                <a:srgbClr val="FFFFFF"/>
              </a:solidFill>
            </a:endParaRPr>
          </a:p>
          <a:p>
            <a:pPr marL="342900" indent="-342900">
              <a:buFontTx/>
              <a:buAutoNum type="arabicPeriod"/>
            </a:pPr>
            <a:r>
              <a:rPr lang="en-US" sz="2600" dirty="0" smtClean="0">
                <a:solidFill>
                  <a:srgbClr val="FFFFFF"/>
                </a:solidFill>
              </a:rPr>
              <a:t>Development of crop </a:t>
            </a:r>
            <a:r>
              <a:rPr lang="en-US" sz="2600" dirty="0">
                <a:solidFill>
                  <a:srgbClr val="FFFFFF"/>
                </a:solidFill>
              </a:rPr>
              <a:t>varieties that are drought-tolerant and more resistant to heat stress, with higher N-use efficiencies. </a:t>
            </a:r>
          </a:p>
        </p:txBody>
      </p:sp>
      <p:sp>
        <p:nvSpPr>
          <p:cNvPr id="111619"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112642" name="Rectangle 5"/>
          <p:cNvSpPr>
            <a:spLocks noChangeArrowheads="1"/>
          </p:cNvSpPr>
          <p:nvPr/>
        </p:nvSpPr>
        <p:spPr bwMode="auto">
          <a:xfrm>
            <a:off x="228600" y="3175"/>
            <a:ext cx="8915400" cy="6740307"/>
          </a:xfrm>
          <a:prstGeom prst="rect">
            <a:avLst/>
          </a:prstGeom>
          <a:noFill/>
          <a:ln w="9525">
            <a:noFill/>
            <a:miter lim="800000"/>
            <a:headEnd/>
            <a:tailEnd/>
          </a:ln>
          <a:effectLst/>
        </p:spPr>
        <p:txBody>
          <a:bodyPr>
            <a:spAutoFit/>
          </a:bodyPr>
          <a:lstStyle/>
          <a:p>
            <a:endParaRPr lang="en-US" sz="2400" i="1" dirty="0">
              <a:solidFill>
                <a:srgbClr val="FFFFFF"/>
              </a:solidFill>
            </a:endParaRPr>
          </a:p>
          <a:p>
            <a:r>
              <a:rPr lang="en-US" sz="2400" dirty="0">
                <a:solidFill>
                  <a:srgbClr val="FFFFFF"/>
                </a:solidFill>
              </a:rPr>
              <a:t>5. </a:t>
            </a:r>
            <a:r>
              <a:rPr lang="en-US" sz="2400" dirty="0" smtClean="0">
                <a:solidFill>
                  <a:srgbClr val="FFFFFF"/>
                </a:solidFill>
              </a:rPr>
              <a:t>Improvements in the synchronizing of planting </a:t>
            </a:r>
            <a:r>
              <a:rPr lang="en-US" sz="2400" dirty="0">
                <a:solidFill>
                  <a:srgbClr val="FFFFFF"/>
                </a:solidFill>
              </a:rPr>
              <a:t>and harvesting operations with shifts in the hydrologic cycle (rainy season). </a:t>
            </a:r>
          </a:p>
          <a:p>
            <a:endParaRPr lang="en-US" sz="2400" dirty="0">
              <a:solidFill>
                <a:srgbClr val="FFFFFF"/>
              </a:solidFill>
            </a:endParaRPr>
          </a:p>
          <a:p>
            <a:r>
              <a:rPr lang="en-US" sz="2400" dirty="0">
                <a:solidFill>
                  <a:srgbClr val="FFFFFF"/>
                </a:solidFill>
              </a:rPr>
              <a:t>6. </a:t>
            </a:r>
            <a:r>
              <a:rPr lang="en-US" sz="2400" dirty="0" smtClean="0">
                <a:solidFill>
                  <a:srgbClr val="FFFFFF"/>
                </a:solidFill>
              </a:rPr>
              <a:t>Management of </a:t>
            </a:r>
            <a:r>
              <a:rPr lang="en-US" sz="2400" dirty="0">
                <a:solidFill>
                  <a:srgbClr val="FFFFFF"/>
                </a:solidFill>
              </a:rPr>
              <a:t>soil and crops to increase water-use efficiencies. </a:t>
            </a:r>
          </a:p>
          <a:p>
            <a:endParaRPr lang="en-US" sz="2400" dirty="0">
              <a:solidFill>
                <a:srgbClr val="FFFFFF"/>
              </a:solidFill>
            </a:endParaRPr>
          </a:p>
          <a:p>
            <a:r>
              <a:rPr lang="en-US" sz="2400" dirty="0">
                <a:solidFill>
                  <a:srgbClr val="FFFFFF"/>
                </a:solidFill>
              </a:rPr>
              <a:t>7. </a:t>
            </a:r>
            <a:r>
              <a:rPr lang="en-US" sz="2400" dirty="0" smtClean="0">
                <a:solidFill>
                  <a:srgbClr val="FFFFFF"/>
                </a:solidFill>
              </a:rPr>
              <a:t>Valuating </a:t>
            </a:r>
            <a:r>
              <a:rPr lang="en-US" sz="2400" dirty="0">
                <a:solidFill>
                  <a:srgbClr val="FFFFFF"/>
                </a:solidFill>
              </a:rPr>
              <a:t>agricultural commodities for their water footprint or environmental traits. </a:t>
            </a:r>
          </a:p>
          <a:p>
            <a:endParaRPr lang="en-US" sz="2400" dirty="0">
              <a:solidFill>
                <a:srgbClr val="FFFFFF"/>
              </a:solidFill>
            </a:endParaRPr>
          </a:p>
          <a:p>
            <a:r>
              <a:rPr lang="en-US" sz="2400" dirty="0">
                <a:solidFill>
                  <a:srgbClr val="FFFFFF"/>
                </a:solidFill>
              </a:rPr>
              <a:t>8. Increasing soil C sequestration to improve soil functions. </a:t>
            </a:r>
          </a:p>
          <a:p>
            <a:endParaRPr lang="en-US" sz="2400" dirty="0">
              <a:solidFill>
                <a:srgbClr val="FFFFFF"/>
              </a:solidFill>
            </a:endParaRPr>
          </a:p>
          <a:p>
            <a:r>
              <a:rPr lang="en-US" sz="2400" dirty="0">
                <a:solidFill>
                  <a:srgbClr val="FFFFFF"/>
                </a:solidFill>
              </a:rPr>
              <a:t>9. Increasing N-use efficiencies for cropping systems. </a:t>
            </a:r>
          </a:p>
          <a:p>
            <a:endParaRPr lang="en-US" sz="2400" dirty="0">
              <a:solidFill>
                <a:srgbClr val="FFFFFF"/>
              </a:solidFill>
            </a:endParaRPr>
          </a:p>
          <a:p>
            <a:r>
              <a:rPr lang="en-US" sz="2400" dirty="0">
                <a:solidFill>
                  <a:srgbClr val="FFFFFF"/>
                </a:solidFill>
              </a:rPr>
              <a:t>10. Applying the concepts of precision/target conservation to increase conservation effectiveness across spatial and temporal variability. </a:t>
            </a:r>
          </a:p>
          <a:p>
            <a:endParaRPr lang="en-US" sz="2400" dirty="0">
              <a:solidFill>
                <a:srgbClr val="FFFFFF"/>
              </a:solidFill>
            </a:endParaRPr>
          </a:p>
        </p:txBody>
      </p:sp>
      <p:sp>
        <p:nvSpPr>
          <p:cNvPr id="112643"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429000" y="304800"/>
            <a:ext cx="2220913" cy="519113"/>
          </a:xfrm>
          <a:prstGeom prst="rect">
            <a:avLst/>
          </a:prstGeom>
          <a:noFill/>
          <a:ln w="9525">
            <a:noFill/>
            <a:miter lim="800000"/>
            <a:headEnd/>
            <a:tailEnd/>
          </a:ln>
          <a:effectLst/>
        </p:spPr>
        <p:txBody>
          <a:bodyPr wrap="none">
            <a:spAutoFit/>
          </a:bodyPr>
          <a:lstStyle/>
          <a:p>
            <a:r>
              <a:rPr lang="en-US" sz="2800" b="1">
                <a:solidFill>
                  <a:srgbClr val="FFFFFF"/>
                </a:solidFill>
              </a:rPr>
              <a:t>Conclusion</a:t>
            </a:r>
            <a:r>
              <a:rPr lang="en-US" sz="2800">
                <a:solidFill>
                  <a:srgbClr val="FFFFFF"/>
                </a:solidFill>
              </a:rPr>
              <a:t> </a:t>
            </a:r>
          </a:p>
        </p:txBody>
      </p:sp>
      <p:sp>
        <p:nvSpPr>
          <p:cNvPr id="113667" name="Rectangle 3"/>
          <p:cNvSpPr>
            <a:spLocks noChangeArrowheads="1"/>
          </p:cNvSpPr>
          <p:nvPr/>
        </p:nvSpPr>
        <p:spPr bwMode="auto">
          <a:xfrm>
            <a:off x="152400" y="1295400"/>
            <a:ext cx="8686800" cy="4832092"/>
          </a:xfrm>
          <a:prstGeom prst="rect">
            <a:avLst/>
          </a:prstGeom>
          <a:noFill/>
          <a:ln w="9525">
            <a:noFill/>
            <a:miter lim="800000"/>
            <a:headEnd/>
            <a:tailEnd/>
          </a:ln>
          <a:effectLst/>
        </p:spPr>
        <p:txBody>
          <a:bodyPr>
            <a:spAutoFit/>
          </a:bodyPr>
          <a:lstStyle/>
          <a:p>
            <a:r>
              <a:rPr lang="en-US" sz="2800" dirty="0" smtClean="0">
                <a:solidFill>
                  <a:srgbClr val="FFFFFF"/>
                </a:solidFill>
              </a:rPr>
              <a:t>In this presentation, we reviewed the </a:t>
            </a:r>
            <a:r>
              <a:rPr lang="en-US" sz="2800" u="sng" dirty="0">
                <a:solidFill>
                  <a:srgbClr val="FFFFFF"/>
                </a:solidFill>
              </a:rPr>
              <a:t>science of conservation and climate change</a:t>
            </a:r>
            <a:r>
              <a:rPr lang="en-US" sz="2800" dirty="0">
                <a:solidFill>
                  <a:srgbClr val="FFFFFF"/>
                </a:solidFill>
              </a:rPr>
              <a:t>. </a:t>
            </a:r>
            <a:r>
              <a:rPr lang="en-US" sz="2800" dirty="0" smtClean="0">
                <a:solidFill>
                  <a:srgbClr val="FFFFFF"/>
                </a:solidFill>
              </a:rPr>
              <a:t> Although </a:t>
            </a:r>
            <a:r>
              <a:rPr lang="en-US" sz="2800" dirty="0">
                <a:solidFill>
                  <a:srgbClr val="FFFFFF"/>
                </a:solidFill>
              </a:rPr>
              <a:t>there is no silver bullet </a:t>
            </a:r>
            <a:r>
              <a:rPr lang="en-US" sz="2800" dirty="0" smtClean="0">
                <a:solidFill>
                  <a:srgbClr val="FFFFFF"/>
                </a:solidFill>
              </a:rPr>
              <a:t>to </a:t>
            </a:r>
            <a:r>
              <a:rPr lang="en-US" sz="2800" dirty="0">
                <a:solidFill>
                  <a:srgbClr val="FFFFFF"/>
                </a:solidFill>
              </a:rPr>
              <a:t>address every site-specific </a:t>
            </a:r>
            <a:r>
              <a:rPr lang="en-US" sz="2800" dirty="0" smtClean="0">
                <a:solidFill>
                  <a:srgbClr val="FFFFFF"/>
                </a:solidFill>
              </a:rPr>
              <a:t>situation</a:t>
            </a:r>
            <a:r>
              <a:rPr lang="en-US" sz="2800" dirty="0">
                <a:solidFill>
                  <a:srgbClr val="FFFFFF"/>
                </a:solidFill>
              </a:rPr>
              <a:t>, </a:t>
            </a:r>
            <a:r>
              <a:rPr lang="en-US" sz="2800" dirty="0" smtClean="0">
                <a:solidFill>
                  <a:srgbClr val="FFFFFF"/>
                </a:solidFill>
              </a:rPr>
              <a:t>the scientific literature tells us that there are </a:t>
            </a:r>
            <a:r>
              <a:rPr lang="en-US" sz="2800" u="sng" dirty="0" smtClean="0">
                <a:solidFill>
                  <a:srgbClr val="FFFFFF"/>
                </a:solidFill>
              </a:rPr>
              <a:t>practices/systems </a:t>
            </a:r>
            <a:r>
              <a:rPr lang="en-US" sz="2800" u="sng" dirty="0">
                <a:solidFill>
                  <a:srgbClr val="FFFFFF"/>
                </a:solidFill>
              </a:rPr>
              <a:t>that </a:t>
            </a:r>
            <a:r>
              <a:rPr lang="en-US" sz="2800" u="sng" dirty="0" smtClean="0">
                <a:solidFill>
                  <a:srgbClr val="FFFFFF"/>
                </a:solidFill>
              </a:rPr>
              <a:t>will help in many situations</a:t>
            </a:r>
            <a:r>
              <a:rPr lang="en-US" sz="2800" dirty="0" smtClean="0">
                <a:solidFill>
                  <a:srgbClr val="FFFFFF"/>
                </a:solidFill>
              </a:rPr>
              <a:t>.  We </a:t>
            </a:r>
            <a:r>
              <a:rPr lang="en-US" sz="2800" dirty="0">
                <a:solidFill>
                  <a:srgbClr val="FFFFFF"/>
                </a:solidFill>
              </a:rPr>
              <a:t>need </a:t>
            </a:r>
            <a:r>
              <a:rPr lang="en-US" sz="2800" u="sng" dirty="0">
                <a:solidFill>
                  <a:srgbClr val="FFFFFF"/>
                </a:solidFill>
              </a:rPr>
              <a:t>more </a:t>
            </a:r>
            <a:r>
              <a:rPr lang="en-US" sz="2800" u="sng" dirty="0" smtClean="0">
                <a:solidFill>
                  <a:srgbClr val="FFFFFF"/>
                </a:solidFill>
              </a:rPr>
              <a:t>research</a:t>
            </a:r>
            <a:r>
              <a:rPr lang="en-US" sz="2800" dirty="0" smtClean="0">
                <a:solidFill>
                  <a:srgbClr val="FFFFFF"/>
                </a:solidFill>
              </a:rPr>
              <a:t>.  We need to do </a:t>
            </a:r>
            <a:r>
              <a:rPr lang="en-US" sz="2800" dirty="0">
                <a:solidFill>
                  <a:srgbClr val="FFFFFF"/>
                </a:solidFill>
              </a:rPr>
              <a:t>better </a:t>
            </a:r>
            <a:r>
              <a:rPr lang="en-US" sz="2800" u="sng" dirty="0" smtClean="0">
                <a:solidFill>
                  <a:srgbClr val="FFFFFF"/>
                </a:solidFill>
              </a:rPr>
              <a:t>transferring/disseminating </a:t>
            </a:r>
            <a:r>
              <a:rPr lang="en-US" sz="2800" u="sng" dirty="0">
                <a:solidFill>
                  <a:srgbClr val="FFFFFF"/>
                </a:solidFill>
              </a:rPr>
              <a:t>information</a:t>
            </a:r>
            <a:r>
              <a:rPr lang="en-US" sz="2800" dirty="0">
                <a:solidFill>
                  <a:srgbClr val="FFFFFF"/>
                </a:solidFill>
              </a:rPr>
              <a:t>.  </a:t>
            </a:r>
            <a:r>
              <a:rPr lang="en-US" sz="2800" dirty="0" smtClean="0">
                <a:solidFill>
                  <a:srgbClr val="FFFFFF"/>
                </a:solidFill>
              </a:rPr>
              <a:t>And we </a:t>
            </a:r>
            <a:r>
              <a:rPr lang="en-US" sz="2800" dirty="0">
                <a:solidFill>
                  <a:srgbClr val="FFFFFF"/>
                </a:solidFill>
              </a:rPr>
              <a:t>need to </a:t>
            </a:r>
            <a:r>
              <a:rPr lang="en-US" sz="2800" u="sng" dirty="0">
                <a:solidFill>
                  <a:srgbClr val="FFFFFF"/>
                </a:solidFill>
              </a:rPr>
              <a:t>implement </a:t>
            </a:r>
            <a:r>
              <a:rPr lang="en-US" sz="2800" u="sng" dirty="0" smtClean="0">
                <a:solidFill>
                  <a:srgbClr val="FFFFFF"/>
                </a:solidFill>
              </a:rPr>
              <a:t>conservation programs </a:t>
            </a:r>
            <a:r>
              <a:rPr lang="en-US" sz="2800" dirty="0" smtClean="0">
                <a:solidFill>
                  <a:srgbClr val="FFFFFF"/>
                </a:solidFill>
              </a:rPr>
              <a:t>that </a:t>
            </a:r>
            <a:r>
              <a:rPr lang="en-US" sz="2800" u="sng" dirty="0" smtClean="0">
                <a:solidFill>
                  <a:srgbClr val="FFFFFF"/>
                </a:solidFill>
              </a:rPr>
              <a:t>integrate systems</a:t>
            </a:r>
            <a:r>
              <a:rPr lang="en-US" sz="2800" dirty="0" smtClean="0">
                <a:solidFill>
                  <a:srgbClr val="FFFFFF"/>
                </a:solidFill>
              </a:rPr>
              <a:t> that maximize </a:t>
            </a:r>
            <a:r>
              <a:rPr lang="en-US" sz="2800" dirty="0">
                <a:solidFill>
                  <a:srgbClr val="FFFFFF"/>
                </a:solidFill>
              </a:rPr>
              <a:t>agricultural productivity </a:t>
            </a:r>
            <a:r>
              <a:rPr lang="en-US" sz="2800" dirty="0" smtClean="0">
                <a:solidFill>
                  <a:srgbClr val="FFFFFF"/>
                </a:solidFill>
              </a:rPr>
              <a:t>with conservation systems that help us mitigate </a:t>
            </a:r>
            <a:r>
              <a:rPr lang="en-US" sz="2800" dirty="0">
                <a:solidFill>
                  <a:srgbClr val="FFFFFF"/>
                </a:solidFill>
              </a:rPr>
              <a:t>climate change and/or </a:t>
            </a:r>
            <a:r>
              <a:rPr lang="en-US" sz="2800" dirty="0" smtClean="0">
                <a:solidFill>
                  <a:srgbClr val="FFFFFF"/>
                </a:solidFill>
              </a:rPr>
              <a:t>adapt </a:t>
            </a:r>
            <a:r>
              <a:rPr lang="en-US" sz="2800" dirty="0">
                <a:solidFill>
                  <a:srgbClr val="FFFFFF"/>
                </a:solidFill>
              </a:rPr>
              <a:t>to it. </a:t>
            </a:r>
          </a:p>
        </p:txBody>
      </p:sp>
      <p:sp>
        <p:nvSpPr>
          <p:cNvPr id="11366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GRS_K12Masters Webcast2.jpg"/>
          <p:cNvPicPr>
            <a:picLocks noChangeAspect="1"/>
          </p:cNvPicPr>
          <p:nvPr/>
        </p:nvPicPr>
        <p:blipFill>
          <a:blip r:embed="rId3" cstate="print"/>
          <a:srcRect/>
          <a:stretch>
            <a:fillRect/>
          </a:stretch>
        </p:blipFill>
        <p:spPr bwMode="auto">
          <a:xfrm>
            <a:off x="687388" y="1285875"/>
            <a:ext cx="7315200" cy="5486400"/>
          </a:xfrm>
          <a:prstGeom prst="rect">
            <a:avLst/>
          </a:prstGeom>
          <a:noFill/>
          <a:ln w="9525">
            <a:noFill/>
            <a:miter lim="800000"/>
            <a:headEnd/>
            <a:tailEnd/>
          </a:ln>
        </p:spPr>
      </p:pic>
      <p:sp>
        <p:nvSpPr>
          <p:cNvPr id="87043" name="Rectangle 1"/>
          <p:cNvSpPr>
            <a:spLocks noChangeArrowheads="1"/>
          </p:cNvSpPr>
          <p:nvPr/>
        </p:nvSpPr>
        <p:spPr bwMode="auto">
          <a:xfrm>
            <a:off x="288925" y="76200"/>
            <a:ext cx="8113713" cy="1200150"/>
          </a:xfrm>
          <a:prstGeom prst="rect">
            <a:avLst/>
          </a:prstGeom>
          <a:noFill/>
          <a:ln w="9525">
            <a:noFill/>
            <a:miter lim="800000"/>
            <a:headEnd/>
            <a:tailEnd/>
          </a:ln>
        </p:spPr>
        <p:txBody>
          <a:bodyPr>
            <a:spAutoFit/>
          </a:bodyPr>
          <a:lstStyle/>
          <a:p>
            <a:r>
              <a:rPr lang="es-ES">
                <a:solidFill>
                  <a:schemeClr val="bg1"/>
                </a:solidFill>
                <a:hlinkClick r:id="rId4"/>
              </a:rPr>
              <a:t>http://www2.ed.gov/programs/green-ribbon-schools/index.html</a:t>
            </a:r>
            <a:endParaRPr lang="es-ES">
              <a:solidFill>
                <a:schemeClr val="bg1"/>
              </a:solidFill>
            </a:endParaRPr>
          </a:p>
          <a:p>
            <a:endParaRPr lang="en-US">
              <a:solidFill>
                <a:schemeClr val="bg1"/>
              </a:solidFill>
            </a:endParaRPr>
          </a:p>
          <a:p>
            <a:r>
              <a:rPr lang="en-US">
                <a:solidFill>
                  <a:schemeClr val="bg1"/>
                </a:solidFill>
              </a:rPr>
              <a:t>Source US Department of Education – Add Value of Carbon to Green Ribbon School Overview</a:t>
            </a:r>
            <a:endParaRPr lang="es-ES">
              <a:solidFill>
                <a:schemeClr val="bg1"/>
              </a:solidFill>
            </a:endParaRPr>
          </a:p>
        </p:txBody>
      </p:sp>
      <p:sp>
        <p:nvSpPr>
          <p:cNvPr id="87044" name="Text Box 5"/>
          <p:cNvSpPr txBox="1">
            <a:spLocks noChangeArrowheads="1"/>
          </p:cNvSpPr>
          <p:nvPr/>
        </p:nvSpPr>
        <p:spPr bwMode="auto">
          <a:xfrm>
            <a:off x="7966075"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l="40611" t="50949" r="12871"/>
          <a:stretch>
            <a:fillRect/>
          </a:stretch>
        </p:blipFill>
        <p:spPr bwMode="auto">
          <a:xfrm>
            <a:off x="5033963" y="20638"/>
            <a:ext cx="4110037" cy="4110037"/>
          </a:xfrm>
          <a:prstGeom prst="rect">
            <a:avLst/>
          </a:prstGeom>
          <a:noFill/>
          <a:ln w="9525">
            <a:noFill/>
            <a:miter lim="800000"/>
            <a:headEnd/>
            <a:tailEnd/>
          </a:ln>
          <a:effectLst/>
        </p:spPr>
      </p:pic>
      <p:sp>
        <p:nvSpPr>
          <p:cNvPr id="114691" name="Rectangle 3"/>
          <p:cNvSpPr>
            <a:spLocks noChangeArrowheads="1"/>
          </p:cNvSpPr>
          <p:nvPr/>
        </p:nvSpPr>
        <p:spPr bwMode="auto">
          <a:xfrm>
            <a:off x="-1752600" y="2057400"/>
            <a:ext cx="6934200" cy="3416320"/>
          </a:xfrm>
          <a:prstGeom prst="rect">
            <a:avLst/>
          </a:prstGeom>
          <a:noFill/>
          <a:ln w="9525">
            <a:noFill/>
            <a:miter lim="800000"/>
            <a:headEnd/>
            <a:tailEnd/>
          </a:ln>
          <a:effectLst/>
        </p:spPr>
        <p:txBody>
          <a:bodyPr>
            <a:spAutoFit/>
          </a:bodyPr>
          <a:lstStyle/>
          <a:p>
            <a:pPr lvl="4"/>
            <a:r>
              <a:rPr lang="en-US" sz="2400" dirty="0" smtClean="0">
                <a:solidFill>
                  <a:srgbClr val="FFFFFF"/>
                </a:solidFill>
              </a:rPr>
              <a:t>The </a:t>
            </a:r>
            <a:r>
              <a:rPr lang="en-US" sz="2400" dirty="0">
                <a:solidFill>
                  <a:srgbClr val="FFFFFF"/>
                </a:solidFill>
              </a:rPr>
              <a:t>scientific </a:t>
            </a:r>
            <a:r>
              <a:rPr lang="en-US" sz="2400" dirty="0" smtClean="0">
                <a:solidFill>
                  <a:srgbClr val="FFFFFF"/>
                </a:solidFill>
              </a:rPr>
              <a:t>literature argues that, with </a:t>
            </a:r>
            <a:r>
              <a:rPr lang="en-US" sz="2400" dirty="0">
                <a:solidFill>
                  <a:srgbClr val="FFFFFF"/>
                </a:solidFill>
              </a:rPr>
              <a:t>good policies, conservation programs, and practices, we can achieve food security (good air, soil and water quality).  </a:t>
            </a:r>
            <a:r>
              <a:rPr lang="en-US" sz="2400" dirty="0" smtClean="0">
                <a:solidFill>
                  <a:srgbClr val="FFFFFF"/>
                </a:solidFill>
              </a:rPr>
              <a:t>The alternative--business as usual--is </a:t>
            </a:r>
            <a:r>
              <a:rPr lang="en-US" sz="2400" dirty="0">
                <a:solidFill>
                  <a:srgbClr val="FFFFFF"/>
                </a:solidFill>
              </a:rPr>
              <a:t>lower air, soil, and water quality and ever greater food insecurity and associated social instability.</a:t>
            </a:r>
          </a:p>
        </p:txBody>
      </p:sp>
      <p:sp>
        <p:nvSpPr>
          <p:cNvPr id="114692" name="Text Box 5"/>
          <p:cNvSpPr txBox="1">
            <a:spLocks noChangeArrowheads="1"/>
          </p:cNvSpPr>
          <p:nvPr/>
        </p:nvSpPr>
        <p:spPr bwMode="auto">
          <a:xfrm>
            <a:off x="7467600" y="624840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49</a:t>
            </a:r>
          </a:p>
        </p:txBody>
      </p:sp>
      <p:sp>
        <p:nvSpPr>
          <p:cNvPr id="2" name="Rectangle 1"/>
          <p:cNvSpPr/>
          <p:nvPr/>
        </p:nvSpPr>
        <p:spPr>
          <a:xfrm>
            <a:off x="304800" y="4724400"/>
            <a:ext cx="8839200" cy="1508125"/>
          </a:xfrm>
          <a:prstGeom prst="rect">
            <a:avLst/>
          </a:prstGeom>
        </p:spPr>
        <p:txBody>
          <a:bodyPr>
            <a:spAutoFit/>
          </a:bodyPr>
          <a:lstStyle/>
          <a:p>
            <a:pPr>
              <a:defRPr/>
            </a:pPr>
            <a:r>
              <a:rPr lang="en-US" sz="2000" b="1" dirty="0">
                <a:solidFill>
                  <a:srgbClr val="FF0000"/>
                </a:solidFill>
              </a:rPr>
              <a:t>Among several other additional readings see the following links</a:t>
            </a:r>
          </a:p>
          <a:p>
            <a:pPr marL="285750" indent="-285750">
              <a:buFont typeface="Arial" pitchFamily="34" charset="0"/>
              <a:buChar char="•"/>
              <a:defRPr/>
            </a:pPr>
            <a:endParaRPr lang="es-ES" dirty="0">
              <a:solidFill>
                <a:schemeClr val="bg1"/>
              </a:solidFill>
            </a:endParaRPr>
          </a:p>
          <a:p>
            <a:pPr marL="285750" indent="-285750">
              <a:buFont typeface="Arial" pitchFamily="34" charset="0"/>
              <a:buChar char="•"/>
              <a:defRPr/>
            </a:pPr>
            <a:r>
              <a:rPr lang="es-ES" dirty="0">
                <a:solidFill>
                  <a:schemeClr val="bg1"/>
                </a:solidFill>
                <a:hlinkClick r:id="rId2"/>
              </a:rPr>
              <a:t>http://www.ens-newswire.com/ens/apr2007/2007-04-16-05.asp</a:t>
            </a:r>
            <a:endParaRPr lang="es-ES" dirty="0">
              <a:solidFill>
                <a:schemeClr val="bg1"/>
              </a:solidFill>
            </a:endParaRPr>
          </a:p>
          <a:p>
            <a:pPr marL="285750" indent="-285750">
              <a:buFont typeface="Arial" pitchFamily="34" charset="0"/>
              <a:buChar char="•"/>
              <a:defRPr/>
            </a:pPr>
            <a:r>
              <a:rPr lang="es-ES" dirty="0">
                <a:solidFill>
                  <a:schemeClr val="bg1"/>
                </a:solidFill>
                <a:hlinkClick r:id="rId3"/>
              </a:rPr>
              <a:t>http://image.guardian.co.uk/sys-files/Environment/documents/2011/03/10/PrepubAllClimateChange110218.pdf</a:t>
            </a:r>
            <a:endParaRPr lang="es-ES" dirty="0">
              <a:solidFill>
                <a:schemeClr val="bg1"/>
              </a:solidFill>
            </a:endParaRPr>
          </a:p>
        </p:txBody>
      </p:sp>
      <p:sp>
        <p:nvSpPr>
          <p:cNvPr id="115716" name="TextBox 2"/>
          <p:cNvSpPr txBox="1">
            <a:spLocks noChangeArrowheads="1"/>
          </p:cNvSpPr>
          <p:nvPr/>
        </p:nvSpPr>
        <p:spPr bwMode="auto">
          <a:xfrm>
            <a:off x="228600" y="1143000"/>
            <a:ext cx="7848600" cy="2092325"/>
          </a:xfrm>
          <a:prstGeom prst="rect">
            <a:avLst/>
          </a:prstGeom>
          <a:noFill/>
          <a:ln w="9525">
            <a:noFill/>
            <a:miter lim="800000"/>
            <a:headEnd/>
            <a:tailEnd/>
          </a:ln>
        </p:spPr>
        <p:txBody>
          <a:bodyPr>
            <a:spAutoFit/>
          </a:bodyPr>
          <a:lstStyle/>
          <a:p>
            <a:r>
              <a:rPr lang="en-US" sz="2000" b="1" dirty="0">
                <a:solidFill>
                  <a:srgbClr val="FF0000"/>
                </a:solidFill>
              </a:rPr>
              <a:t>The Department of Defense has identified Climate Change as an important security topic. See quote below and link </a:t>
            </a:r>
          </a:p>
          <a:p>
            <a:endParaRPr lang="en-US" dirty="0">
              <a:solidFill>
                <a:schemeClr val="bg1"/>
              </a:solidFill>
            </a:endParaRPr>
          </a:p>
          <a:p>
            <a:r>
              <a:rPr lang="en-US" dirty="0">
                <a:solidFill>
                  <a:schemeClr val="bg1"/>
                </a:solidFill>
              </a:rPr>
              <a:t>“Climate change and energy are two key issues that will play a significant role in shaping the </a:t>
            </a:r>
            <a:r>
              <a:rPr lang="es-ES" dirty="0">
                <a:solidFill>
                  <a:schemeClr val="bg1"/>
                </a:solidFill>
              </a:rPr>
              <a:t>future security environment.”</a:t>
            </a:r>
          </a:p>
          <a:p>
            <a:endParaRPr lang="en-US" dirty="0">
              <a:solidFill>
                <a:schemeClr val="bg1"/>
              </a:solidFill>
            </a:endParaRPr>
          </a:p>
          <a:p>
            <a:r>
              <a:rPr lang="es-ES" dirty="0">
                <a:solidFill>
                  <a:schemeClr val="bg1"/>
                </a:solidFill>
              </a:rPr>
              <a:t>http://www.defense.gov/qdr/QDR%20as%20of%2029JAN10%201600.pdf</a:t>
            </a:r>
          </a:p>
        </p:txBody>
      </p:sp>
      <p:sp>
        <p:nvSpPr>
          <p:cNvPr id="115717" name="Rectangle 2"/>
          <p:cNvSpPr>
            <a:spLocks noChangeArrowheads="1"/>
          </p:cNvSpPr>
          <p:nvPr/>
        </p:nvSpPr>
        <p:spPr bwMode="auto">
          <a:xfrm>
            <a:off x="685800" y="152400"/>
            <a:ext cx="7772400" cy="954107"/>
          </a:xfrm>
          <a:prstGeom prst="rect">
            <a:avLst/>
          </a:prstGeom>
          <a:noFill/>
          <a:ln w="9525">
            <a:noFill/>
            <a:miter lim="800000"/>
            <a:headEnd/>
            <a:tailEnd/>
          </a:ln>
          <a:effectLst/>
        </p:spPr>
        <p:txBody>
          <a:bodyPr wrap="square">
            <a:spAutoFit/>
          </a:bodyPr>
          <a:lstStyle/>
          <a:p>
            <a:r>
              <a:rPr lang="en-US" sz="2800" b="1" dirty="0" smtClean="0">
                <a:solidFill>
                  <a:srgbClr val="FFFFFF"/>
                </a:solidFill>
              </a:rPr>
              <a:t>A Few Points on the Link between Climate </a:t>
            </a:r>
            <a:r>
              <a:rPr lang="en-US" sz="2800" b="1" dirty="0">
                <a:solidFill>
                  <a:srgbClr val="FFFFFF"/>
                </a:solidFill>
              </a:rPr>
              <a:t>C</a:t>
            </a:r>
            <a:r>
              <a:rPr lang="en-US" sz="2800" b="1" dirty="0" smtClean="0">
                <a:solidFill>
                  <a:srgbClr val="FFFFFF"/>
                </a:solidFill>
              </a:rPr>
              <a:t>hange </a:t>
            </a:r>
            <a:r>
              <a:rPr lang="en-US" sz="2800" b="1" dirty="0">
                <a:solidFill>
                  <a:srgbClr val="FFFFFF"/>
                </a:solidFill>
              </a:rPr>
              <a:t>and </a:t>
            </a:r>
            <a:r>
              <a:rPr lang="en-US" sz="2800" b="1" dirty="0" smtClean="0">
                <a:solidFill>
                  <a:srgbClr val="FFFFFF"/>
                </a:solidFill>
              </a:rPr>
              <a:t>National Security</a:t>
            </a:r>
            <a:r>
              <a:rPr lang="en-US" sz="2800" dirty="0" smtClean="0">
                <a:solidFill>
                  <a:srgbClr val="FFFFFF"/>
                </a:solidFill>
              </a:rPr>
              <a:t>:</a:t>
            </a:r>
          </a:p>
        </p:txBody>
      </p:sp>
      <p:sp>
        <p:nvSpPr>
          <p:cNvPr id="115718" name="TextBox 2"/>
          <p:cNvSpPr txBox="1">
            <a:spLocks noChangeArrowheads="1"/>
          </p:cNvSpPr>
          <p:nvPr/>
        </p:nvSpPr>
        <p:spPr bwMode="auto">
          <a:xfrm>
            <a:off x="304800" y="3429000"/>
            <a:ext cx="7848600" cy="954088"/>
          </a:xfrm>
          <a:prstGeom prst="rect">
            <a:avLst/>
          </a:prstGeom>
          <a:noFill/>
          <a:ln w="9525">
            <a:noFill/>
            <a:miter lim="800000"/>
            <a:headEnd/>
            <a:tailEnd/>
          </a:ln>
        </p:spPr>
        <p:txBody>
          <a:bodyPr>
            <a:spAutoFit/>
          </a:bodyPr>
          <a:lstStyle/>
          <a:p>
            <a:pPr algn="ctr"/>
            <a:r>
              <a:rPr lang="en-US" sz="2000" b="1" dirty="0">
                <a:solidFill>
                  <a:srgbClr val="FF0000"/>
                </a:solidFill>
              </a:rPr>
              <a:t>USA </a:t>
            </a:r>
            <a:r>
              <a:rPr lang="es-ES" sz="2000" dirty="0">
                <a:solidFill>
                  <a:srgbClr val="FF0000"/>
                </a:solidFill>
              </a:rPr>
              <a:t>Central Intelligence Agency ( </a:t>
            </a:r>
            <a:r>
              <a:rPr lang="en-US" sz="2000" b="1" dirty="0">
                <a:solidFill>
                  <a:srgbClr val="FF0000"/>
                </a:solidFill>
              </a:rPr>
              <a:t>CIA )</a:t>
            </a:r>
          </a:p>
          <a:p>
            <a:r>
              <a:rPr lang="en-US" u="sng" dirty="0">
                <a:hlinkClick r:id="rId4"/>
              </a:rPr>
              <a:t>https://www.cia.gov/news-information/press-releases-statements/center-on-climate-change-and-national-security.html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50</a:t>
            </a:r>
          </a:p>
        </p:txBody>
      </p:sp>
      <p:sp>
        <p:nvSpPr>
          <p:cNvPr id="116739" name="Rectangle 2"/>
          <p:cNvSpPr>
            <a:spLocks noChangeArrowheads="1"/>
          </p:cNvSpPr>
          <p:nvPr/>
        </p:nvSpPr>
        <p:spPr bwMode="auto">
          <a:xfrm>
            <a:off x="914400" y="228600"/>
            <a:ext cx="6295313" cy="523220"/>
          </a:xfrm>
          <a:prstGeom prst="rect">
            <a:avLst/>
          </a:prstGeom>
          <a:noFill/>
          <a:ln w="9525">
            <a:noFill/>
            <a:miter lim="800000"/>
            <a:headEnd/>
            <a:tailEnd/>
          </a:ln>
          <a:effectLst/>
        </p:spPr>
        <p:txBody>
          <a:bodyPr wrap="none">
            <a:spAutoFit/>
          </a:bodyPr>
          <a:lstStyle/>
          <a:p>
            <a:r>
              <a:rPr lang="en-US" sz="2800" b="1" dirty="0">
                <a:solidFill>
                  <a:srgbClr val="FFFFFF"/>
                </a:solidFill>
              </a:rPr>
              <a:t>Conclusion – </a:t>
            </a:r>
            <a:r>
              <a:rPr lang="en-US" sz="2800" b="1" dirty="0" smtClean="0">
                <a:solidFill>
                  <a:srgbClr val="FFFFFF"/>
                </a:solidFill>
              </a:rPr>
              <a:t>an additional </a:t>
            </a:r>
            <a:r>
              <a:rPr lang="en-US" sz="2800" b="1" dirty="0">
                <a:solidFill>
                  <a:srgbClr val="FFFFFF"/>
                </a:solidFill>
              </a:rPr>
              <a:t>thought</a:t>
            </a:r>
            <a:r>
              <a:rPr lang="en-US" sz="2800" dirty="0">
                <a:solidFill>
                  <a:srgbClr val="FFFFFF"/>
                </a:solidFill>
              </a:rPr>
              <a:t> </a:t>
            </a:r>
          </a:p>
        </p:txBody>
      </p:sp>
      <p:sp>
        <p:nvSpPr>
          <p:cNvPr id="116740" name="TextBox 3"/>
          <p:cNvSpPr txBox="1">
            <a:spLocks noChangeArrowheads="1"/>
          </p:cNvSpPr>
          <p:nvPr/>
        </p:nvSpPr>
        <p:spPr bwMode="auto">
          <a:xfrm>
            <a:off x="342900" y="685800"/>
            <a:ext cx="8321675" cy="5509200"/>
          </a:xfrm>
          <a:prstGeom prst="rect">
            <a:avLst/>
          </a:prstGeom>
          <a:noFill/>
          <a:ln w="9525">
            <a:noFill/>
            <a:miter lim="800000"/>
            <a:headEnd/>
            <a:tailEnd/>
          </a:ln>
        </p:spPr>
        <p:txBody>
          <a:bodyPr>
            <a:spAutoFit/>
          </a:bodyPr>
          <a:lstStyle/>
          <a:p>
            <a:endParaRPr lang="es-ES" sz="3200" dirty="0">
              <a:solidFill>
                <a:srgbClr val="000000"/>
              </a:solidFill>
            </a:endParaRPr>
          </a:p>
          <a:p>
            <a:r>
              <a:rPr lang="en-US" sz="3200" dirty="0" smtClean="0">
                <a:solidFill>
                  <a:srgbClr val="FFFFFF"/>
                </a:solidFill>
              </a:rPr>
              <a:t>Hugh </a:t>
            </a:r>
            <a:r>
              <a:rPr lang="en-US" sz="3200" dirty="0">
                <a:solidFill>
                  <a:srgbClr val="FFFFFF"/>
                </a:solidFill>
              </a:rPr>
              <a:t>Hammond </a:t>
            </a:r>
            <a:r>
              <a:rPr lang="en-US" sz="3200" dirty="0" smtClean="0">
                <a:solidFill>
                  <a:srgbClr val="FFFFFF"/>
                </a:solidFill>
              </a:rPr>
              <a:t>Bennett stated, </a:t>
            </a:r>
            <a:r>
              <a:rPr lang="en-US" sz="3200" dirty="0">
                <a:solidFill>
                  <a:srgbClr val="FFFFFF"/>
                </a:solidFill>
              </a:rPr>
              <a:t>“From every conceivable angle—economic, social, cultural, public health, national defense—conservation of natural resources is an objective on which all should agree.” </a:t>
            </a:r>
          </a:p>
          <a:p>
            <a:endParaRPr lang="en-US" sz="3200" dirty="0">
              <a:solidFill>
                <a:srgbClr val="FFFFFF"/>
              </a:solidFill>
            </a:endParaRPr>
          </a:p>
          <a:p>
            <a:r>
              <a:rPr lang="en-US" sz="3200" dirty="0">
                <a:solidFill>
                  <a:srgbClr val="FFFFFF"/>
                </a:solidFill>
              </a:rPr>
              <a:t>This statement applies, too, to the implementation of </a:t>
            </a:r>
            <a:r>
              <a:rPr lang="en-US" sz="3200" dirty="0" smtClean="0">
                <a:solidFill>
                  <a:srgbClr val="FFFFFF"/>
                </a:solidFill>
              </a:rPr>
              <a:t>practices that conserve our soil and water while mitigating </a:t>
            </a:r>
            <a:r>
              <a:rPr lang="en-US" sz="3200" dirty="0">
                <a:solidFill>
                  <a:srgbClr val="FFFFFF"/>
                </a:solidFill>
              </a:rPr>
              <a:t>and </a:t>
            </a:r>
            <a:r>
              <a:rPr lang="en-US" sz="3200" dirty="0" smtClean="0">
                <a:solidFill>
                  <a:srgbClr val="FFFFFF"/>
                </a:solidFill>
              </a:rPr>
              <a:t>adapting </a:t>
            </a:r>
            <a:r>
              <a:rPr lang="en-US" sz="3200" dirty="0">
                <a:solidFill>
                  <a:srgbClr val="FFFFFF"/>
                </a:solidFill>
              </a:rPr>
              <a:t>to climate change.</a:t>
            </a:r>
            <a:endParaRPr lang="es-ES" sz="3200"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0" y="4114800"/>
            <a:ext cx="2046288" cy="2305050"/>
          </a:xfrm>
          <a:prstGeom prst="rect">
            <a:avLst/>
          </a:prstGeom>
          <a:noFill/>
          <a:ln w="9525">
            <a:noFill/>
            <a:miter lim="800000"/>
            <a:headEnd/>
            <a:tailEnd/>
          </a:ln>
          <a:effectLst/>
        </p:spPr>
      </p:pic>
      <p:sp>
        <p:nvSpPr>
          <p:cNvPr id="117763" name="Rectangle 3"/>
          <p:cNvSpPr>
            <a:spLocks noChangeArrowheads="1"/>
          </p:cNvSpPr>
          <p:nvPr/>
        </p:nvSpPr>
        <p:spPr bwMode="auto">
          <a:xfrm>
            <a:off x="-1219200" y="152400"/>
            <a:ext cx="11658600" cy="1892300"/>
          </a:xfrm>
          <a:prstGeom prst="rect">
            <a:avLst/>
          </a:prstGeom>
          <a:noFill/>
          <a:ln w="9525">
            <a:noFill/>
            <a:miter lim="800000"/>
            <a:headEnd/>
            <a:tailEnd/>
          </a:ln>
          <a:effectLst/>
        </p:spPr>
        <p:txBody>
          <a:bodyPr bIns="0" anchor="ctr">
            <a:spAutoFit/>
          </a:bodyPr>
          <a:lstStyle/>
          <a:p>
            <a:pPr algn="ctr"/>
            <a:r>
              <a:rPr lang="en-US" sz="4000" i="1">
                <a:solidFill>
                  <a:srgbClr val="FFFFFF"/>
                </a:solidFill>
              </a:rPr>
              <a:t>“</a:t>
            </a:r>
            <a:r>
              <a:rPr lang="en-US" sz="4000">
                <a:solidFill>
                  <a:srgbClr val="FFFFFF"/>
                </a:solidFill>
              </a:rPr>
              <a:t>Conservation Practices to Mitigate </a:t>
            </a:r>
          </a:p>
          <a:p>
            <a:pPr algn="ctr"/>
            <a:r>
              <a:rPr lang="en-US" sz="4000">
                <a:solidFill>
                  <a:srgbClr val="FFFFFF"/>
                </a:solidFill>
              </a:rPr>
              <a:t>and Adapt to Climate Change </a:t>
            </a:r>
            <a:r>
              <a:rPr lang="en-US" sz="4000" i="1">
                <a:solidFill>
                  <a:srgbClr val="FFFFFF"/>
                </a:solidFill>
              </a:rPr>
              <a:t>”</a:t>
            </a:r>
            <a:endParaRPr lang="en-US" sz="4000">
              <a:solidFill>
                <a:srgbClr val="FFFFFF"/>
              </a:solidFill>
            </a:endParaRPr>
          </a:p>
          <a:p>
            <a:pPr algn="ctr" eaLnBrk="0" hangingPunct="0"/>
            <a:endParaRPr lang="en-US" sz="4000">
              <a:solidFill>
                <a:srgbClr val="FFFFFF"/>
              </a:solidFill>
            </a:endParaRPr>
          </a:p>
        </p:txBody>
      </p:sp>
      <p:sp>
        <p:nvSpPr>
          <p:cNvPr id="56324" name="Rectangle 2"/>
          <p:cNvSpPr>
            <a:spLocks noChangeArrowheads="1"/>
          </p:cNvSpPr>
          <p:nvPr/>
        </p:nvSpPr>
        <p:spPr bwMode="auto">
          <a:xfrm>
            <a:off x="1905000" y="3544888"/>
            <a:ext cx="6934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defRPr/>
            </a:pPr>
            <a:r>
              <a:rPr lang="en-US" sz="2800" dirty="0">
                <a:solidFill>
                  <a:srgbClr val="FFFFFF"/>
                </a:solidFill>
              </a:rPr>
              <a:t>Go to the following links by right clicking and opening the hyperlink at:</a:t>
            </a:r>
          </a:p>
          <a:p>
            <a:pPr marL="800100" lvl="1" indent="-342900">
              <a:buFont typeface="Arial" pitchFamily="34" charset="0"/>
              <a:buChar char="•"/>
              <a:defRPr/>
            </a:pPr>
            <a:r>
              <a:rPr lang="en-US" sz="2800" dirty="0">
                <a:solidFill>
                  <a:srgbClr val="FFFFFF"/>
                </a:solidFill>
              </a:rPr>
              <a:t>SWCS </a:t>
            </a:r>
            <a:r>
              <a:rPr lang="en-US" sz="2800" dirty="0">
                <a:solidFill>
                  <a:srgbClr val="FFFFFF"/>
                </a:solidFill>
                <a:hlinkClick r:id="rId3"/>
              </a:rPr>
              <a:t>Press Release</a:t>
            </a:r>
            <a:endParaRPr lang="en-US" sz="2800" dirty="0">
              <a:solidFill>
                <a:srgbClr val="FFFFFF"/>
              </a:solidFill>
            </a:endParaRPr>
          </a:p>
          <a:p>
            <a:pPr marL="800100" lvl="1" indent="-342900">
              <a:buFont typeface="Arial" pitchFamily="34" charset="0"/>
              <a:buChar char="•"/>
              <a:defRPr/>
            </a:pPr>
            <a:r>
              <a:rPr lang="en-US" sz="2800" dirty="0">
                <a:solidFill>
                  <a:srgbClr val="FFFFFF"/>
                </a:solidFill>
              </a:rPr>
              <a:t>SWCS </a:t>
            </a:r>
            <a:r>
              <a:rPr lang="en-US" sz="2800" dirty="0">
                <a:solidFill>
                  <a:srgbClr val="FFFFFF"/>
                </a:solidFill>
                <a:hlinkClick r:id="rId4"/>
              </a:rPr>
              <a:t>Position Statement</a:t>
            </a:r>
          </a:p>
          <a:p>
            <a:pPr marL="800100" lvl="1" indent="-342900">
              <a:buFont typeface="Arial" pitchFamily="34" charset="0"/>
              <a:buChar char="•"/>
              <a:defRPr/>
            </a:pPr>
            <a:r>
              <a:rPr lang="en-US" sz="2800" dirty="0">
                <a:solidFill>
                  <a:srgbClr val="FFFFFF"/>
                </a:solidFill>
              </a:rPr>
              <a:t>JSWC </a:t>
            </a:r>
            <a:r>
              <a:rPr lang="en-US" sz="2800" dirty="0">
                <a:solidFill>
                  <a:srgbClr val="FFFFFF"/>
                </a:solidFill>
                <a:hlinkClick r:id="rId5"/>
              </a:rPr>
              <a:t>Viewpoint article</a:t>
            </a:r>
            <a:endParaRPr lang="en-US" sz="2800" dirty="0">
              <a:solidFill>
                <a:srgbClr val="FFFFFF"/>
              </a:solidFill>
            </a:endParaRPr>
          </a:p>
          <a:p>
            <a:pPr marL="800100" lvl="1" indent="-342900">
              <a:buFont typeface="Arial" pitchFamily="34" charset="0"/>
              <a:buChar char="•"/>
              <a:defRPr/>
            </a:pPr>
            <a:r>
              <a:rPr lang="en-US" sz="2800" dirty="0">
                <a:solidFill>
                  <a:srgbClr val="FFFFFF"/>
                </a:solidFill>
              </a:rPr>
              <a:t>JSWC </a:t>
            </a:r>
            <a:r>
              <a:rPr lang="en-US" sz="2800" dirty="0">
                <a:solidFill>
                  <a:srgbClr val="FFFFFF"/>
                </a:solidFill>
                <a:hlinkClick r:id="rId6"/>
              </a:rPr>
              <a:t>Feature</a:t>
            </a:r>
            <a:endParaRPr lang="en-US" sz="2800" dirty="0">
              <a:solidFill>
                <a:srgbClr val="FFFFFF"/>
              </a:solidFill>
            </a:endParaRPr>
          </a:p>
          <a:p>
            <a:pPr marL="800100" lvl="1" indent="-342900">
              <a:buFont typeface="Arial" pitchFamily="34" charset="0"/>
              <a:buChar char="•"/>
              <a:defRPr/>
            </a:pPr>
            <a:r>
              <a:rPr lang="en-US" sz="2800" dirty="0">
                <a:solidFill>
                  <a:srgbClr val="FFFFFF"/>
                </a:solidFill>
              </a:rPr>
              <a:t>JSWC </a:t>
            </a:r>
            <a:r>
              <a:rPr lang="en-US" sz="2800" dirty="0">
                <a:solidFill>
                  <a:srgbClr val="FFFFFF"/>
                </a:solidFill>
                <a:hlinkClick r:id="rId7"/>
              </a:rPr>
              <a:t>Research Editorial </a:t>
            </a:r>
            <a:endParaRPr lang="en-US" sz="2800" dirty="0">
              <a:solidFill>
                <a:srgbClr val="FFFFFF"/>
              </a:solidFill>
            </a:endParaRPr>
          </a:p>
        </p:txBody>
      </p:sp>
      <p:sp>
        <p:nvSpPr>
          <p:cNvPr id="117765" name="Text Box 5"/>
          <p:cNvSpPr txBox="1">
            <a:spLocks noChangeArrowheads="1"/>
          </p:cNvSpPr>
          <p:nvPr/>
        </p:nvSpPr>
        <p:spPr bwMode="auto">
          <a:xfrm>
            <a:off x="0" y="6553200"/>
            <a:ext cx="1143000" cy="244475"/>
          </a:xfrm>
          <a:prstGeom prst="rect">
            <a:avLst/>
          </a:prstGeom>
          <a:noFill/>
          <a:ln w="9525">
            <a:noFill/>
            <a:miter lim="800000"/>
            <a:headEnd/>
            <a:tailEnd/>
          </a:ln>
          <a:effectLst/>
        </p:spPr>
        <p:txBody>
          <a:bodyPr>
            <a:spAutoFit/>
          </a:bodyPr>
          <a:lstStyle/>
          <a:p>
            <a:pPr>
              <a:spcBef>
                <a:spcPct val="50000"/>
              </a:spcBef>
            </a:pPr>
            <a:r>
              <a:rPr lang="en-US" sz="1000">
                <a:solidFill>
                  <a:srgbClr val="FFFFFF"/>
                </a:solidFill>
              </a:rPr>
              <a:t>Photo NASA</a:t>
            </a:r>
          </a:p>
        </p:txBody>
      </p:sp>
      <p:sp>
        <p:nvSpPr>
          <p:cNvPr id="117766" name="Rectangle 2"/>
          <p:cNvSpPr>
            <a:spLocks noChangeArrowheads="1"/>
          </p:cNvSpPr>
          <p:nvPr/>
        </p:nvSpPr>
        <p:spPr bwMode="auto">
          <a:xfrm>
            <a:off x="-107950" y="1244600"/>
            <a:ext cx="9144000" cy="2676525"/>
          </a:xfrm>
          <a:prstGeom prst="rect">
            <a:avLst/>
          </a:prstGeom>
          <a:noFill/>
          <a:ln w="9525">
            <a:noFill/>
            <a:miter lim="800000"/>
            <a:headEnd/>
            <a:tailEnd/>
          </a:ln>
          <a:effectLst/>
        </p:spPr>
        <p:txBody>
          <a:bodyPr anchor="ctr">
            <a:spAutoFit/>
          </a:bodyPr>
          <a:lstStyle/>
          <a:p>
            <a:pPr lvl="1"/>
            <a:endParaRPr lang="en-US" sz="2800" dirty="0">
              <a:solidFill>
                <a:srgbClr val="FFFFFF"/>
              </a:solidFill>
            </a:endParaRPr>
          </a:p>
          <a:p>
            <a:pPr lvl="1"/>
            <a:r>
              <a:rPr lang="en-US" sz="2800" dirty="0">
                <a:solidFill>
                  <a:srgbClr val="FFFFFF"/>
                </a:solidFill>
              </a:rPr>
              <a:t>Additional information about this slide show is available at the SWCS website (</a:t>
            </a:r>
            <a:r>
              <a:rPr lang="en-US" sz="2800" dirty="0">
                <a:solidFill>
                  <a:srgbClr val="FF0000"/>
                </a:solidFill>
                <a:hlinkClick r:id="rId8" tooltip="http://www.swcs.org/"/>
              </a:rPr>
              <a:t>http://www.swcs.org/</a:t>
            </a:r>
            <a:r>
              <a:rPr lang="en-US" sz="2800" dirty="0">
                <a:solidFill>
                  <a:srgbClr val="FFFFFF"/>
                </a:solidFill>
              </a:rPr>
              <a:t>) and also published in the </a:t>
            </a:r>
            <a:r>
              <a:rPr lang="en-US" sz="2800" i="1" dirty="0">
                <a:solidFill>
                  <a:srgbClr val="FFFFFF"/>
                </a:solidFill>
              </a:rPr>
              <a:t>Journal of Soil and Water (JSWC) Conservation</a:t>
            </a:r>
            <a:r>
              <a:rPr lang="en-US" sz="2800" dirty="0">
                <a:solidFill>
                  <a:srgbClr val="FFFFFF"/>
                </a:solidFill>
              </a:rPr>
              <a:t> (</a:t>
            </a:r>
            <a:r>
              <a:rPr lang="en-US" sz="2800" dirty="0">
                <a:solidFill>
                  <a:srgbClr val="FFFFFF"/>
                </a:solidFill>
                <a:hlinkClick r:id="rId9" tooltip="http://www.jswconline.org/"/>
              </a:rPr>
              <a:t>http://www.jswconline.org/</a:t>
            </a:r>
            <a:r>
              <a:rPr lang="en-US" sz="2800" dirty="0">
                <a:solidFill>
                  <a:srgbClr val="FFFFFF"/>
                </a:solidFill>
              </a:rPr>
              <a:t>). </a:t>
            </a:r>
          </a:p>
          <a:p>
            <a:pPr lvl="1"/>
            <a:endParaRPr lang="en-US" sz="2800" dirty="0">
              <a:solidFill>
                <a:srgbClr val="FFFFFF"/>
              </a:solidFill>
            </a:endParaRPr>
          </a:p>
        </p:txBody>
      </p:sp>
      <p:sp>
        <p:nvSpPr>
          <p:cNvPr id="117767"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51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990600"/>
            <a:ext cx="9144000" cy="3016250"/>
          </a:xfrm>
          <a:prstGeom prst="rect">
            <a:avLst/>
          </a:prstGeom>
          <a:noFill/>
          <a:ln w="9525">
            <a:noFill/>
            <a:miter lim="800000"/>
            <a:headEnd/>
            <a:tailEnd/>
          </a:ln>
          <a:effectLst/>
        </p:spPr>
        <p:txBody>
          <a:bodyPr anchor="ctr">
            <a:spAutoFit/>
          </a:bodyPr>
          <a:lstStyle/>
          <a:p>
            <a:pPr lvl="1"/>
            <a:endParaRPr lang="en-US" sz="3200">
              <a:solidFill>
                <a:srgbClr val="FFFFFF"/>
              </a:solidFill>
            </a:endParaRPr>
          </a:p>
          <a:p>
            <a:pPr lvl="1"/>
            <a:r>
              <a:rPr lang="en-US" sz="3200">
                <a:solidFill>
                  <a:srgbClr val="FFFFFF"/>
                </a:solidFill>
              </a:rPr>
              <a:t>All of this information is available at the SWCS website (</a:t>
            </a:r>
            <a:r>
              <a:rPr lang="en-US" sz="3200">
                <a:solidFill>
                  <a:srgbClr val="CC0000"/>
                </a:solidFill>
                <a:hlinkClick r:id="rId2" tooltip="http://www.swcs.org/"/>
              </a:rPr>
              <a:t>http://www.swcs.org/</a:t>
            </a:r>
            <a:r>
              <a:rPr lang="en-US" sz="3200">
                <a:solidFill>
                  <a:srgbClr val="FFFFFF"/>
                </a:solidFill>
              </a:rPr>
              <a:t>) and also published in the </a:t>
            </a:r>
            <a:r>
              <a:rPr lang="en-US" sz="3200" i="1">
                <a:solidFill>
                  <a:srgbClr val="FFFFFF"/>
                </a:solidFill>
              </a:rPr>
              <a:t>Journal of Soil and Water Conservation</a:t>
            </a:r>
            <a:r>
              <a:rPr lang="en-US" sz="3200">
                <a:solidFill>
                  <a:srgbClr val="FFFFFF"/>
                </a:solidFill>
              </a:rPr>
              <a:t> (</a:t>
            </a:r>
            <a:r>
              <a:rPr lang="en-US" sz="3200">
                <a:solidFill>
                  <a:srgbClr val="FFFFFF"/>
                </a:solidFill>
                <a:hlinkClick r:id="rId3" tooltip="http://www.jswconline.org/"/>
              </a:rPr>
              <a:t>http://www.jswconline.org/</a:t>
            </a:r>
            <a:r>
              <a:rPr lang="en-US" sz="3200">
                <a:solidFill>
                  <a:srgbClr val="FFFFFF"/>
                </a:solidFill>
              </a:rPr>
              <a:t>). </a:t>
            </a:r>
          </a:p>
          <a:p>
            <a:pPr lvl="1"/>
            <a:endParaRPr lang="en-US" sz="3200">
              <a:solidFill>
                <a:srgbClr val="FFFFFF"/>
              </a:solidFill>
            </a:endParaRPr>
          </a:p>
        </p:txBody>
      </p:sp>
      <p:sp>
        <p:nvSpPr>
          <p:cNvPr id="118787" name="TextBox 1"/>
          <p:cNvSpPr txBox="1">
            <a:spLocks noChangeArrowheads="1"/>
          </p:cNvSpPr>
          <p:nvPr/>
        </p:nvSpPr>
        <p:spPr bwMode="auto">
          <a:xfrm>
            <a:off x="685800" y="304800"/>
            <a:ext cx="8229600" cy="579438"/>
          </a:xfrm>
          <a:prstGeom prst="rect">
            <a:avLst/>
          </a:prstGeom>
          <a:noFill/>
          <a:ln w="9525">
            <a:noFill/>
            <a:miter lim="800000"/>
            <a:headEnd/>
            <a:tailEnd/>
          </a:ln>
        </p:spPr>
        <p:txBody>
          <a:bodyPr>
            <a:spAutoFit/>
          </a:bodyPr>
          <a:lstStyle/>
          <a:p>
            <a:pPr algn="ctr"/>
            <a:r>
              <a:rPr lang="en-US" sz="3200" b="1">
                <a:solidFill>
                  <a:srgbClr val="FFFFFF"/>
                </a:solidFill>
              </a:rPr>
              <a:t>Additional Information/Final Comments</a:t>
            </a:r>
          </a:p>
        </p:txBody>
      </p:sp>
      <p:sp>
        <p:nvSpPr>
          <p:cNvPr id="11878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52</a:t>
            </a:r>
          </a:p>
        </p:txBody>
      </p:sp>
      <p:pic>
        <p:nvPicPr>
          <p:cNvPr id="118789" name="Picture 1"/>
          <p:cNvPicPr>
            <a:picLocks noChangeAspect="1"/>
          </p:cNvPicPr>
          <p:nvPr/>
        </p:nvPicPr>
        <p:blipFill>
          <a:blip r:embed="rId4" cstate="print"/>
          <a:srcRect/>
          <a:stretch>
            <a:fillRect/>
          </a:stretch>
        </p:blipFill>
        <p:spPr bwMode="auto">
          <a:xfrm>
            <a:off x="228600" y="3733800"/>
            <a:ext cx="4206875" cy="3005138"/>
          </a:xfrm>
          <a:prstGeom prst="rect">
            <a:avLst/>
          </a:prstGeom>
          <a:noFill/>
          <a:ln w="9525">
            <a:noFill/>
            <a:miter lim="800000"/>
            <a:headEnd/>
            <a:tailEnd/>
          </a:ln>
        </p:spPr>
      </p:pic>
      <p:sp>
        <p:nvSpPr>
          <p:cNvPr id="118790" name="TextBox 5"/>
          <p:cNvSpPr txBox="1">
            <a:spLocks noChangeArrowheads="1"/>
          </p:cNvSpPr>
          <p:nvPr/>
        </p:nvSpPr>
        <p:spPr bwMode="auto">
          <a:xfrm>
            <a:off x="4545013" y="6248400"/>
            <a:ext cx="1447800" cy="369888"/>
          </a:xfrm>
          <a:prstGeom prst="rect">
            <a:avLst/>
          </a:prstGeom>
          <a:noFill/>
          <a:ln w="9525">
            <a:noFill/>
            <a:miter lim="800000"/>
            <a:headEnd/>
            <a:tailEnd/>
          </a:ln>
        </p:spPr>
        <p:txBody>
          <a:bodyPr>
            <a:spAutoFit/>
          </a:bodyPr>
          <a:lstStyle/>
          <a:p>
            <a:r>
              <a:rPr lang="en-US">
                <a:solidFill>
                  <a:schemeClr val="bg1"/>
                </a:solidFill>
              </a:rPr>
              <a:t>NRCS</a:t>
            </a:r>
            <a:endParaRPr lang="es-ES">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228600" y="228600"/>
            <a:ext cx="8534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Develop Communication that Connects Science to Land </a:t>
            </a:r>
            <a:r>
              <a:rPr lang="en-US" sz="3200" dirty="0" smtClean="0">
                <a:solidFill>
                  <a:srgbClr val="FFFFFF"/>
                </a:solidFill>
              </a:rPr>
              <a:t>Managers </a:t>
            </a:r>
            <a:r>
              <a:rPr lang="en-US" sz="2800" dirty="0" smtClean="0">
                <a:solidFill>
                  <a:srgbClr val="FFFFFF"/>
                </a:solidFill>
              </a:rPr>
              <a:t>                                 </a:t>
            </a:r>
            <a:endParaRPr lang="en-US" sz="2800" dirty="0">
              <a:solidFill>
                <a:srgbClr val="FFFFFF"/>
              </a:solidFill>
            </a:endParaRPr>
          </a:p>
          <a:p>
            <a:pPr marL="457200" indent="-457200">
              <a:buFont typeface="Arial" pitchFamily="34" charset="0"/>
              <a:buChar char="•"/>
              <a:defRPr/>
            </a:pPr>
            <a:endParaRPr lang="en-US" sz="2800" dirty="0">
              <a:solidFill>
                <a:srgbClr val="FFFFFF"/>
              </a:solidFill>
            </a:endParaRPr>
          </a:p>
          <a:p>
            <a:pPr lvl="1">
              <a:defRPr/>
            </a:pPr>
            <a:r>
              <a:rPr lang="en-US" sz="2800" dirty="0">
                <a:solidFill>
                  <a:srgbClr val="FFFFFF"/>
                </a:solidFill>
              </a:rPr>
              <a:t> -</a:t>
            </a:r>
            <a:r>
              <a:rPr lang="en-US" sz="2800" i="1" dirty="0">
                <a:solidFill>
                  <a:srgbClr val="FFFFFF"/>
                </a:solidFill>
              </a:rPr>
              <a:t>Better communication with farmers and farmers’ groups is key. </a:t>
            </a:r>
          </a:p>
          <a:p>
            <a:pPr>
              <a:buFontTx/>
              <a:buChar char="•"/>
              <a:defRPr/>
            </a:pPr>
            <a:endParaRPr lang="en-US" sz="2800" dirty="0">
              <a:solidFill>
                <a:srgbClr val="FFFFFF"/>
              </a:solidFill>
            </a:endParaRPr>
          </a:p>
          <a:p>
            <a:pPr>
              <a:buFontTx/>
              <a:buChar char="•"/>
              <a:defRPr/>
            </a:pPr>
            <a:endParaRPr lang="en-US" sz="2800" dirty="0">
              <a:solidFill>
                <a:srgbClr val="FFFFFF"/>
              </a:solidFill>
            </a:endParaRPr>
          </a:p>
        </p:txBody>
      </p:sp>
      <p:sp>
        <p:nvSpPr>
          <p:cNvPr id="88067" name="Text Box 5"/>
          <p:cNvSpPr txBox="1">
            <a:spLocks noChangeArrowheads="1"/>
          </p:cNvSpPr>
          <p:nvPr/>
        </p:nvSpPr>
        <p:spPr bwMode="auto">
          <a:xfrm>
            <a:off x="7432675" y="3328988"/>
            <a:ext cx="1330325" cy="369887"/>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22</a:t>
            </a:r>
          </a:p>
        </p:txBody>
      </p:sp>
      <p:pic>
        <p:nvPicPr>
          <p:cNvPr id="88068" name="Picture 3" descr="http://www.ctic.org/media/users/cjones/images/trench(1).gif"/>
          <p:cNvPicPr>
            <a:picLocks noChangeAspect="1" noChangeArrowheads="1"/>
          </p:cNvPicPr>
          <p:nvPr/>
        </p:nvPicPr>
        <p:blipFill>
          <a:blip r:embed="rId2" cstate="print"/>
          <a:srcRect/>
          <a:stretch>
            <a:fillRect/>
          </a:stretch>
        </p:blipFill>
        <p:spPr bwMode="auto">
          <a:xfrm>
            <a:off x="533400" y="2590800"/>
            <a:ext cx="4495800" cy="3613150"/>
          </a:xfrm>
          <a:prstGeom prst="rect">
            <a:avLst/>
          </a:prstGeom>
          <a:noFill/>
          <a:ln w="9525">
            <a:noFill/>
            <a:miter lim="800000"/>
            <a:headEnd/>
            <a:tailEnd/>
          </a:ln>
        </p:spPr>
      </p:pic>
      <p:sp>
        <p:nvSpPr>
          <p:cNvPr id="88069" name="Rectangle 1"/>
          <p:cNvSpPr>
            <a:spLocks noChangeArrowheads="1"/>
          </p:cNvSpPr>
          <p:nvPr/>
        </p:nvSpPr>
        <p:spPr bwMode="auto">
          <a:xfrm>
            <a:off x="533400" y="6211888"/>
            <a:ext cx="7564438" cy="369887"/>
          </a:xfrm>
          <a:prstGeom prst="rect">
            <a:avLst/>
          </a:prstGeom>
          <a:noFill/>
          <a:ln w="9525">
            <a:noFill/>
            <a:miter lim="800000"/>
            <a:headEnd/>
            <a:tailEnd/>
          </a:ln>
        </p:spPr>
        <p:txBody>
          <a:bodyPr>
            <a:spAutoFit/>
          </a:bodyPr>
          <a:lstStyle/>
          <a:p>
            <a:r>
              <a:rPr lang="es-ES">
                <a:solidFill>
                  <a:schemeClr val="bg1"/>
                </a:solidFill>
              </a:rPr>
              <a:t>http://www.ctic.org/Partners%20Magazine/2011/October/57/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1588" y="76200"/>
            <a:ext cx="8991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smtClean="0">
                <a:solidFill>
                  <a:srgbClr val="FFFFFF"/>
                </a:solidFill>
              </a:rPr>
              <a:t>Develop Communication that Connects Science to the Public</a:t>
            </a:r>
            <a:r>
              <a:rPr lang="en-US" sz="2600" dirty="0" smtClean="0">
                <a:solidFill>
                  <a:srgbClr val="FFFFFF"/>
                </a:solidFill>
              </a:rPr>
              <a:t>                                                                              </a:t>
            </a:r>
            <a:endParaRPr lang="en-US" sz="2600" dirty="0">
              <a:solidFill>
                <a:srgbClr val="FFFFFF"/>
              </a:solidFill>
            </a:endParaRPr>
          </a:p>
          <a:p>
            <a:pPr marL="457200" indent="-457200">
              <a:buFont typeface="Arial" pitchFamily="34" charset="0"/>
              <a:buChar char="•"/>
              <a:defRPr/>
            </a:pPr>
            <a:endParaRPr lang="en-US" sz="2600" dirty="0">
              <a:solidFill>
                <a:srgbClr val="FFFFFF"/>
              </a:solidFill>
            </a:endParaRPr>
          </a:p>
          <a:p>
            <a:pPr lvl="1">
              <a:defRPr/>
            </a:pPr>
            <a:r>
              <a:rPr lang="en-US" sz="2600" dirty="0">
                <a:solidFill>
                  <a:srgbClr val="FFFFFF"/>
                </a:solidFill>
              </a:rPr>
              <a:t>-</a:t>
            </a:r>
            <a:r>
              <a:rPr lang="en-US" sz="2600" i="1" dirty="0">
                <a:solidFill>
                  <a:srgbClr val="FFFFFF"/>
                </a:solidFill>
              </a:rPr>
              <a:t>Better communication with the general public is essential to increasing awareness of the benefits of soil and water conservation </a:t>
            </a:r>
          </a:p>
          <a:p>
            <a:pPr>
              <a:buFontTx/>
              <a:buChar char="•"/>
              <a:defRPr/>
            </a:pPr>
            <a:endParaRPr lang="en-US" sz="2600" dirty="0">
              <a:solidFill>
                <a:srgbClr val="FFFFFF"/>
              </a:solidFill>
            </a:endParaRPr>
          </a:p>
        </p:txBody>
      </p:sp>
      <p:pic>
        <p:nvPicPr>
          <p:cNvPr id="89091" name="Picture 4" descr="G:\D_Drive_5_30_04\Research Ecuador_Bolivia\_11_Ecuador_Trip_2011\Ecuador Trip Backup 2011\_2_Ecuador_pictures\Agust_18_DCIM\209CANON\IMG_0958.JPG"/>
          <p:cNvPicPr>
            <a:picLocks noChangeAspect="1" noChangeArrowheads="1"/>
          </p:cNvPicPr>
          <p:nvPr/>
        </p:nvPicPr>
        <p:blipFill>
          <a:blip r:embed="rId2" cstate="print"/>
          <a:srcRect/>
          <a:stretch>
            <a:fillRect/>
          </a:stretch>
        </p:blipFill>
        <p:spPr bwMode="auto">
          <a:xfrm>
            <a:off x="1524000" y="2743200"/>
            <a:ext cx="5865796" cy="3894138"/>
          </a:xfrm>
          <a:prstGeom prst="rect">
            <a:avLst/>
          </a:prstGeom>
          <a:noFill/>
          <a:ln w="9525">
            <a:noFill/>
            <a:miter lim="800000"/>
            <a:headEnd/>
            <a:tailEnd/>
          </a:ln>
        </p:spPr>
      </p:pic>
      <p:sp>
        <p:nvSpPr>
          <p:cNvPr id="89092"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23</a:t>
            </a:r>
          </a:p>
        </p:txBody>
      </p:sp>
      <p:sp>
        <p:nvSpPr>
          <p:cNvPr id="89093" name="TextBox 5"/>
          <p:cNvSpPr txBox="1">
            <a:spLocks noChangeArrowheads="1"/>
          </p:cNvSpPr>
          <p:nvPr/>
        </p:nvSpPr>
        <p:spPr bwMode="auto">
          <a:xfrm>
            <a:off x="304800" y="6235700"/>
            <a:ext cx="1447800" cy="369888"/>
          </a:xfrm>
          <a:prstGeom prst="rect">
            <a:avLst/>
          </a:prstGeom>
          <a:noFill/>
          <a:ln w="9525">
            <a:noFill/>
            <a:miter lim="800000"/>
            <a:headEnd/>
            <a:tailEnd/>
          </a:ln>
        </p:spPr>
        <p:txBody>
          <a:bodyPr>
            <a:spAutoFit/>
          </a:bodyPr>
          <a:lstStyle/>
          <a:p>
            <a:r>
              <a:rPr lang="en-US">
                <a:solidFill>
                  <a:schemeClr val="bg1"/>
                </a:solidFill>
              </a:rPr>
              <a:t>ARS</a:t>
            </a:r>
            <a:endParaRPr lang="es-ES">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81000" y="304800"/>
            <a:ext cx="8458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Improve Historical </a:t>
            </a:r>
            <a:r>
              <a:rPr lang="en-US" sz="3200" dirty="0" smtClean="0">
                <a:solidFill>
                  <a:srgbClr val="FFFFFF"/>
                </a:solidFill>
              </a:rPr>
              <a:t>Context</a:t>
            </a:r>
            <a:endParaRPr lang="en-US" sz="2800" dirty="0">
              <a:solidFill>
                <a:srgbClr val="FFFFFF"/>
              </a:solidFill>
            </a:endParaRPr>
          </a:p>
          <a:p>
            <a:pPr lvl="1">
              <a:defRPr/>
            </a:pPr>
            <a:endParaRPr lang="en-US" sz="2800" i="1" dirty="0">
              <a:solidFill>
                <a:srgbClr val="FFFFFF"/>
              </a:solidFill>
            </a:endParaRPr>
          </a:p>
          <a:p>
            <a:pPr lvl="1">
              <a:defRPr/>
            </a:pPr>
            <a:r>
              <a:rPr lang="en-US" sz="2800" i="1" dirty="0">
                <a:solidFill>
                  <a:srgbClr val="FFFFFF"/>
                </a:solidFill>
              </a:rPr>
              <a:t>-Long-term data records, programs, and studies are important for developing conservation programs that contribute to climate change mitigation and adaptation. </a:t>
            </a:r>
          </a:p>
          <a:p>
            <a:pPr>
              <a:defRPr/>
            </a:pPr>
            <a:endParaRPr lang="en-US" sz="2800" dirty="0">
              <a:solidFill>
                <a:srgbClr val="FFFFFF"/>
              </a:solidFill>
            </a:endParaRPr>
          </a:p>
          <a:p>
            <a:pPr>
              <a:defRPr/>
            </a:pPr>
            <a:endParaRPr lang="en-US" sz="2800" dirty="0">
              <a:solidFill>
                <a:srgbClr val="FFFFFF"/>
              </a:solidFill>
            </a:endParaRPr>
          </a:p>
        </p:txBody>
      </p:sp>
      <p:sp>
        <p:nvSpPr>
          <p:cNvPr id="90115" name="Text Box 5"/>
          <p:cNvSpPr txBox="1">
            <a:spLocks noChangeArrowheads="1"/>
          </p:cNvSpPr>
          <p:nvPr/>
        </p:nvSpPr>
        <p:spPr bwMode="auto">
          <a:xfrm>
            <a:off x="7529513" y="53340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24</a:t>
            </a:r>
          </a:p>
        </p:txBody>
      </p:sp>
      <p:pic>
        <p:nvPicPr>
          <p:cNvPr id="90116" name="Picture 3" descr="http://www.illinoishistory.gov/images/IH1203Cover.jpg"/>
          <p:cNvPicPr>
            <a:picLocks noChangeAspect="1" noChangeArrowheads="1"/>
          </p:cNvPicPr>
          <p:nvPr/>
        </p:nvPicPr>
        <p:blipFill>
          <a:blip r:embed="rId2" cstate="print"/>
          <a:srcRect/>
          <a:stretch>
            <a:fillRect/>
          </a:stretch>
        </p:blipFill>
        <p:spPr bwMode="auto">
          <a:xfrm>
            <a:off x="152400" y="3505200"/>
            <a:ext cx="2824163" cy="2327275"/>
          </a:xfrm>
          <a:prstGeom prst="rect">
            <a:avLst/>
          </a:prstGeom>
          <a:noFill/>
          <a:ln w="9525">
            <a:noFill/>
            <a:miter lim="800000"/>
            <a:headEnd/>
            <a:tailEnd/>
          </a:ln>
        </p:spPr>
      </p:pic>
      <p:sp>
        <p:nvSpPr>
          <p:cNvPr id="5" name="TextBox 4"/>
          <p:cNvSpPr txBox="1">
            <a:spLocks noChangeArrowheads="1"/>
          </p:cNvSpPr>
          <p:nvPr/>
        </p:nvSpPr>
        <p:spPr bwMode="auto">
          <a:xfrm>
            <a:off x="14288" y="5937250"/>
            <a:ext cx="413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fontAlgn="auto">
              <a:spcBef>
                <a:spcPts val="0"/>
              </a:spcBef>
              <a:spcAft>
                <a:spcPts val="0"/>
              </a:spcAft>
              <a:defRPr/>
            </a:pPr>
            <a:r>
              <a:rPr lang="en-US" kern="0" dirty="0" smtClean="0">
                <a:solidFill>
                  <a:srgbClr val="FFFF00"/>
                </a:solidFill>
                <a:hlinkClick r:id="rId3"/>
              </a:rPr>
              <a:t>http://www.illinoishistory.gov/TOC1203IH.htm</a:t>
            </a:r>
            <a:endParaRPr lang="en-US" kern="0" dirty="0" smtClean="0">
              <a:solidFill>
                <a:srgbClr val="FFFF00"/>
              </a:solidFill>
            </a:endParaRPr>
          </a:p>
        </p:txBody>
      </p:sp>
      <p:pic>
        <p:nvPicPr>
          <p:cNvPr id="90118" name="Picture 2" descr="http://www.agclassroom.org/gan/timeline/pictures/1900_ag_edu.jpg"/>
          <p:cNvPicPr>
            <a:picLocks noChangeAspect="1" noChangeArrowheads="1"/>
          </p:cNvPicPr>
          <p:nvPr/>
        </p:nvPicPr>
        <p:blipFill>
          <a:blip r:embed="rId4" cstate="print"/>
          <a:srcRect/>
          <a:stretch>
            <a:fillRect/>
          </a:stretch>
        </p:blipFill>
        <p:spPr bwMode="auto">
          <a:xfrm>
            <a:off x="5029200" y="3233738"/>
            <a:ext cx="3554413" cy="2611437"/>
          </a:xfrm>
          <a:prstGeom prst="rect">
            <a:avLst/>
          </a:prstGeom>
          <a:noFill/>
          <a:ln w="9525">
            <a:noFill/>
            <a:miter lim="800000"/>
            <a:headEnd/>
            <a:tailEnd/>
          </a:ln>
        </p:spPr>
      </p:pic>
      <p:sp>
        <p:nvSpPr>
          <p:cNvPr id="7" name="TextBox 1"/>
          <p:cNvSpPr txBox="1">
            <a:spLocks noChangeArrowheads="1"/>
          </p:cNvSpPr>
          <p:nvPr/>
        </p:nvSpPr>
        <p:spPr bwMode="auto">
          <a:xfrm>
            <a:off x="4343400" y="5875338"/>
            <a:ext cx="421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fontAlgn="auto">
              <a:spcBef>
                <a:spcPts val="0"/>
              </a:spcBef>
              <a:spcAft>
                <a:spcPts val="0"/>
              </a:spcAft>
              <a:defRPr/>
            </a:pPr>
            <a:r>
              <a:rPr lang="en-US" kern="0" dirty="0" smtClean="0">
                <a:solidFill>
                  <a:srgbClr val="FFFF00"/>
                </a:solidFill>
                <a:hlinkClick r:id="rId5"/>
              </a:rPr>
              <a:t>http://www.agclassroom.org/gan/timeline/ag_edu.htm</a:t>
            </a:r>
            <a:endParaRPr lang="en-US" kern="0"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33338" y="152400"/>
            <a:ext cx="8991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Ongoing Training </a:t>
            </a:r>
            <a:r>
              <a:rPr lang="en-US" sz="3200" dirty="0" smtClean="0">
                <a:solidFill>
                  <a:srgbClr val="FFFFFF"/>
                </a:solidFill>
              </a:rPr>
              <a:t>Essential</a:t>
            </a:r>
            <a:r>
              <a:rPr lang="en-US" sz="2800" dirty="0" smtClean="0">
                <a:solidFill>
                  <a:srgbClr val="FFFFFF"/>
                </a:solidFill>
              </a:rPr>
              <a:t> </a:t>
            </a:r>
            <a:endParaRPr lang="en-US" sz="2800" dirty="0">
              <a:solidFill>
                <a:srgbClr val="FFFFFF"/>
              </a:solidFill>
            </a:endParaRPr>
          </a:p>
          <a:p>
            <a:pPr marL="457200" indent="-457200">
              <a:buFont typeface="Arial" pitchFamily="34" charset="0"/>
              <a:buChar char="•"/>
              <a:defRPr/>
            </a:pPr>
            <a:endParaRPr lang="en-US" sz="2800" dirty="0">
              <a:solidFill>
                <a:srgbClr val="FFFFFF"/>
              </a:solidFill>
            </a:endParaRPr>
          </a:p>
          <a:p>
            <a:pPr lvl="1">
              <a:defRPr/>
            </a:pPr>
            <a:r>
              <a:rPr lang="en-US" sz="2800" i="1" dirty="0">
                <a:solidFill>
                  <a:srgbClr val="FFFFFF"/>
                </a:solidFill>
              </a:rPr>
              <a:t>-Education programs and the mentoring of new personnel are important for maintaining an educated workforce. </a:t>
            </a:r>
          </a:p>
          <a:p>
            <a:pPr>
              <a:defRPr/>
            </a:pPr>
            <a:endParaRPr lang="en-US" sz="2800" dirty="0">
              <a:solidFill>
                <a:srgbClr val="FFFFFF"/>
              </a:solidFill>
            </a:endParaRPr>
          </a:p>
        </p:txBody>
      </p:sp>
      <p:sp>
        <p:nvSpPr>
          <p:cNvPr id="91139" name="Text Box 5"/>
          <p:cNvSpPr txBox="1">
            <a:spLocks noChangeArrowheads="1"/>
          </p:cNvSpPr>
          <p:nvPr/>
        </p:nvSpPr>
        <p:spPr bwMode="auto">
          <a:xfrm>
            <a:off x="7543800" y="320040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25</a:t>
            </a:r>
          </a:p>
        </p:txBody>
      </p:sp>
      <p:pic>
        <p:nvPicPr>
          <p:cNvPr id="91140" name="Picture 5" descr="http://polycentric.csupomona.edu/news_stories/wireless-tech-crowd640.jpg"/>
          <p:cNvPicPr>
            <a:picLocks noChangeAspect="1" noChangeArrowheads="1"/>
          </p:cNvPicPr>
          <p:nvPr/>
        </p:nvPicPr>
        <p:blipFill>
          <a:blip r:embed="rId2" cstate="print"/>
          <a:srcRect/>
          <a:stretch>
            <a:fillRect/>
          </a:stretch>
        </p:blipFill>
        <p:spPr bwMode="auto">
          <a:xfrm>
            <a:off x="1295400" y="2590800"/>
            <a:ext cx="4399985" cy="3182938"/>
          </a:xfrm>
          <a:prstGeom prst="rect">
            <a:avLst/>
          </a:prstGeom>
          <a:noFill/>
          <a:ln w="9525">
            <a:noFill/>
            <a:miter lim="800000"/>
            <a:headEnd/>
            <a:tailEnd/>
          </a:ln>
        </p:spPr>
      </p:pic>
      <p:sp>
        <p:nvSpPr>
          <p:cNvPr id="91141" name="Rectangle 1"/>
          <p:cNvSpPr>
            <a:spLocks noChangeArrowheads="1"/>
          </p:cNvSpPr>
          <p:nvPr/>
        </p:nvSpPr>
        <p:spPr bwMode="auto">
          <a:xfrm>
            <a:off x="0" y="6096000"/>
            <a:ext cx="9296400" cy="646113"/>
          </a:xfrm>
          <a:prstGeom prst="rect">
            <a:avLst/>
          </a:prstGeom>
          <a:noFill/>
          <a:ln w="9525">
            <a:noFill/>
            <a:miter lim="800000"/>
            <a:headEnd/>
            <a:tailEnd/>
          </a:ln>
        </p:spPr>
        <p:txBody>
          <a:bodyPr>
            <a:spAutoFit/>
          </a:bodyPr>
          <a:lstStyle/>
          <a:p>
            <a:r>
              <a:rPr lang="es-ES">
                <a:solidFill>
                  <a:schemeClr val="bg1"/>
                </a:solidFill>
              </a:rPr>
              <a:t>http://polycentric.csupomona.edu/news_stories/2011/04/history-symposium-agriculture-environment-relationships.html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4800" y="228600"/>
            <a:ext cx="7918450" cy="641350"/>
          </a:xfrm>
          <a:prstGeom prst="rect">
            <a:avLst/>
          </a:prstGeom>
          <a:noFill/>
          <a:ln w="9525">
            <a:noFill/>
            <a:miter lim="800000"/>
            <a:headEnd/>
            <a:tailEnd/>
          </a:ln>
          <a:effectLst/>
        </p:spPr>
        <p:txBody>
          <a:bodyPr>
            <a:spAutoFit/>
          </a:bodyPr>
          <a:lstStyle/>
          <a:p>
            <a:endParaRPr lang="en-US">
              <a:solidFill>
                <a:srgbClr val="FFFFFF"/>
              </a:solidFill>
            </a:endParaRPr>
          </a:p>
          <a:p>
            <a:endParaRPr lang="en-US">
              <a:solidFill>
                <a:srgbClr val="FFFFFF"/>
              </a:solidFill>
            </a:endParaRPr>
          </a:p>
        </p:txBody>
      </p:sp>
      <p:sp>
        <p:nvSpPr>
          <p:cNvPr id="79875" name="Rectangle 3"/>
          <p:cNvSpPr>
            <a:spLocks noChangeArrowheads="1"/>
          </p:cNvSpPr>
          <p:nvPr/>
        </p:nvSpPr>
        <p:spPr bwMode="auto">
          <a:xfrm>
            <a:off x="111125" y="228600"/>
            <a:ext cx="89154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defRPr/>
            </a:pPr>
            <a:r>
              <a:rPr lang="en-US" sz="3200" dirty="0">
                <a:solidFill>
                  <a:srgbClr val="FFFFFF"/>
                </a:solidFill>
              </a:rPr>
              <a:t>Enhance </a:t>
            </a:r>
            <a:r>
              <a:rPr lang="en-US" sz="3200" dirty="0" smtClean="0">
                <a:solidFill>
                  <a:srgbClr val="FFFFFF"/>
                </a:solidFill>
              </a:rPr>
              <a:t>Exchange</a:t>
            </a:r>
            <a:r>
              <a:rPr lang="en-US" sz="2800" dirty="0" smtClean="0">
                <a:solidFill>
                  <a:srgbClr val="FFFFFF"/>
                </a:solidFill>
              </a:rPr>
              <a:t> </a:t>
            </a:r>
            <a:endParaRPr lang="en-US" sz="2800" dirty="0">
              <a:solidFill>
                <a:srgbClr val="FFFFFF"/>
              </a:solidFill>
            </a:endParaRPr>
          </a:p>
          <a:p>
            <a:pPr>
              <a:defRPr/>
            </a:pPr>
            <a:endParaRPr lang="en-US" sz="2800" i="1" dirty="0">
              <a:solidFill>
                <a:srgbClr val="FFFFFF"/>
              </a:solidFill>
            </a:endParaRPr>
          </a:p>
          <a:p>
            <a:pPr lvl="1">
              <a:defRPr/>
            </a:pPr>
            <a:r>
              <a:rPr lang="en-US" sz="2800" i="1" dirty="0" smtClean="0">
                <a:solidFill>
                  <a:srgbClr val="FFFFFF"/>
                </a:solidFill>
              </a:rPr>
              <a:t>-We need </a:t>
            </a:r>
            <a:r>
              <a:rPr lang="en-US" sz="2800" i="1" u="sng" dirty="0" smtClean="0">
                <a:solidFill>
                  <a:srgbClr val="FFFFFF"/>
                </a:solidFill>
              </a:rPr>
              <a:t>forums </a:t>
            </a:r>
            <a:r>
              <a:rPr lang="en-US" sz="2800" i="1" u="sng" dirty="0">
                <a:solidFill>
                  <a:srgbClr val="FFFFFF"/>
                </a:solidFill>
              </a:rPr>
              <a:t>for exchanging information </a:t>
            </a:r>
            <a:r>
              <a:rPr lang="en-US" sz="2800" i="1" dirty="0">
                <a:solidFill>
                  <a:srgbClr val="FFFFFF"/>
                </a:solidFill>
              </a:rPr>
              <a:t>among farmers, professional societies, scientists, conservation practitioners, and the general public and for discussing the advantages and disadvantages of recent advances </a:t>
            </a:r>
            <a:r>
              <a:rPr lang="en-US" sz="2800" i="1" dirty="0" smtClean="0">
                <a:solidFill>
                  <a:srgbClr val="FFFFFF"/>
                </a:solidFill>
              </a:rPr>
              <a:t>to continue </a:t>
            </a:r>
            <a:r>
              <a:rPr lang="en-US" sz="2800" i="1" dirty="0">
                <a:solidFill>
                  <a:srgbClr val="FFFFFF"/>
                </a:solidFill>
              </a:rPr>
              <a:t>advancing the field of soil and water conservation.  Through information exchanges, we learn what works for mitigation of and adaptation to climate change.  </a:t>
            </a:r>
            <a:endParaRPr lang="en-US" sz="2800" dirty="0">
              <a:solidFill>
                <a:srgbClr val="FFFFFF"/>
              </a:solidFill>
            </a:endParaRPr>
          </a:p>
          <a:p>
            <a:pPr>
              <a:defRPr/>
            </a:pPr>
            <a:endParaRPr lang="en-US" sz="2800" dirty="0">
              <a:solidFill>
                <a:srgbClr val="FFFFFF"/>
              </a:solidFill>
            </a:endParaRPr>
          </a:p>
        </p:txBody>
      </p:sp>
      <p:sp>
        <p:nvSpPr>
          <p:cNvPr id="92164"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96838" y="2268538"/>
            <a:ext cx="8839200" cy="1570037"/>
          </a:xfrm>
          <a:prstGeom prst="rect">
            <a:avLst/>
          </a:prstGeom>
          <a:noFill/>
          <a:ln w="9525">
            <a:noFill/>
            <a:miter lim="800000"/>
            <a:headEnd/>
            <a:tailEnd/>
          </a:ln>
          <a:effectLst/>
        </p:spPr>
        <p:txBody>
          <a:bodyPr>
            <a:spAutoFit/>
          </a:bodyPr>
          <a:lstStyle/>
          <a:p>
            <a:pPr algn="ctr"/>
            <a:r>
              <a:rPr lang="en-US" sz="3200" b="1">
                <a:solidFill>
                  <a:srgbClr val="FFFFFF"/>
                </a:solidFill>
              </a:rPr>
              <a:t>Soil and Water Conservation Principles Applied to Climate Change Mitigation and Adaptation</a:t>
            </a:r>
          </a:p>
        </p:txBody>
      </p:sp>
      <p:sp>
        <p:nvSpPr>
          <p:cNvPr id="93187" name="Rectangle 3"/>
          <p:cNvSpPr>
            <a:spLocks noChangeArrowheads="1"/>
          </p:cNvSpPr>
          <p:nvPr/>
        </p:nvSpPr>
        <p:spPr bwMode="auto">
          <a:xfrm>
            <a:off x="11113" y="3927475"/>
            <a:ext cx="8915400" cy="2862263"/>
          </a:xfrm>
          <a:prstGeom prst="rect">
            <a:avLst/>
          </a:prstGeom>
          <a:noFill/>
          <a:ln w="9525">
            <a:noFill/>
            <a:miter lim="800000"/>
            <a:headEnd/>
            <a:tailEnd/>
          </a:ln>
          <a:effectLst/>
        </p:spPr>
        <p:txBody>
          <a:bodyPr>
            <a:spAutoFit/>
          </a:bodyPr>
          <a:lstStyle/>
          <a:p>
            <a:pPr algn="ctr"/>
            <a:r>
              <a:rPr lang="en-US" sz="3600" b="1" i="1">
                <a:solidFill>
                  <a:srgbClr val="FFFF00"/>
                </a:solidFill>
              </a:rPr>
              <a:t>Principles for Soil and Water Conservation Practices for Climate Change Mitigation and Adaptation</a:t>
            </a:r>
            <a:r>
              <a:rPr lang="en-US" sz="3600" b="1">
                <a:solidFill>
                  <a:srgbClr val="FFFF00"/>
                </a:solidFill>
              </a:rPr>
              <a:t> </a:t>
            </a:r>
          </a:p>
          <a:p>
            <a:endParaRPr lang="en-US" sz="3600" b="1">
              <a:solidFill>
                <a:srgbClr val="FFFF00"/>
              </a:solidFill>
            </a:endParaRPr>
          </a:p>
          <a:p>
            <a:endParaRPr lang="en-US" sz="3600">
              <a:solidFill>
                <a:srgbClr val="FFFFFF"/>
              </a:solidFill>
            </a:endParaRPr>
          </a:p>
        </p:txBody>
      </p:sp>
      <p:sp>
        <p:nvSpPr>
          <p:cNvPr id="93188"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Slide # 27</a:t>
            </a:r>
          </a:p>
        </p:txBody>
      </p:sp>
      <p:pic>
        <p:nvPicPr>
          <p:cNvPr id="93189" name="Picture 2" descr="SWCS">
            <a:hlinkClick r:id="rId2"/>
          </p:cNvPr>
          <p:cNvPicPr>
            <a:picLocks noChangeAspect="1" noChangeArrowheads="1"/>
          </p:cNvPicPr>
          <p:nvPr/>
        </p:nvPicPr>
        <p:blipFill>
          <a:blip r:embed="rId3" cstate="print"/>
          <a:srcRect/>
          <a:stretch>
            <a:fillRect/>
          </a:stretch>
        </p:blipFill>
        <p:spPr bwMode="auto">
          <a:xfrm>
            <a:off x="0" y="11113"/>
            <a:ext cx="9223375" cy="227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1726</TotalTime>
  <Words>1514</Words>
  <Application>Microsoft Office PowerPoint</Application>
  <PresentationFormat>Экран (4:3)</PresentationFormat>
  <Paragraphs>194</Paragraphs>
  <Slides>34</Slides>
  <Notes>2</Notes>
  <HiddenSlides>0</HiddenSlides>
  <MMClips>0</MMClips>
  <ScaleCrop>false</ScaleCrop>
  <HeadingPairs>
    <vt:vector size="4" baseType="variant">
      <vt:variant>
        <vt:lpstr>Тема</vt:lpstr>
      </vt:variant>
      <vt:variant>
        <vt:i4>15</vt:i4>
      </vt:variant>
      <vt:variant>
        <vt:lpstr>Заголовки слайдов</vt:lpstr>
      </vt:variant>
      <vt:variant>
        <vt:i4>34</vt:i4>
      </vt:variant>
    </vt:vector>
  </HeadingPairs>
  <TitlesOfParts>
    <vt:vector size="49" baseType="lpstr">
      <vt:lpstr>Default Design</vt:lpstr>
      <vt:lpstr>4_Default Design</vt:lpstr>
      <vt:lpstr>Office Theme</vt:lpstr>
      <vt:lpstr>3_Default Design</vt:lpstr>
      <vt:lpstr>6_Default Design</vt:lpstr>
      <vt:lpstr>7_Default Design</vt:lpstr>
      <vt:lpstr>8_Default Design</vt:lpstr>
      <vt:lpstr>9_Default Design</vt:lpstr>
      <vt:lpstr>10_Default Design</vt:lpstr>
      <vt:lpstr>11_Default Design</vt:lpstr>
      <vt:lpstr>13_Default Design</vt:lpstr>
      <vt:lpstr>14_Default Design</vt:lpstr>
      <vt:lpstr>15_Default Design</vt:lpstr>
      <vt:lpstr>16_Default Design</vt:lpstr>
      <vt:lpstr>17_Default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Delgado</dc:creator>
  <cp:lastModifiedBy>Jennifer Wood</cp:lastModifiedBy>
  <cp:revision>111</cp:revision>
  <dcterms:created xsi:type="dcterms:W3CDTF">2011-09-22T21:25:15Z</dcterms:created>
  <dcterms:modified xsi:type="dcterms:W3CDTF">2014-04-08T06:43:20Z</dcterms:modified>
</cp:coreProperties>
</file>