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2"/>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E1AB4C-6F0D-480A-9EC7-13F753C634D2}" type="datetimeFigureOut">
              <a:rPr lang="ru-RU" smtClean="0"/>
              <a:t>08.04.2014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68CBA4-732F-4B9D-9942-5F1A9387B811}" type="slidenum">
              <a:rPr lang="ru-RU" smtClean="0"/>
              <a:t>‹#›</a:t>
            </a:fld>
            <a:endParaRPr lang="ru-RU"/>
          </a:p>
        </p:txBody>
      </p:sp>
    </p:spTree>
    <p:extLst>
      <p:ext uri="{BB962C8B-B14F-4D97-AF65-F5344CB8AC3E}">
        <p14:creationId xmlns:p14="http://schemas.microsoft.com/office/powerpoint/2010/main" val="12364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FD63D3-DB85-43D3-A958-4BFC98F75B02}" type="slidenum">
              <a:rPr lang="en-CA" smtClean="0">
                <a:solidFill>
                  <a:prstClr val="black"/>
                </a:solidFill>
              </a:rPr>
              <a:pPr>
                <a:defRPr/>
              </a:pPr>
              <a:t>11</a:t>
            </a:fld>
            <a:endParaRPr lang="en-C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A08C99-5BD8-4024-8812-9906247E812A}" type="slidenum">
              <a:rPr lang="es-ES" smtClean="0">
                <a:solidFill>
                  <a:prstClr val="black"/>
                </a:solidFill>
              </a:rPr>
              <a:pPr>
                <a:defRPr/>
              </a:pPr>
              <a:t>12</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248989F-7D7B-47BE-9C6A-70EC1E3F31A2}" type="slidenum">
              <a:rPr lang="es-ES">
                <a:solidFill>
                  <a:prstClr val="black"/>
                </a:solidFill>
              </a:rPr>
              <a:pPr>
                <a:defRPr/>
              </a:pPr>
              <a:t>13</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79F7A1C9-479F-4956-9693-533006F521C4}" type="slidenum">
              <a:rPr lang="en-US"/>
              <a:pPr>
                <a:defRPr/>
              </a:pPr>
              <a:t>‹#›</a:t>
            </a:fld>
            <a:endParaRPr lang="en-US"/>
          </a:p>
        </p:txBody>
      </p:sp>
    </p:spTree>
    <p:extLst>
      <p:ext uri="{BB962C8B-B14F-4D97-AF65-F5344CB8AC3E}">
        <p14:creationId xmlns:p14="http://schemas.microsoft.com/office/powerpoint/2010/main" val="253405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44C885C5-3F13-4DFF-ADE2-C89D6FF84D86}" type="slidenum">
              <a:rPr lang="en-US"/>
              <a:pPr>
                <a:defRPr/>
              </a:pPr>
              <a:t>‹#›</a:t>
            </a:fld>
            <a:endParaRPr lang="en-US"/>
          </a:p>
        </p:txBody>
      </p:sp>
    </p:spTree>
    <p:extLst>
      <p:ext uri="{BB962C8B-B14F-4D97-AF65-F5344CB8AC3E}">
        <p14:creationId xmlns:p14="http://schemas.microsoft.com/office/powerpoint/2010/main" val="243608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8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8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F6BF9895-89B9-4620-87F0-AAFD68EADDF2}" type="slidenum">
              <a:rPr lang="en-US"/>
              <a:pPr>
                <a:defRPr/>
              </a:pPr>
              <a:t>‹#›</a:t>
            </a:fld>
            <a:endParaRPr lang="en-US"/>
          </a:p>
        </p:txBody>
      </p:sp>
    </p:spTree>
    <p:extLst>
      <p:ext uri="{BB962C8B-B14F-4D97-AF65-F5344CB8AC3E}">
        <p14:creationId xmlns:p14="http://schemas.microsoft.com/office/powerpoint/2010/main" val="107289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DAA91-9BF4-4FB4-B190-B307523D5659}" type="slidenum">
              <a:rPr lang="en-US"/>
              <a:pPr>
                <a:defRPr/>
              </a:pPr>
              <a:t>‹#›</a:t>
            </a:fld>
            <a:endParaRPr lang="en-US"/>
          </a:p>
        </p:txBody>
      </p:sp>
    </p:spTree>
    <p:extLst>
      <p:ext uri="{BB962C8B-B14F-4D97-AF65-F5344CB8AC3E}">
        <p14:creationId xmlns:p14="http://schemas.microsoft.com/office/powerpoint/2010/main" val="329405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E6282A-5A4A-4704-BA31-B19F15B26C94}" type="slidenum">
              <a:rPr lang="en-US"/>
              <a:pPr>
                <a:defRPr/>
              </a:pPr>
              <a:t>‹#›</a:t>
            </a:fld>
            <a:endParaRPr lang="en-US"/>
          </a:p>
        </p:txBody>
      </p:sp>
    </p:spTree>
    <p:extLst>
      <p:ext uri="{BB962C8B-B14F-4D97-AF65-F5344CB8AC3E}">
        <p14:creationId xmlns:p14="http://schemas.microsoft.com/office/powerpoint/2010/main" val="114821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3145B-19D2-44C1-8020-0FDE03FB7072}" type="slidenum">
              <a:rPr lang="en-US"/>
              <a:pPr>
                <a:defRPr/>
              </a:pPr>
              <a:t>‹#›</a:t>
            </a:fld>
            <a:endParaRPr lang="en-US"/>
          </a:p>
        </p:txBody>
      </p:sp>
    </p:spTree>
    <p:extLst>
      <p:ext uri="{BB962C8B-B14F-4D97-AF65-F5344CB8AC3E}">
        <p14:creationId xmlns:p14="http://schemas.microsoft.com/office/powerpoint/2010/main" val="352314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4665D5-BC6B-417F-894F-4DBD6A63541E}" type="slidenum">
              <a:rPr lang="en-US"/>
              <a:pPr>
                <a:defRPr/>
              </a:pPr>
              <a:t>‹#›</a:t>
            </a:fld>
            <a:endParaRPr lang="en-US"/>
          </a:p>
        </p:txBody>
      </p:sp>
    </p:spTree>
    <p:extLst>
      <p:ext uri="{BB962C8B-B14F-4D97-AF65-F5344CB8AC3E}">
        <p14:creationId xmlns:p14="http://schemas.microsoft.com/office/powerpoint/2010/main" val="6163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E8AA6F-EB0E-4C34-80F6-752D42FB14F4}" type="slidenum">
              <a:rPr lang="en-US"/>
              <a:pPr>
                <a:defRPr/>
              </a:pPr>
              <a:t>‹#›</a:t>
            </a:fld>
            <a:endParaRPr lang="en-US"/>
          </a:p>
        </p:txBody>
      </p:sp>
    </p:spTree>
    <p:extLst>
      <p:ext uri="{BB962C8B-B14F-4D97-AF65-F5344CB8AC3E}">
        <p14:creationId xmlns:p14="http://schemas.microsoft.com/office/powerpoint/2010/main" val="3972793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BF3450-A376-476F-8069-D1965A8A28DC}" type="slidenum">
              <a:rPr lang="en-US"/>
              <a:pPr>
                <a:defRPr/>
              </a:pPr>
              <a:t>‹#›</a:t>
            </a:fld>
            <a:endParaRPr lang="en-US"/>
          </a:p>
        </p:txBody>
      </p:sp>
    </p:spTree>
    <p:extLst>
      <p:ext uri="{BB962C8B-B14F-4D97-AF65-F5344CB8AC3E}">
        <p14:creationId xmlns:p14="http://schemas.microsoft.com/office/powerpoint/2010/main" val="4096755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ED198E-2DCE-4CCB-A78E-4F944F54E68A}" type="slidenum">
              <a:rPr lang="en-US"/>
              <a:pPr>
                <a:defRPr/>
              </a:pPr>
              <a:t>‹#›</a:t>
            </a:fld>
            <a:endParaRPr lang="en-US"/>
          </a:p>
        </p:txBody>
      </p:sp>
    </p:spTree>
    <p:extLst>
      <p:ext uri="{BB962C8B-B14F-4D97-AF65-F5344CB8AC3E}">
        <p14:creationId xmlns:p14="http://schemas.microsoft.com/office/powerpoint/2010/main" val="346903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E57215-3BFF-4C75-A129-9C6504F5E535}" type="slidenum">
              <a:rPr lang="en-US"/>
              <a:pPr>
                <a:defRPr/>
              </a:pPr>
              <a:t>‹#›</a:t>
            </a:fld>
            <a:endParaRPr lang="en-US"/>
          </a:p>
        </p:txBody>
      </p:sp>
    </p:spTree>
    <p:extLst>
      <p:ext uri="{BB962C8B-B14F-4D97-AF65-F5344CB8AC3E}">
        <p14:creationId xmlns:p14="http://schemas.microsoft.com/office/powerpoint/2010/main" val="350013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CD12EB0B-EF07-4AF8-82C6-DC51942D49C7}" type="slidenum">
              <a:rPr lang="en-US"/>
              <a:pPr>
                <a:defRPr/>
              </a:pPr>
              <a:t>‹#›</a:t>
            </a:fld>
            <a:endParaRPr lang="en-US"/>
          </a:p>
        </p:txBody>
      </p:sp>
    </p:spTree>
    <p:extLst>
      <p:ext uri="{BB962C8B-B14F-4D97-AF65-F5344CB8AC3E}">
        <p14:creationId xmlns:p14="http://schemas.microsoft.com/office/powerpoint/2010/main" val="369994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E039C8-985B-4DD0-8A46-18B143222FEF}" type="slidenum">
              <a:rPr lang="en-US"/>
              <a:pPr>
                <a:defRPr/>
              </a:pPr>
              <a:t>‹#›</a:t>
            </a:fld>
            <a:endParaRPr lang="en-US"/>
          </a:p>
        </p:txBody>
      </p:sp>
    </p:spTree>
    <p:extLst>
      <p:ext uri="{BB962C8B-B14F-4D97-AF65-F5344CB8AC3E}">
        <p14:creationId xmlns:p14="http://schemas.microsoft.com/office/powerpoint/2010/main" val="3441997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3C59A9-634C-4BCB-B829-E2D15B1541B4}" type="slidenum">
              <a:rPr lang="en-US"/>
              <a:pPr>
                <a:defRPr/>
              </a:pPr>
              <a:t>‹#›</a:t>
            </a:fld>
            <a:endParaRPr lang="en-US"/>
          </a:p>
        </p:txBody>
      </p:sp>
    </p:spTree>
    <p:extLst>
      <p:ext uri="{BB962C8B-B14F-4D97-AF65-F5344CB8AC3E}">
        <p14:creationId xmlns:p14="http://schemas.microsoft.com/office/powerpoint/2010/main" val="890674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1766A7-B562-49A3-A1F0-C5ECCF5049EE}" type="slidenum">
              <a:rPr lang="en-US"/>
              <a:pPr>
                <a:defRPr/>
              </a:pPr>
              <a:t>‹#›</a:t>
            </a:fld>
            <a:endParaRPr lang="en-US"/>
          </a:p>
        </p:txBody>
      </p:sp>
    </p:spTree>
    <p:extLst>
      <p:ext uri="{BB962C8B-B14F-4D97-AF65-F5344CB8AC3E}">
        <p14:creationId xmlns:p14="http://schemas.microsoft.com/office/powerpoint/2010/main" val="295724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6ABFA9F-AE3D-42E1-830E-2D2C6CCF0FB5}" type="datetimeFigureOut">
              <a:rPr lang="en-CA"/>
              <a:pPr>
                <a:defRPr/>
              </a:pPr>
              <a:t>08/04/2014</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204BAE9-DC6D-47F5-94D2-B46C6BC2792C}" type="slidenum">
              <a:rPr lang="en-CA"/>
              <a:pPr>
                <a:defRPr/>
              </a:pPr>
              <a:t>‹#›</a:t>
            </a:fld>
            <a:endParaRPr lang="en-CA"/>
          </a:p>
        </p:txBody>
      </p:sp>
    </p:spTree>
    <p:extLst>
      <p:ext uri="{BB962C8B-B14F-4D97-AF65-F5344CB8AC3E}">
        <p14:creationId xmlns:p14="http://schemas.microsoft.com/office/powerpoint/2010/main" val="1244632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5C67ADC-BC8E-4343-8EC9-5842A208D563}" type="datetimeFigureOut">
              <a:rPr lang="en-CA"/>
              <a:pPr>
                <a:defRPr/>
              </a:pPr>
              <a:t>08/04/2014</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B03DEEA-8401-4147-A40D-7F8629B9EF7D}" type="slidenum">
              <a:rPr lang="en-CA"/>
              <a:pPr>
                <a:defRPr/>
              </a:pPr>
              <a:t>‹#›</a:t>
            </a:fld>
            <a:endParaRPr lang="en-CA"/>
          </a:p>
        </p:txBody>
      </p:sp>
    </p:spTree>
    <p:extLst>
      <p:ext uri="{BB962C8B-B14F-4D97-AF65-F5344CB8AC3E}">
        <p14:creationId xmlns:p14="http://schemas.microsoft.com/office/powerpoint/2010/main" val="380021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27466E0-9B7B-4043-8261-F77FABD8A0B0}" type="datetimeFigureOut">
              <a:rPr lang="en-CA"/>
              <a:pPr>
                <a:defRPr/>
              </a:pPr>
              <a:t>08/04/2014</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3FD34E0-AECB-4C0A-941C-5B958A5F7DDF}" type="slidenum">
              <a:rPr lang="en-CA"/>
              <a:pPr>
                <a:defRPr/>
              </a:pPr>
              <a:t>‹#›</a:t>
            </a:fld>
            <a:endParaRPr lang="en-CA"/>
          </a:p>
        </p:txBody>
      </p:sp>
    </p:spTree>
    <p:extLst>
      <p:ext uri="{BB962C8B-B14F-4D97-AF65-F5344CB8AC3E}">
        <p14:creationId xmlns:p14="http://schemas.microsoft.com/office/powerpoint/2010/main" val="187139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F4D697-58E8-4B36-85FB-BF09B6E5A022}" type="datetimeFigureOut">
              <a:rPr lang="en-CA"/>
              <a:pPr>
                <a:defRPr/>
              </a:pPr>
              <a:t>08/04/2014</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116E8F5-61E1-4C61-94DA-90947751CE45}" type="slidenum">
              <a:rPr lang="en-CA"/>
              <a:pPr>
                <a:defRPr/>
              </a:pPr>
              <a:t>‹#›</a:t>
            </a:fld>
            <a:endParaRPr lang="en-CA"/>
          </a:p>
        </p:txBody>
      </p:sp>
    </p:spTree>
    <p:extLst>
      <p:ext uri="{BB962C8B-B14F-4D97-AF65-F5344CB8AC3E}">
        <p14:creationId xmlns:p14="http://schemas.microsoft.com/office/powerpoint/2010/main" val="2580513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14D7331-6425-4798-8C5D-6850E6EDD1CC}" type="datetimeFigureOut">
              <a:rPr lang="en-CA"/>
              <a:pPr>
                <a:defRPr/>
              </a:pPr>
              <a:t>08/04/2014</a:t>
            </a:fld>
            <a:endParaRPr lang="en-CA"/>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7429409-1F25-460A-9D03-677DBD1B3EB8}" type="slidenum">
              <a:rPr lang="en-CA"/>
              <a:pPr>
                <a:defRPr/>
              </a:pPr>
              <a:t>‹#›</a:t>
            </a:fld>
            <a:endParaRPr lang="en-CA"/>
          </a:p>
        </p:txBody>
      </p:sp>
    </p:spTree>
    <p:extLst>
      <p:ext uri="{BB962C8B-B14F-4D97-AF65-F5344CB8AC3E}">
        <p14:creationId xmlns:p14="http://schemas.microsoft.com/office/powerpoint/2010/main" val="383345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C52B624-C8E4-40DD-9C4C-D59ED4052EB9}" type="datetimeFigureOut">
              <a:rPr lang="en-CA"/>
              <a:pPr>
                <a:defRPr/>
              </a:pPr>
              <a:t>08/04/2014</a:t>
            </a:fld>
            <a:endParaRPr lang="en-CA"/>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642E976-8C2B-4674-8F65-302C3D244ED6}" type="slidenum">
              <a:rPr lang="en-CA"/>
              <a:pPr>
                <a:defRPr/>
              </a:pPr>
              <a:t>‹#›</a:t>
            </a:fld>
            <a:endParaRPr lang="en-CA"/>
          </a:p>
        </p:txBody>
      </p:sp>
    </p:spTree>
    <p:extLst>
      <p:ext uri="{BB962C8B-B14F-4D97-AF65-F5344CB8AC3E}">
        <p14:creationId xmlns:p14="http://schemas.microsoft.com/office/powerpoint/2010/main" val="3544291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C260791-51D2-4C61-A73F-1991CFC6C8F0}" type="datetimeFigureOut">
              <a:rPr lang="en-CA"/>
              <a:pPr>
                <a:defRPr/>
              </a:pPr>
              <a:t>08/04/2014</a:t>
            </a:fld>
            <a:endParaRPr lang="en-CA"/>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30343FA-3E68-4E08-8C9A-CA41D158E445}" type="slidenum">
              <a:rPr lang="en-CA"/>
              <a:pPr>
                <a:defRPr/>
              </a:pPr>
              <a:t>‹#›</a:t>
            </a:fld>
            <a:endParaRPr lang="en-CA"/>
          </a:p>
        </p:txBody>
      </p:sp>
    </p:spTree>
    <p:extLst>
      <p:ext uri="{BB962C8B-B14F-4D97-AF65-F5344CB8AC3E}">
        <p14:creationId xmlns:p14="http://schemas.microsoft.com/office/powerpoint/2010/main" val="116198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9C9C8E7F-C411-4D9A-A8EC-E00B736764FD}" type="slidenum">
              <a:rPr lang="en-US"/>
              <a:pPr>
                <a:defRPr/>
              </a:pPr>
              <a:t>‹#›</a:t>
            </a:fld>
            <a:endParaRPr lang="en-US"/>
          </a:p>
        </p:txBody>
      </p:sp>
    </p:spTree>
    <p:extLst>
      <p:ext uri="{BB962C8B-B14F-4D97-AF65-F5344CB8AC3E}">
        <p14:creationId xmlns:p14="http://schemas.microsoft.com/office/powerpoint/2010/main" val="1325859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E83EA1E-851A-4EFB-A1A4-270B64F892F1}" type="datetimeFigureOut">
              <a:rPr lang="en-CA"/>
              <a:pPr>
                <a:defRPr/>
              </a:pPr>
              <a:t>08/04/2014</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656CB28-8483-48EA-A10B-D34C04D517EA}" type="slidenum">
              <a:rPr lang="en-CA"/>
              <a:pPr>
                <a:defRPr/>
              </a:pPr>
              <a:t>‹#›</a:t>
            </a:fld>
            <a:endParaRPr lang="en-CA"/>
          </a:p>
        </p:txBody>
      </p:sp>
    </p:spTree>
    <p:extLst>
      <p:ext uri="{BB962C8B-B14F-4D97-AF65-F5344CB8AC3E}">
        <p14:creationId xmlns:p14="http://schemas.microsoft.com/office/powerpoint/2010/main" val="3286906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CF62F78-382C-40F8-9680-1C1FDE143088}" type="datetimeFigureOut">
              <a:rPr lang="en-CA"/>
              <a:pPr>
                <a:defRPr/>
              </a:pPr>
              <a:t>08/04/2014</a:t>
            </a:fld>
            <a:endParaRPr lang="en-CA"/>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7156A3C-2931-45D5-A96F-B571E693D020}" type="slidenum">
              <a:rPr lang="en-CA"/>
              <a:pPr>
                <a:defRPr/>
              </a:pPr>
              <a:t>‹#›</a:t>
            </a:fld>
            <a:endParaRPr lang="en-CA"/>
          </a:p>
        </p:txBody>
      </p:sp>
    </p:spTree>
    <p:extLst>
      <p:ext uri="{BB962C8B-B14F-4D97-AF65-F5344CB8AC3E}">
        <p14:creationId xmlns:p14="http://schemas.microsoft.com/office/powerpoint/2010/main" val="2131018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F0DA32-4529-403D-BDF5-D46A65D1EDA0}" type="datetimeFigureOut">
              <a:rPr lang="en-CA"/>
              <a:pPr>
                <a:defRPr/>
              </a:pPr>
              <a:t>08/04/2014</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EA15EBC-D231-4A03-AC1F-21E5FADC8739}" type="slidenum">
              <a:rPr lang="en-CA"/>
              <a:pPr>
                <a:defRPr/>
              </a:pPr>
              <a:t>‹#›</a:t>
            </a:fld>
            <a:endParaRPr lang="en-CA"/>
          </a:p>
        </p:txBody>
      </p:sp>
    </p:spTree>
    <p:extLst>
      <p:ext uri="{BB962C8B-B14F-4D97-AF65-F5344CB8AC3E}">
        <p14:creationId xmlns:p14="http://schemas.microsoft.com/office/powerpoint/2010/main" val="2679367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144DA37-AC2E-4D96-A66E-DF70114ED8F3}" type="datetimeFigureOut">
              <a:rPr lang="en-CA"/>
              <a:pPr>
                <a:defRPr/>
              </a:pPr>
              <a:t>08/04/2014</a:t>
            </a:fld>
            <a:endParaRPr lang="en-CA"/>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CA"/>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133E86-22BC-4F1D-B642-7357CC25B64E}" type="slidenum">
              <a:rPr lang="en-CA"/>
              <a:pPr>
                <a:defRPr/>
              </a:pPr>
              <a:t>‹#›</a:t>
            </a:fld>
            <a:endParaRPr lang="en-CA"/>
          </a:p>
        </p:txBody>
      </p:sp>
    </p:spTree>
    <p:extLst>
      <p:ext uri="{BB962C8B-B14F-4D97-AF65-F5344CB8AC3E}">
        <p14:creationId xmlns:p14="http://schemas.microsoft.com/office/powerpoint/2010/main" val="51332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82192934-1D14-4CF4-999C-2D0888AE48F9}" type="slidenum">
              <a:rPr lang="en-US"/>
              <a:pPr>
                <a:defRPr/>
              </a:pPr>
              <a:t>‹#›</a:t>
            </a:fld>
            <a:endParaRPr lang="en-US"/>
          </a:p>
        </p:txBody>
      </p:sp>
    </p:spTree>
    <p:extLst>
      <p:ext uri="{BB962C8B-B14F-4D97-AF65-F5344CB8AC3E}">
        <p14:creationId xmlns:p14="http://schemas.microsoft.com/office/powerpoint/2010/main" val="249589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09DE9ED3-B856-4B63-B829-80E73D73F92B}" type="slidenum">
              <a:rPr lang="en-US"/>
              <a:pPr>
                <a:defRPr/>
              </a:pPr>
              <a:t>‹#›</a:t>
            </a:fld>
            <a:endParaRPr lang="en-US"/>
          </a:p>
        </p:txBody>
      </p:sp>
    </p:spTree>
    <p:extLst>
      <p:ext uri="{BB962C8B-B14F-4D97-AF65-F5344CB8AC3E}">
        <p14:creationId xmlns:p14="http://schemas.microsoft.com/office/powerpoint/2010/main" val="343458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19449A02-847B-49E1-B46E-BEBAFB0264DC}" type="slidenum">
              <a:rPr lang="en-US"/>
              <a:pPr>
                <a:defRPr/>
              </a:pPr>
              <a:t>‹#›</a:t>
            </a:fld>
            <a:endParaRPr lang="en-US"/>
          </a:p>
        </p:txBody>
      </p:sp>
    </p:spTree>
    <p:extLst>
      <p:ext uri="{BB962C8B-B14F-4D97-AF65-F5344CB8AC3E}">
        <p14:creationId xmlns:p14="http://schemas.microsoft.com/office/powerpoint/2010/main" val="151708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B7FE08B1-3A43-4A34-BC28-A44B5C270ACF}" type="slidenum">
              <a:rPr lang="en-US"/>
              <a:pPr>
                <a:defRPr/>
              </a:pPr>
              <a:t>‹#›</a:t>
            </a:fld>
            <a:endParaRPr lang="en-US"/>
          </a:p>
        </p:txBody>
      </p:sp>
    </p:spTree>
    <p:extLst>
      <p:ext uri="{BB962C8B-B14F-4D97-AF65-F5344CB8AC3E}">
        <p14:creationId xmlns:p14="http://schemas.microsoft.com/office/powerpoint/2010/main" val="191914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9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01A1D9DE-538A-4689-A6A2-D6B1850FE6E8}" type="slidenum">
              <a:rPr lang="en-US"/>
              <a:pPr>
                <a:defRPr/>
              </a:pPr>
              <a:t>‹#›</a:t>
            </a:fld>
            <a:endParaRPr lang="en-US"/>
          </a:p>
        </p:txBody>
      </p:sp>
    </p:spTree>
    <p:extLst>
      <p:ext uri="{BB962C8B-B14F-4D97-AF65-F5344CB8AC3E}">
        <p14:creationId xmlns:p14="http://schemas.microsoft.com/office/powerpoint/2010/main" val="342355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4A4E19F9-3EB5-4451-825C-B54BD394BD1E}" type="slidenum">
              <a:rPr lang="en-US"/>
              <a:pPr>
                <a:defRPr/>
              </a:pPr>
              <a:t>‹#›</a:t>
            </a:fld>
            <a:endParaRPr lang="en-US"/>
          </a:p>
        </p:txBody>
      </p:sp>
    </p:spTree>
    <p:extLst>
      <p:ext uri="{BB962C8B-B14F-4D97-AF65-F5344CB8AC3E}">
        <p14:creationId xmlns:p14="http://schemas.microsoft.com/office/powerpoint/2010/main" val="530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0A128C"/>
            </a:gs>
            <a:gs pos="100000">
              <a:srgbClr val="181CC7"/>
            </a:gs>
            <a:gs pos="100000">
              <a:schemeClr val="accent2"/>
            </a:gs>
            <a:gs pos="100000">
              <a:schemeClr val="accent2"/>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fontAlgn="base">
              <a:spcBef>
                <a:spcPct val="0"/>
              </a:spcBef>
              <a:spcAft>
                <a:spcPct val="0"/>
              </a:spcAft>
              <a:defRPr/>
            </a:pPr>
            <a:fld id="{9FF96575-7F88-4654-9E01-615AA923CAE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23343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fontAlgn="base">
              <a:spcBef>
                <a:spcPct val="0"/>
              </a:spcBef>
              <a:spcAft>
                <a:spcPct val="0"/>
              </a:spcAft>
              <a:defRPr/>
            </a:pPr>
            <a:fld id="{A6496C9C-C85C-4B69-A363-8F3EFE56690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7827338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cs typeface="+mn-cs"/>
              </a:defRPr>
            </a:lvl1pPr>
          </a:lstStyle>
          <a:p>
            <a:pPr>
              <a:defRPr/>
            </a:pPr>
            <a:fld id="{DFAFC1BC-5503-4ABA-9B7C-1270B83747BE}" type="datetimeFigureOut">
              <a:rPr lang="en-CA"/>
              <a:pPr>
                <a:defRPr/>
              </a:pPr>
              <a:t>08/04/2014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cs typeface="+mn-cs"/>
              </a:defRPr>
            </a:lvl1pPr>
          </a:lstStyle>
          <a:p>
            <a:pPr>
              <a:defRPr/>
            </a:pPr>
            <a:fld id="{09EE9B60-889F-4354-BE0F-AB342ADE051D}" type="slidenum">
              <a:rPr lang="en-CA"/>
              <a:pPr>
                <a:defRPr/>
              </a:pPr>
              <a:t>‹#›</a:t>
            </a:fld>
            <a:endParaRPr lang="en-CA"/>
          </a:p>
        </p:txBody>
      </p:sp>
    </p:spTree>
    <p:extLst>
      <p:ext uri="{BB962C8B-B14F-4D97-AF65-F5344CB8AC3E}">
        <p14:creationId xmlns:p14="http://schemas.microsoft.com/office/powerpoint/2010/main" val="27611504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wcs.org/" TargetMode="External"/><Relationship Id="rId1" Type="http://schemas.openxmlformats.org/officeDocument/2006/relationships/slideLayout" Target="../slideLayouts/slideLayout1.xml"/><Relationship Id="rId4" Type="http://schemas.openxmlformats.org/officeDocument/2006/relationships/hyperlink" Target="mailto:swcs@swc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hyperlink" Target="http://calclimateag.org/crop-insurance-reform-must-reflect-climate-realiti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wcs.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WCS">
            <a:hlinkClick r:id="rId2"/>
          </p:cNvPr>
          <p:cNvPicPr>
            <a:picLocks noChangeAspect="1" noChangeArrowheads="1"/>
          </p:cNvPicPr>
          <p:nvPr/>
        </p:nvPicPr>
        <p:blipFill>
          <a:blip r:embed="rId3" cstate="print"/>
          <a:srcRect/>
          <a:stretch>
            <a:fillRect/>
          </a:stretch>
        </p:blipFill>
        <p:spPr bwMode="auto">
          <a:xfrm>
            <a:off x="0" y="11113"/>
            <a:ext cx="9223375" cy="2274887"/>
          </a:xfrm>
          <a:prstGeom prst="rect">
            <a:avLst/>
          </a:prstGeom>
          <a:noFill/>
          <a:ln w="9525">
            <a:noFill/>
            <a:miter lim="800000"/>
            <a:headEnd/>
            <a:tailEnd/>
          </a:ln>
        </p:spPr>
      </p:pic>
      <p:sp>
        <p:nvSpPr>
          <p:cNvPr id="65539" name="Rectangle 3"/>
          <p:cNvSpPr>
            <a:spLocks noChangeArrowheads="1"/>
          </p:cNvSpPr>
          <p:nvPr/>
        </p:nvSpPr>
        <p:spPr bwMode="auto">
          <a:xfrm>
            <a:off x="4800600" y="5105400"/>
            <a:ext cx="4572000" cy="2032000"/>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FFFFFF"/>
                </a:solidFill>
              </a:rPr>
              <a:t>SWCS mailing address:</a:t>
            </a:r>
            <a:r>
              <a:rPr lang="en-US" dirty="0">
                <a:solidFill>
                  <a:srgbClr val="FFFFFF"/>
                </a:solidFill>
              </a:rPr>
              <a:t/>
            </a:r>
            <a:br>
              <a:rPr lang="en-US" dirty="0">
                <a:solidFill>
                  <a:srgbClr val="FFFFFF"/>
                </a:solidFill>
              </a:rPr>
            </a:br>
            <a:r>
              <a:rPr lang="en-US" dirty="0">
                <a:solidFill>
                  <a:srgbClr val="FFFFFF"/>
                </a:solidFill>
              </a:rPr>
              <a:t>945 SW Ankeny Road</a:t>
            </a:r>
            <a:br>
              <a:rPr lang="en-US" dirty="0">
                <a:solidFill>
                  <a:srgbClr val="FFFFFF"/>
                </a:solidFill>
              </a:rPr>
            </a:br>
            <a:r>
              <a:rPr lang="en-US" dirty="0">
                <a:solidFill>
                  <a:srgbClr val="FFFFFF"/>
                </a:solidFill>
              </a:rPr>
              <a:t>Ankeny, Iowa 50023-9723</a:t>
            </a:r>
            <a:br>
              <a:rPr lang="en-US" dirty="0">
                <a:solidFill>
                  <a:srgbClr val="FFFFFF"/>
                </a:solidFill>
              </a:rPr>
            </a:br>
            <a:r>
              <a:rPr lang="en-US" dirty="0">
                <a:solidFill>
                  <a:srgbClr val="FFFFFF"/>
                </a:solidFill>
              </a:rPr>
              <a:t>Phone: (515) 289-2331</a:t>
            </a:r>
            <a:br>
              <a:rPr lang="en-US" dirty="0">
                <a:solidFill>
                  <a:srgbClr val="FFFFFF"/>
                </a:solidFill>
              </a:rPr>
            </a:br>
            <a:r>
              <a:rPr lang="en-US" dirty="0">
                <a:solidFill>
                  <a:srgbClr val="FFFFFF"/>
                </a:solidFill>
              </a:rPr>
              <a:t>Fax: (515) 289-1227</a:t>
            </a:r>
            <a:r>
              <a:rPr lang="en-US" dirty="0">
                <a:solidFill>
                  <a:srgbClr val="7D6A55"/>
                </a:solidFill>
              </a:rPr>
              <a:t/>
            </a:r>
            <a:br>
              <a:rPr lang="en-US" dirty="0">
                <a:solidFill>
                  <a:srgbClr val="7D6A55"/>
                </a:solidFill>
              </a:rPr>
            </a:br>
            <a:r>
              <a:rPr lang="en-US" dirty="0">
                <a:solidFill>
                  <a:srgbClr val="FF0000"/>
                </a:solidFill>
                <a:hlinkClick r:id="rId4"/>
              </a:rPr>
              <a:t>swcs@swcs.org</a:t>
            </a:r>
            <a:r>
              <a:rPr lang="en-US" dirty="0">
                <a:solidFill>
                  <a:srgbClr val="000000"/>
                </a:solidFill>
                <a:hlinkClick r:id="rId4"/>
              </a:rPr>
              <a:t/>
            </a:r>
            <a:br>
              <a:rPr lang="en-US" dirty="0">
                <a:solidFill>
                  <a:srgbClr val="000000"/>
                </a:solidFill>
                <a:hlinkClick r:id="rId4"/>
              </a:rPr>
            </a:br>
            <a:endParaRPr lang="es-ES" dirty="0">
              <a:solidFill>
                <a:srgbClr val="000000"/>
              </a:solidFill>
            </a:endParaRPr>
          </a:p>
        </p:txBody>
      </p:sp>
      <p:sp>
        <p:nvSpPr>
          <p:cNvPr id="65540" name="Rectangle 4"/>
          <p:cNvSpPr>
            <a:spLocks noChangeArrowheads="1"/>
          </p:cNvSpPr>
          <p:nvPr/>
        </p:nvSpPr>
        <p:spPr bwMode="auto">
          <a:xfrm>
            <a:off x="152400" y="2362200"/>
            <a:ext cx="8458200" cy="2832100"/>
          </a:xfrm>
          <a:prstGeom prst="rect">
            <a:avLst/>
          </a:prstGeom>
          <a:noFill/>
          <a:ln w="9525">
            <a:noFill/>
            <a:miter lim="800000"/>
            <a:headEnd/>
            <a:tailEnd/>
          </a:ln>
        </p:spPr>
        <p:txBody>
          <a:bodyPr>
            <a:spAutoFit/>
          </a:bodyPr>
          <a:lstStyle/>
          <a:p>
            <a:pPr fontAlgn="base">
              <a:spcBef>
                <a:spcPct val="0"/>
              </a:spcBef>
              <a:spcAft>
                <a:spcPct val="0"/>
              </a:spcAft>
            </a:pPr>
            <a:r>
              <a:rPr lang="en-US" sz="2000">
                <a:solidFill>
                  <a:srgbClr val="FFFFFF"/>
                </a:solidFill>
              </a:rPr>
              <a:t>Soil and Water Conservation Society (SWCS) is a nonprofit scientific and educational organization -- founded in 1943 -- that serves as an advocate for conservation professionals and for science-based conservation practice, programs, and policy. SWCS has over 5,000 members around the world. They include researchers, administrators, planners, policymakers, technical advisors, teachers, students, farmers, and ranchers. Our members come from nearly every academic discipline and many different public, private, and nonprofit institutions. </a:t>
            </a:r>
            <a:r>
              <a:rPr lang="en-US">
                <a:solidFill>
                  <a:srgbClr val="000000"/>
                </a:solidFill>
              </a:rPr>
              <a:t/>
            </a:r>
            <a:br>
              <a:rPr lang="en-US">
                <a:solidFill>
                  <a:srgbClr val="000000"/>
                </a:solidFill>
              </a:rPr>
            </a:br>
            <a:endParaRPr lang="es-ES">
              <a:solidFill>
                <a:srgbClr val="000000"/>
              </a:solidFill>
            </a:endParaRPr>
          </a:p>
        </p:txBody>
      </p:sp>
      <p:sp>
        <p:nvSpPr>
          <p:cNvPr id="65541" name="Text Box 5"/>
          <p:cNvSpPr txBox="1">
            <a:spLocks noChangeArrowheads="1"/>
          </p:cNvSpPr>
          <p:nvPr/>
        </p:nvSpPr>
        <p:spPr bwMode="auto">
          <a:xfrm>
            <a:off x="7696200" y="6419850"/>
            <a:ext cx="1330325" cy="368300"/>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a:t>
            </a:r>
          </a:p>
        </p:txBody>
      </p:sp>
    </p:spTree>
    <p:extLst>
      <p:ext uri="{BB962C8B-B14F-4D97-AF65-F5344CB8AC3E}">
        <p14:creationId xmlns:p14="http://schemas.microsoft.com/office/powerpoint/2010/main" val="1368954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152400" y="304800"/>
            <a:ext cx="91440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fontAlgn="base">
              <a:spcBef>
                <a:spcPct val="0"/>
              </a:spcBef>
              <a:spcAft>
                <a:spcPct val="0"/>
              </a:spcAft>
              <a:defRPr/>
            </a:pPr>
            <a:r>
              <a:rPr lang="en-US" sz="2400" dirty="0">
                <a:solidFill>
                  <a:srgbClr val="FFFFFF"/>
                </a:solidFill>
              </a:rPr>
              <a:t>     If </a:t>
            </a:r>
            <a:r>
              <a:rPr lang="en-US" sz="2400" dirty="0">
                <a:solidFill>
                  <a:srgbClr val="FFFFFF"/>
                </a:solidFill>
              </a:rPr>
              <a:t>we </a:t>
            </a:r>
            <a:r>
              <a:rPr lang="en-US" sz="2400" u="sng" dirty="0">
                <a:solidFill>
                  <a:srgbClr val="FFFFFF"/>
                </a:solidFill>
              </a:rPr>
              <a:t>deplete and salinize these key world resources, we lose our highest yielding agricultural systems</a:t>
            </a:r>
            <a:r>
              <a:rPr lang="en-US" sz="2400" dirty="0">
                <a:solidFill>
                  <a:srgbClr val="FFFFFF"/>
                </a:solidFill>
              </a:rPr>
              <a:t>.  Irrigated systems have, on average, double the yields of non-irrigated systems.  Any yield loss has to be made up elsewhere, further straining agricultural productivity. </a:t>
            </a:r>
          </a:p>
          <a:p>
            <a:pPr fontAlgn="base">
              <a:spcBef>
                <a:spcPct val="0"/>
              </a:spcBef>
              <a:spcAft>
                <a:spcPct val="0"/>
              </a:spcAft>
              <a:buFontTx/>
              <a:buChar char="•"/>
              <a:defRPr/>
            </a:pPr>
            <a:endParaRPr lang="en-US" sz="2800" dirty="0">
              <a:solidFill>
                <a:srgbClr val="FFFFFF"/>
              </a:solidFill>
            </a:endParaRPr>
          </a:p>
          <a:p>
            <a:pPr fontAlgn="base">
              <a:spcBef>
                <a:spcPct val="0"/>
              </a:spcBef>
              <a:spcAft>
                <a:spcPct val="0"/>
              </a:spcAft>
              <a:buFontTx/>
              <a:buChar char="•"/>
              <a:defRPr/>
            </a:pPr>
            <a:endParaRPr lang="en-US" sz="2800" dirty="0">
              <a:solidFill>
                <a:srgbClr val="FFFFFF"/>
              </a:solidFill>
            </a:endParaRPr>
          </a:p>
        </p:txBody>
      </p:sp>
      <p:sp>
        <p:nvSpPr>
          <p:cNvPr id="74755" name="Text Box 5"/>
          <p:cNvSpPr txBox="1">
            <a:spLocks noChangeArrowheads="1"/>
          </p:cNvSpPr>
          <p:nvPr/>
        </p:nvSpPr>
        <p:spPr bwMode="auto">
          <a:xfrm>
            <a:off x="4605338" y="6491288"/>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CNA 2004</a:t>
            </a:r>
          </a:p>
        </p:txBody>
      </p:sp>
      <p:pic>
        <p:nvPicPr>
          <p:cNvPr id="74756" name="Picture 7" descr="CSU SEMINAR JOSE CUETO MAY 8, 2008 (2)"/>
          <p:cNvPicPr>
            <a:picLocks noChangeAspect="1" noChangeArrowheads="1"/>
          </p:cNvPicPr>
          <p:nvPr/>
        </p:nvPicPr>
        <p:blipFill>
          <a:blip r:embed="rId2" cstate="print"/>
          <a:srcRect/>
          <a:stretch>
            <a:fillRect/>
          </a:stretch>
        </p:blipFill>
        <p:spPr bwMode="auto">
          <a:xfrm>
            <a:off x="2438400" y="2438400"/>
            <a:ext cx="5461000" cy="4095750"/>
          </a:xfrm>
          <a:prstGeom prst="rect">
            <a:avLst/>
          </a:prstGeom>
          <a:noFill/>
          <a:ln w="9525">
            <a:noFill/>
            <a:miter lim="800000"/>
            <a:headEnd/>
            <a:tailEnd/>
          </a:ln>
        </p:spPr>
      </p:pic>
      <p:sp>
        <p:nvSpPr>
          <p:cNvPr id="74757" name="Text Box 5"/>
          <p:cNvSpPr txBox="1">
            <a:spLocks noChangeArrowheads="1"/>
          </p:cNvSpPr>
          <p:nvPr/>
        </p:nvSpPr>
        <p:spPr bwMode="auto">
          <a:xfrm>
            <a:off x="7737475" y="655320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10</a:t>
            </a:r>
          </a:p>
        </p:txBody>
      </p:sp>
    </p:spTree>
    <p:extLst>
      <p:ext uri="{BB962C8B-B14F-4D97-AF65-F5344CB8AC3E}">
        <p14:creationId xmlns:p14="http://schemas.microsoft.com/office/powerpoint/2010/main" val="1037645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228600"/>
            <a:ext cx="8458200" cy="954088"/>
          </a:xfrm>
          <a:prstGeom prst="rect">
            <a:avLst/>
          </a:prstGeom>
          <a:noFill/>
          <a:ln w="9525">
            <a:noFill/>
            <a:miter lim="800000"/>
            <a:headEnd/>
            <a:tailEnd/>
          </a:ln>
          <a:effectLst/>
        </p:spPr>
        <p:txBody>
          <a:bodyPr>
            <a:spAutoFit/>
          </a:bodyPr>
          <a:lstStyle/>
          <a:p>
            <a:pPr>
              <a:defRPr/>
            </a:pPr>
            <a:r>
              <a:rPr lang="en-US" sz="2800" dirty="0">
                <a:solidFill>
                  <a:srgbClr val="FFFFFF"/>
                </a:solidFill>
                <a:cs typeface="Arial" charset="0"/>
              </a:rPr>
              <a:t>The melting of glaciers can affect the availability of water for cities and/or irrigated lands. </a:t>
            </a:r>
          </a:p>
        </p:txBody>
      </p:sp>
      <p:pic>
        <p:nvPicPr>
          <p:cNvPr id="75779" name="Picture 4" descr="kilimanjaro_1993.jpg"/>
          <p:cNvPicPr>
            <a:picLocks noChangeAspect="1"/>
          </p:cNvPicPr>
          <p:nvPr/>
        </p:nvPicPr>
        <p:blipFill>
          <a:blip r:embed="rId3" cstate="print"/>
          <a:srcRect/>
          <a:stretch>
            <a:fillRect/>
          </a:stretch>
        </p:blipFill>
        <p:spPr bwMode="auto">
          <a:xfrm>
            <a:off x="107950" y="2276475"/>
            <a:ext cx="4389438" cy="3292475"/>
          </a:xfrm>
          <a:prstGeom prst="rect">
            <a:avLst/>
          </a:prstGeom>
          <a:noFill/>
          <a:ln w="9525">
            <a:noFill/>
            <a:miter lim="800000"/>
            <a:headEnd/>
            <a:tailEnd/>
          </a:ln>
        </p:spPr>
      </p:pic>
      <p:pic>
        <p:nvPicPr>
          <p:cNvPr id="75780" name="Picture 5" descr="kilimanjaro_2000.jpg"/>
          <p:cNvPicPr>
            <a:picLocks noChangeAspect="1"/>
          </p:cNvPicPr>
          <p:nvPr/>
        </p:nvPicPr>
        <p:blipFill>
          <a:blip r:embed="rId4" cstate="print"/>
          <a:srcRect/>
          <a:stretch>
            <a:fillRect/>
          </a:stretch>
        </p:blipFill>
        <p:spPr bwMode="auto">
          <a:xfrm>
            <a:off x="4570413" y="2276475"/>
            <a:ext cx="4394200" cy="3279775"/>
          </a:xfrm>
          <a:prstGeom prst="rect">
            <a:avLst/>
          </a:prstGeom>
          <a:noFill/>
          <a:ln w="9525">
            <a:noFill/>
            <a:miter lim="800000"/>
            <a:headEnd/>
            <a:tailEnd/>
          </a:ln>
        </p:spPr>
      </p:pic>
      <p:sp>
        <p:nvSpPr>
          <p:cNvPr id="7" name="TextBox 6"/>
          <p:cNvSpPr txBox="1"/>
          <p:nvPr/>
        </p:nvSpPr>
        <p:spPr>
          <a:xfrm>
            <a:off x="7131050" y="5661025"/>
            <a:ext cx="1833563" cy="277813"/>
          </a:xfrm>
          <a:prstGeom prst="rect">
            <a:avLst/>
          </a:prstGeom>
          <a:noFill/>
        </p:spPr>
        <p:txBody>
          <a:bodyPr wrap="none">
            <a:spAutoFit/>
          </a:bodyPr>
          <a:lstStyle/>
          <a:p>
            <a:pPr>
              <a:defRPr/>
            </a:pPr>
            <a:r>
              <a:rPr lang="en-CA" sz="1200" dirty="0">
                <a:solidFill>
                  <a:prstClr val="white"/>
                </a:solidFill>
                <a:cs typeface="Arial" charset="0"/>
              </a:rPr>
              <a:t>(Jim Williams, NASA GSFC)</a:t>
            </a:r>
          </a:p>
        </p:txBody>
      </p:sp>
      <p:sp>
        <p:nvSpPr>
          <p:cNvPr id="8" name="TextBox 7"/>
          <p:cNvSpPr txBox="1"/>
          <p:nvPr/>
        </p:nvSpPr>
        <p:spPr>
          <a:xfrm>
            <a:off x="179388" y="5589588"/>
            <a:ext cx="2462212" cy="368300"/>
          </a:xfrm>
          <a:prstGeom prst="rect">
            <a:avLst/>
          </a:prstGeom>
          <a:noFill/>
        </p:spPr>
        <p:txBody>
          <a:bodyPr wrap="none">
            <a:spAutoFit/>
          </a:bodyPr>
          <a:lstStyle/>
          <a:p>
            <a:pPr>
              <a:defRPr/>
            </a:pPr>
            <a:r>
              <a:rPr lang="en-US" dirty="0">
                <a:solidFill>
                  <a:prstClr val="white"/>
                </a:solidFill>
                <a:cs typeface="Arial" charset="0"/>
              </a:rPr>
              <a:t>Kilimanjaro, 1993 - 2000</a:t>
            </a:r>
            <a:endParaRPr lang="en-CA" dirty="0">
              <a:solidFill>
                <a:prstClr val="white"/>
              </a:solidFill>
              <a:cs typeface="Arial" charset="0"/>
            </a:endParaRPr>
          </a:p>
        </p:txBody>
      </p:sp>
      <p:sp>
        <p:nvSpPr>
          <p:cNvPr id="75783" name="Rectangle 1"/>
          <p:cNvSpPr>
            <a:spLocks noChangeArrowheads="1"/>
          </p:cNvSpPr>
          <p:nvPr/>
        </p:nvSpPr>
        <p:spPr bwMode="auto">
          <a:xfrm>
            <a:off x="366713" y="6172200"/>
            <a:ext cx="6400800" cy="369888"/>
          </a:xfrm>
          <a:prstGeom prst="rect">
            <a:avLst/>
          </a:prstGeom>
          <a:noFill/>
          <a:ln w="9525">
            <a:noFill/>
            <a:miter lim="800000"/>
            <a:headEnd/>
            <a:tailEnd/>
          </a:ln>
        </p:spPr>
        <p:txBody>
          <a:bodyPr>
            <a:spAutoFit/>
          </a:bodyPr>
          <a:lstStyle/>
          <a:p>
            <a:pPr fontAlgn="base">
              <a:spcBef>
                <a:spcPct val="0"/>
              </a:spcBef>
              <a:spcAft>
                <a:spcPct val="0"/>
              </a:spcAft>
            </a:pPr>
            <a:r>
              <a:rPr lang="en-CA">
                <a:solidFill>
                  <a:prstClr val="white"/>
                </a:solidFill>
                <a:latin typeface="Arial" charset="0"/>
                <a:cs typeface="Arial" charset="0"/>
              </a:rPr>
              <a:t>http://earthobservatory.nasa.gov/IOTD/view.php?id=3054</a:t>
            </a:r>
          </a:p>
        </p:txBody>
      </p:sp>
      <p:sp>
        <p:nvSpPr>
          <p:cNvPr id="75784"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latin typeface="Arial" charset="0"/>
                <a:cs typeface="Arial" charset="0"/>
              </a:rPr>
              <a:t>Slide # 11</a:t>
            </a:r>
          </a:p>
        </p:txBody>
      </p:sp>
    </p:spTree>
    <p:extLst>
      <p:ext uri="{BB962C8B-B14F-4D97-AF65-F5344CB8AC3E}">
        <p14:creationId xmlns:p14="http://schemas.microsoft.com/office/powerpoint/2010/main" val="1313714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4800" y="533400"/>
            <a:ext cx="88392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fontAlgn="base">
              <a:spcBef>
                <a:spcPct val="0"/>
              </a:spcBef>
              <a:spcAft>
                <a:spcPct val="0"/>
              </a:spcAft>
              <a:defRPr/>
            </a:pPr>
            <a:r>
              <a:rPr lang="en-US" sz="2800" dirty="0">
                <a:solidFill>
                  <a:srgbClr val="FFFFFF"/>
                </a:solidFill>
              </a:rPr>
              <a:t>    Yields </a:t>
            </a:r>
            <a:r>
              <a:rPr lang="en-US" sz="2800" dirty="0">
                <a:solidFill>
                  <a:srgbClr val="FFFFFF"/>
                </a:solidFill>
              </a:rPr>
              <a:t>in </a:t>
            </a:r>
            <a:r>
              <a:rPr lang="en-US" sz="2800" dirty="0" err="1">
                <a:solidFill>
                  <a:srgbClr val="FFFFFF"/>
                </a:solidFill>
              </a:rPr>
              <a:t>rainfed</a:t>
            </a:r>
            <a:r>
              <a:rPr lang="en-US" sz="2800" dirty="0">
                <a:solidFill>
                  <a:srgbClr val="FFFFFF"/>
                </a:solidFill>
              </a:rPr>
              <a:t> systems can also decline. </a:t>
            </a:r>
            <a:r>
              <a:rPr lang="en-US" sz="2800" dirty="0">
                <a:solidFill>
                  <a:srgbClr val="FF0000"/>
                </a:solidFill>
              </a:rPr>
              <a:t>F</a:t>
            </a:r>
            <a:r>
              <a:rPr lang="en-US" sz="2800" b="1" dirty="0">
                <a:solidFill>
                  <a:srgbClr val="FF0000"/>
                </a:solidFill>
              </a:rPr>
              <a:t>or every increase in temperature of</a:t>
            </a:r>
            <a:r>
              <a:rPr lang="en-US" sz="2800" dirty="0">
                <a:solidFill>
                  <a:srgbClr val="FFFFFF"/>
                </a:solidFill>
              </a:rPr>
              <a:t> </a:t>
            </a:r>
            <a:r>
              <a:rPr lang="en-US" sz="2800" b="1" dirty="0">
                <a:solidFill>
                  <a:srgbClr val="FF0000"/>
                </a:solidFill>
              </a:rPr>
              <a:t>1°C</a:t>
            </a:r>
            <a:r>
              <a:rPr lang="en-US" sz="2800" dirty="0">
                <a:solidFill>
                  <a:srgbClr val="FFFFFF"/>
                </a:solidFill>
              </a:rPr>
              <a:t> (1.8°F), </a:t>
            </a:r>
            <a:r>
              <a:rPr lang="en-US" sz="2800" dirty="0">
                <a:solidFill>
                  <a:srgbClr val="FFFFFF"/>
                </a:solidFill>
              </a:rPr>
              <a:t>agricultural yield </a:t>
            </a:r>
            <a:r>
              <a:rPr lang="en-US" sz="2800" dirty="0">
                <a:solidFill>
                  <a:srgbClr val="FFFFFF"/>
                </a:solidFill>
              </a:rPr>
              <a:t>can </a:t>
            </a:r>
            <a:r>
              <a:rPr lang="en-US" sz="2800" dirty="0">
                <a:solidFill>
                  <a:srgbClr val="FFFFFF"/>
                </a:solidFill>
              </a:rPr>
              <a:t>decline.  </a:t>
            </a:r>
            <a:r>
              <a:rPr lang="en-US" sz="2800" b="1" dirty="0">
                <a:solidFill>
                  <a:srgbClr val="FF0000"/>
                </a:solidFill>
              </a:rPr>
              <a:t>Grain </a:t>
            </a:r>
            <a:r>
              <a:rPr lang="en-US" sz="2800" b="1" dirty="0">
                <a:solidFill>
                  <a:srgbClr val="FF0000"/>
                </a:solidFill>
              </a:rPr>
              <a:t>yield </a:t>
            </a:r>
            <a:r>
              <a:rPr lang="en-US" sz="2800" b="1" dirty="0">
                <a:solidFill>
                  <a:srgbClr val="FF0000"/>
                </a:solidFill>
              </a:rPr>
              <a:t>falls </a:t>
            </a:r>
            <a:r>
              <a:rPr lang="en-US" sz="2800" b="1" dirty="0">
                <a:solidFill>
                  <a:srgbClr val="FF0000"/>
                </a:solidFill>
              </a:rPr>
              <a:t>by 10%</a:t>
            </a:r>
            <a:r>
              <a:rPr lang="en-US" sz="2800" dirty="0">
                <a:solidFill>
                  <a:srgbClr val="FFFFFF"/>
                </a:solidFill>
              </a:rPr>
              <a:t>. Not only heat, but also drought stresses crops. </a:t>
            </a:r>
          </a:p>
          <a:p>
            <a:pPr fontAlgn="base">
              <a:spcBef>
                <a:spcPct val="0"/>
              </a:spcBef>
              <a:spcAft>
                <a:spcPct val="0"/>
              </a:spcAft>
              <a:defRPr/>
            </a:pPr>
            <a:endParaRPr lang="en-US" sz="3200" dirty="0">
              <a:solidFill>
                <a:srgbClr val="FFFFFF"/>
              </a:solidFill>
            </a:endParaRPr>
          </a:p>
        </p:txBody>
      </p:sp>
      <p:pic>
        <p:nvPicPr>
          <p:cNvPr id="76803" name="Picture 5"/>
          <p:cNvPicPr>
            <a:picLocks noChangeAspect="1" noChangeArrowheads="1"/>
          </p:cNvPicPr>
          <p:nvPr/>
        </p:nvPicPr>
        <p:blipFill>
          <a:blip r:embed="rId3" cstate="print"/>
          <a:srcRect l="3889" t="39111" r="38889" b="29778"/>
          <a:stretch>
            <a:fillRect/>
          </a:stretch>
        </p:blipFill>
        <p:spPr bwMode="auto">
          <a:xfrm>
            <a:off x="3886200" y="4495800"/>
            <a:ext cx="5257800" cy="2165350"/>
          </a:xfrm>
          <a:prstGeom prst="rect">
            <a:avLst/>
          </a:prstGeom>
          <a:noFill/>
          <a:ln w="9525">
            <a:noFill/>
            <a:miter lim="800000"/>
            <a:headEnd/>
            <a:tailEnd/>
          </a:ln>
          <a:effectLst/>
        </p:spPr>
      </p:pic>
      <p:sp>
        <p:nvSpPr>
          <p:cNvPr id="76804" name="Rectangle 6"/>
          <p:cNvSpPr>
            <a:spLocks noChangeArrowheads="1"/>
          </p:cNvSpPr>
          <p:nvPr/>
        </p:nvSpPr>
        <p:spPr bwMode="auto">
          <a:xfrm>
            <a:off x="103188" y="5461000"/>
            <a:ext cx="3500437" cy="1200150"/>
          </a:xfrm>
          <a:prstGeom prst="rect">
            <a:avLst/>
          </a:prstGeom>
          <a:noFill/>
          <a:ln w="9525">
            <a:noFill/>
            <a:miter lim="800000"/>
            <a:headEnd/>
            <a:tailEnd/>
          </a:ln>
          <a:effectLst/>
        </p:spPr>
        <p:txBody>
          <a:bodyPr>
            <a:spAutoFit/>
          </a:bodyPr>
          <a:lstStyle/>
          <a:p>
            <a:pPr fontAlgn="base">
              <a:spcBef>
                <a:spcPct val="0"/>
              </a:spcBef>
              <a:spcAft>
                <a:spcPct val="0"/>
              </a:spcAft>
            </a:pPr>
            <a:r>
              <a:rPr lang="en-US">
                <a:solidFill>
                  <a:srgbClr val="FFFFFF"/>
                </a:solidFill>
              </a:rPr>
              <a:t>http://www.scientificamerican.com/article.cfm?id=climate-change-impacts-staple-crop-yields</a:t>
            </a:r>
            <a:endParaRPr lang="es-ES">
              <a:solidFill>
                <a:srgbClr val="FFFFFF"/>
              </a:solidFill>
            </a:endParaRPr>
          </a:p>
        </p:txBody>
      </p:sp>
      <p:sp>
        <p:nvSpPr>
          <p:cNvPr id="76805" name="Text Box 5"/>
          <p:cNvSpPr txBox="1">
            <a:spLocks noChangeArrowheads="1"/>
          </p:cNvSpPr>
          <p:nvPr/>
        </p:nvSpPr>
        <p:spPr bwMode="auto">
          <a:xfrm>
            <a:off x="7813675" y="6564313"/>
            <a:ext cx="1330325" cy="369887"/>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12</a:t>
            </a:r>
          </a:p>
        </p:txBody>
      </p:sp>
    </p:spTree>
    <p:extLst>
      <p:ext uri="{BB962C8B-B14F-4D97-AF65-F5344CB8AC3E}">
        <p14:creationId xmlns:p14="http://schemas.microsoft.com/office/powerpoint/2010/main" val="1247768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76200" y="76200"/>
            <a:ext cx="4267200" cy="4894263"/>
          </a:xfrm>
          <a:prstGeom prst="rect">
            <a:avLst/>
          </a:prstGeom>
          <a:noFill/>
          <a:ln w="9525">
            <a:noFill/>
            <a:miter lim="800000"/>
            <a:headEnd/>
            <a:tailEnd/>
          </a:ln>
          <a:effectLst/>
        </p:spPr>
        <p:txBody>
          <a:bodyPr>
            <a:spAutoFit/>
          </a:bodyPr>
          <a:lstStyle/>
          <a:p>
            <a:pPr marL="571500" indent="-571500" fontAlgn="base">
              <a:spcBef>
                <a:spcPct val="0"/>
              </a:spcBef>
              <a:spcAft>
                <a:spcPct val="0"/>
              </a:spcAft>
              <a:buFont typeface="Arial" charset="0"/>
              <a:buChar char="•"/>
            </a:pPr>
            <a:r>
              <a:rPr lang="en-US" sz="2600" dirty="0">
                <a:solidFill>
                  <a:srgbClr val="FFFFFF"/>
                </a:solidFill>
              </a:rPr>
              <a:t>Across Africa, an increase in temperature of 1°C under drought conditions </a:t>
            </a:r>
            <a:r>
              <a:rPr lang="en-US" sz="2600" dirty="0">
                <a:solidFill>
                  <a:srgbClr val="FFFFFF"/>
                </a:solidFill>
              </a:rPr>
              <a:t>can </a:t>
            </a:r>
            <a:r>
              <a:rPr lang="en-US" sz="2600" dirty="0">
                <a:solidFill>
                  <a:srgbClr val="FFFFFF"/>
                </a:solidFill>
              </a:rPr>
              <a:t>affect 100% of the corn crop.  Yields can fall by 20% and more.  </a:t>
            </a:r>
          </a:p>
          <a:p>
            <a:pPr marL="571500" indent="-571500" fontAlgn="base">
              <a:spcBef>
                <a:spcPct val="0"/>
              </a:spcBef>
              <a:spcAft>
                <a:spcPct val="0"/>
              </a:spcAft>
              <a:buFont typeface="Arial" charset="0"/>
              <a:buChar char="•"/>
            </a:pPr>
            <a:endParaRPr lang="en-US" sz="2600" dirty="0">
              <a:solidFill>
                <a:srgbClr val="FFFFFF"/>
              </a:solidFill>
            </a:endParaRPr>
          </a:p>
          <a:p>
            <a:pPr marL="571500" indent="-571500" fontAlgn="base">
              <a:spcBef>
                <a:spcPct val="0"/>
              </a:spcBef>
              <a:spcAft>
                <a:spcPct val="0"/>
              </a:spcAft>
              <a:buFont typeface="Arial" charset="0"/>
              <a:buChar char="•"/>
            </a:pPr>
            <a:r>
              <a:rPr lang="en-US" sz="2600" dirty="0">
                <a:solidFill>
                  <a:srgbClr val="FFFFFF"/>
                </a:solidFill>
              </a:rPr>
              <a:t>Wheat yields are affected around the globe, see figure on right.</a:t>
            </a:r>
          </a:p>
        </p:txBody>
      </p:sp>
      <p:pic>
        <p:nvPicPr>
          <p:cNvPr id="77827" name="Picture 4"/>
          <p:cNvPicPr>
            <a:picLocks noChangeAspect="1" noChangeArrowheads="1"/>
          </p:cNvPicPr>
          <p:nvPr/>
        </p:nvPicPr>
        <p:blipFill>
          <a:blip r:embed="rId3" cstate="print"/>
          <a:srcRect l="35556" t="34419" r="38333" b="15349"/>
          <a:stretch>
            <a:fillRect/>
          </a:stretch>
        </p:blipFill>
        <p:spPr bwMode="auto">
          <a:xfrm>
            <a:off x="4267200" y="304800"/>
            <a:ext cx="4876800" cy="5605463"/>
          </a:xfrm>
          <a:prstGeom prst="rect">
            <a:avLst/>
          </a:prstGeom>
          <a:noFill/>
          <a:ln w="9525">
            <a:noFill/>
            <a:miter lim="800000"/>
            <a:headEnd/>
            <a:tailEnd/>
          </a:ln>
          <a:effectLst/>
        </p:spPr>
      </p:pic>
      <p:sp>
        <p:nvSpPr>
          <p:cNvPr id="77828" name="Rectangle 6"/>
          <p:cNvSpPr>
            <a:spLocks noChangeArrowheads="1"/>
          </p:cNvSpPr>
          <p:nvPr/>
        </p:nvSpPr>
        <p:spPr bwMode="auto">
          <a:xfrm>
            <a:off x="0" y="5934075"/>
            <a:ext cx="4876800" cy="646331"/>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a:solidFill>
                  <a:srgbClr val="FFFFFF"/>
                </a:solidFill>
              </a:rPr>
              <a:t>http://www.scientificamerican.com/article.cfm?id=climate-change-impacts-staple-crop-yields</a:t>
            </a:r>
            <a:endParaRPr lang="es-ES" dirty="0">
              <a:solidFill>
                <a:srgbClr val="FFFFFF"/>
              </a:solidFill>
            </a:endParaRPr>
          </a:p>
        </p:txBody>
      </p:sp>
      <p:sp>
        <p:nvSpPr>
          <p:cNvPr id="77829" name="Text Box 5"/>
          <p:cNvSpPr txBox="1">
            <a:spLocks noChangeArrowheads="1"/>
          </p:cNvSpPr>
          <p:nvPr/>
        </p:nvSpPr>
        <p:spPr bwMode="auto">
          <a:xfrm>
            <a:off x="7966075" y="641985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13</a:t>
            </a:r>
          </a:p>
        </p:txBody>
      </p:sp>
    </p:spTree>
    <p:extLst>
      <p:ext uri="{BB962C8B-B14F-4D97-AF65-F5344CB8AC3E}">
        <p14:creationId xmlns:p14="http://schemas.microsoft.com/office/powerpoint/2010/main" val="48911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0" y="0"/>
            <a:ext cx="91440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defRPr/>
            </a:pPr>
            <a:endParaRPr lang="en-US" sz="2800" dirty="0">
              <a:solidFill>
                <a:srgbClr val="FFFFFF"/>
              </a:solidFill>
            </a:endParaRPr>
          </a:p>
          <a:p>
            <a:pPr marL="457200" indent="-457200" fontAlgn="base">
              <a:spcBef>
                <a:spcPct val="0"/>
              </a:spcBef>
              <a:spcAft>
                <a:spcPct val="0"/>
              </a:spcAft>
              <a:defRPr/>
            </a:pPr>
            <a:r>
              <a:rPr lang="en-US" sz="2800" dirty="0">
                <a:solidFill>
                  <a:srgbClr val="FFFFFF"/>
                </a:solidFill>
              </a:rPr>
              <a:t>     By </a:t>
            </a:r>
            <a:r>
              <a:rPr lang="en-US" sz="2800" dirty="0">
                <a:solidFill>
                  <a:srgbClr val="FFFFFF"/>
                </a:solidFill>
              </a:rPr>
              <a:t>2050, the world will add 2.4 billion people.  Widespread growth in developing economies puts more pressure on the world’s agricultural systems. </a:t>
            </a:r>
            <a:r>
              <a:rPr lang="en-US" sz="2800" u="sng" dirty="0">
                <a:solidFill>
                  <a:srgbClr val="FFFFFF"/>
                </a:solidFill>
              </a:rPr>
              <a:t>The combined impact of climate change and increased demand on resources threatens food security</a:t>
            </a:r>
            <a:r>
              <a:rPr lang="en-US" sz="2800" dirty="0">
                <a:solidFill>
                  <a:srgbClr val="FFFFFF"/>
                </a:solidFill>
              </a:rPr>
              <a:t>.</a:t>
            </a:r>
          </a:p>
          <a:p>
            <a:pPr fontAlgn="base">
              <a:spcBef>
                <a:spcPct val="0"/>
              </a:spcBef>
              <a:spcAft>
                <a:spcPct val="0"/>
              </a:spcAft>
              <a:defRPr/>
            </a:pPr>
            <a:r>
              <a:rPr lang="en-US" sz="2800" dirty="0">
                <a:solidFill>
                  <a:srgbClr val="FFFFFF"/>
                </a:solidFill>
              </a:rPr>
              <a:t> </a:t>
            </a:r>
          </a:p>
          <a:p>
            <a:pPr fontAlgn="base">
              <a:spcBef>
                <a:spcPct val="0"/>
              </a:spcBef>
              <a:spcAft>
                <a:spcPct val="0"/>
              </a:spcAft>
              <a:defRPr/>
            </a:pPr>
            <a:r>
              <a:rPr lang="en-US" sz="2800" dirty="0">
                <a:solidFill>
                  <a:srgbClr val="FFFFFF"/>
                </a:solidFill>
              </a:rPr>
              <a:t> </a:t>
            </a:r>
          </a:p>
        </p:txBody>
      </p:sp>
      <p:sp>
        <p:nvSpPr>
          <p:cNvPr id="78851" name="Text Box 5"/>
          <p:cNvSpPr txBox="1">
            <a:spLocks noChangeArrowheads="1"/>
          </p:cNvSpPr>
          <p:nvPr/>
        </p:nvSpPr>
        <p:spPr bwMode="auto">
          <a:xfrm>
            <a:off x="7889875" y="641985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14</a:t>
            </a:r>
          </a:p>
        </p:txBody>
      </p:sp>
      <p:pic>
        <p:nvPicPr>
          <p:cNvPr id="78852" name="Picture 6"/>
          <p:cNvPicPr>
            <a:picLocks noChangeAspect="1" noChangeArrowheads="1"/>
          </p:cNvPicPr>
          <p:nvPr/>
        </p:nvPicPr>
        <p:blipFill>
          <a:blip r:embed="rId2" cstate="print"/>
          <a:srcRect/>
          <a:stretch>
            <a:fillRect/>
          </a:stretch>
        </p:blipFill>
        <p:spPr bwMode="auto">
          <a:xfrm>
            <a:off x="939800" y="3484563"/>
            <a:ext cx="7297738" cy="3305175"/>
          </a:xfrm>
          <a:prstGeom prst="rect">
            <a:avLst/>
          </a:prstGeom>
          <a:noFill/>
          <a:ln w="9525">
            <a:noFill/>
            <a:miter lim="800000"/>
            <a:headEnd/>
            <a:tailEnd/>
          </a:ln>
          <a:effectLst/>
        </p:spPr>
      </p:pic>
    </p:spTree>
    <p:extLst>
      <p:ext uri="{BB962C8B-B14F-4D97-AF65-F5344CB8AC3E}">
        <p14:creationId xmlns:p14="http://schemas.microsoft.com/office/powerpoint/2010/main" val="377116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0066"/>
            </a:gs>
          </a:gsLst>
          <a:lin ang="5400000" scaled="1"/>
        </a:gradFill>
        <a:effectLst/>
      </p:bgPr>
    </p:bg>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0" y="76200"/>
            <a:ext cx="8991600" cy="1384300"/>
          </a:xfrm>
          <a:prstGeom prst="rect">
            <a:avLst/>
          </a:prstGeom>
          <a:noFill/>
          <a:ln w="9525">
            <a:noFill/>
            <a:miter lim="800000"/>
            <a:headEnd/>
            <a:tailEnd/>
          </a:ln>
          <a:effectLst/>
        </p:spPr>
        <p:txBody>
          <a:bodyPr>
            <a:spAutoFit/>
          </a:bodyPr>
          <a:lstStyle/>
          <a:p>
            <a:pPr marL="457200" indent="-457200" fontAlgn="base">
              <a:spcBef>
                <a:spcPct val="0"/>
              </a:spcBef>
              <a:spcAft>
                <a:spcPct val="0"/>
              </a:spcAft>
            </a:pPr>
            <a:r>
              <a:rPr lang="en-US" sz="2800" dirty="0">
                <a:solidFill>
                  <a:srgbClr val="FFFFFF"/>
                </a:solidFill>
              </a:rPr>
              <a:t>     Rising </a:t>
            </a:r>
            <a:r>
              <a:rPr lang="en-US" sz="2800" dirty="0">
                <a:solidFill>
                  <a:srgbClr val="FFFFFF"/>
                </a:solidFill>
              </a:rPr>
              <a:t>energy costs adversely affect higher yields by raising the cost to farmers of key fertilizer and agrochemical inputs. </a:t>
            </a:r>
          </a:p>
        </p:txBody>
      </p:sp>
      <p:sp>
        <p:nvSpPr>
          <p:cNvPr id="79875"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15</a:t>
            </a:r>
          </a:p>
        </p:txBody>
      </p:sp>
      <p:pic>
        <p:nvPicPr>
          <p:cNvPr id="79876" name="Picture 3" descr="Sheerness2_S.JPG"/>
          <p:cNvPicPr>
            <a:picLocks noChangeAspect="1"/>
          </p:cNvPicPr>
          <p:nvPr/>
        </p:nvPicPr>
        <p:blipFill>
          <a:blip r:embed="rId2" cstate="print"/>
          <a:srcRect/>
          <a:stretch>
            <a:fillRect/>
          </a:stretch>
        </p:blipFill>
        <p:spPr bwMode="auto">
          <a:xfrm>
            <a:off x="358775" y="2057400"/>
            <a:ext cx="8316913" cy="3835400"/>
          </a:xfrm>
          <a:prstGeom prst="rect">
            <a:avLst/>
          </a:prstGeom>
          <a:noFill/>
          <a:ln w="9525">
            <a:noFill/>
            <a:miter lim="800000"/>
            <a:headEnd/>
            <a:tailEnd/>
          </a:ln>
        </p:spPr>
      </p:pic>
      <p:sp>
        <p:nvSpPr>
          <p:cNvPr id="5" name="Rectangle 4"/>
          <p:cNvSpPr/>
          <p:nvPr/>
        </p:nvSpPr>
        <p:spPr>
          <a:xfrm>
            <a:off x="533400" y="6334125"/>
            <a:ext cx="4068763" cy="369888"/>
          </a:xfrm>
          <a:prstGeom prst="rect">
            <a:avLst/>
          </a:prstGeom>
        </p:spPr>
        <p:txBody>
          <a:bodyPr wrap="none">
            <a:spAutoFit/>
          </a:bodyPr>
          <a:lstStyle/>
          <a:p>
            <a:pPr>
              <a:defRPr/>
            </a:pPr>
            <a:r>
              <a:rPr lang="en-US" dirty="0">
                <a:solidFill>
                  <a:srgbClr val="FFFFFF"/>
                </a:solidFill>
                <a:latin typeface="Calibri"/>
              </a:rPr>
              <a:t>Photo credits – T. Goddard, SWCS Canada</a:t>
            </a:r>
            <a:endParaRPr lang="en-CA" dirty="0">
              <a:solidFill>
                <a:srgbClr val="FFFFFF"/>
              </a:solidFill>
              <a:latin typeface="Calibri"/>
            </a:endParaRPr>
          </a:p>
        </p:txBody>
      </p:sp>
    </p:spTree>
    <p:extLst>
      <p:ext uri="{BB962C8B-B14F-4D97-AF65-F5344CB8AC3E}">
        <p14:creationId xmlns:p14="http://schemas.microsoft.com/office/powerpoint/2010/main" val="822538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0" y="228600"/>
            <a:ext cx="9144000" cy="1816100"/>
          </a:xfrm>
          <a:prstGeom prst="rect">
            <a:avLst/>
          </a:prstGeom>
          <a:noFill/>
          <a:ln w="9525">
            <a:noFill/>
            <a:miter lim="800000"/>
            <a:headEnd/>
            <a:tailEnd/>
          </a:ln>
          <a:effectLst/>
        </p:spPr>
        <p:txBody>
          <a:bodyPr>
            <a:spAutoFit/>
          </a:bodyPr>
          <a:lstStyle/>
          <a:p>
            <a:pPr marL="457200" indent="-457200" fontAlgn="base">
              <a:spcBef>
                <a:spcPct val="0"/>
              </a:spcBef>
              <a:spcAft>
                <a:spcPct val="0"/>
              </a:spcAft>
            </a:pPr>
            <a:r>
              <a:rPr lang="en-US" sz="2800" dirty="0">
                <a:solidFill>
                  <a:srgbClr val="FFFFFF"/>
                </a:solidFill>
              </a:rPr>
              <a:t>    Deforestation</a:t>
            </a:r>
            <a:r>
              <a:rPr lang="en-US" sz="2800" dirty="0">
                <a:solidFill>
                  <a:srgbClr val="FFFFFF"/>
                </a:solidFill>
              </a:rPr>
              <a:t>, soil erosion, depletion of water resources, and other environmental problems </a:t>
            </a:r>
            <a:r>
              <a:rPr lang="en-US" sz="2800" u="sng" dirty="0">
                <a:solidFill>
                  <a:srgbClr val="FFFFFF"/>
                </a:solidFill>
              </a:rPr>
              <a:t>threaten both agricultural productivity and the ecosystem services</a:t>
            </a:r>
            <a:r>
              <a:rPr lang="en-US" sz="2800" dirty="0">
                <a:solidFill>
                  <a:srgbClr val="FFFFFF"/>
                </a:solidFill>
              </a:rPr>
              <a:t> upon which people depend. </a:t>
            </a:r>
          </a:p>
        </p:txBody>
      </p:sp>
      <p:sp>
        <p:nvSpPr>
          <p:cNvPr id="80899" name="Text Box 5"/>
          <p:cNvSpPr txBox="1">
            <a:spLocks noChangeArrowheads="1"/>
          </p:cNvSpPr>
          <p:nvPr/>
        </p:nvSpPr>
        <p:spPr bwMode="auto">
          <a:xfrm>
            <a:off x="7696200" y="6008688"/>
            <a:ext cx="1330325" cy="369887"/>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16</a:t>
            </a:r>
          </a:p>
        </p:txBody>
      </p:sp>
      <p:pic>
        <p:nvPicPr>
          <p:cNvPr id="80900" name="Picture 2"/>
          <p:cNvPicPr>
            <a:picLocks noChangeAspect="1" noChangeArrowheads="1"/>
          </p:cNvPicPr>
          <p:nvPr/>
        </p:nvPicPr>
        <p:blipFill>
          <a:blip r:embed="rId2" cstate="print">
            <a:lum contrast="10000"/>
          </a:blip>
          <a:srcRect/>
          <a:stretch>
            <a:fillRect/>
          </a:stretch>
        </p:blipFill>
        <p:spPr bwMode="auto">
          <a:xfrm>
            <a:off x="1524000" y="2622550"/>
            <a:ext cx="5715000" cy="3846513"/>
          </a:xfrm>
          <a:prstGeom prst="rect">
            <a:avLst/>
          </a:prstGeom>
          <a:noFill/>
          <a:ln w="9525">
            <a:noFill/>
            <a:miter lim="800000"/>
            <a:headEnd/>
            <a:tailEnd/>
          </a:ln>
        </p:spPr>
      </p:pic>
      <p:sp>
        <p:nvSpPr>
          <p:cNvPr id="80901" name="Rectangle 1"/>
          <p:cNvSpPr>
            <a:spLocks noChangeArrowheads="1"/>
          </p:cNvSpPr>
          <p:nvPr/>
        </p:nvSpPr>
        <p:spPr bwMode="auto">
          <a:xfrm>
            <a:off x="65088" y="6483350"/>
            <a:ext cx="9721850" cy="368300"/>
          </a:xfrm>
          <a:prstGeom prst="rect">
            <a:avLst/>
          </a:prstGeom>
          <a:noFill/>
          <a:ln w="9525">
            <a:noFill/>
            <a:miter lim="800000"/>
            <a:headEnd/>
            <a:tailEnd/>
          </a:ln>
        </p:spPr>
        <p:txBody>
          <a:bodyPr>
            <a:spAutoFit/>
          </a:bodyPr>
          <a:lstStyle/>
          <a:p>
            <a:pPr fontAlgn="base">
              <a:spcBef>
                <a:spcPct val="0"/>
              </a:spcBef>
              <a:spcAft>
                <a:spcPct val="0"/>
              </a:spcAft>
            </a:pPr>
            <a:r>
              <a:rPr lang="en-US">
                <a:solidFill>
                  <a:srgbClr val="FFFFFF"/>
                </a:solidFill>
              </a:rPr>
              <a:t>Satellite image of contrasting land use along Canada-USA border (Alberta/Montana)</a:t>
            </a:r>
          </a:p>
        </p:txBody>
      </p:sp>
    </p:spTree>
    <p:extLst>
      <p:ext uri="{BB962C8B-B14F-4D97-AF65-F5344CB8AC3E}">
        <p14:creationId xmlns:p14="http://schemas.microsoft.com/office/powerpoint/2010/main" val="1643418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0" y="609600"/>
            <a:ext cx="9144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fontAlgn="base">
              <a:spcBef>
                <a:spcPct val="0"/>
              </a:spcBef>
              <a:spcAft>
                <a:spcPct val="0"/>
              </a:spcAft>
              <a:defRPr/>
            </a:pPr>
            <a:r>
              <a:rPr lang="en-US" sz="2800" dirty="0">
                <a:solidFill>
                  <a:srgbClr val="FFFFFF"/>
                </a:solidFill>
              </a:rPr>
              <a:t>     </a:t>
            </a:r>
            <a:r>
              <a:rPr lang="en-US" sz="2800" u="sng" dirty="0">
                <a:solidFill>
                  <a:srgbClr val="FFFFFF"/>
                </a:solidFill>
              </a:rPr>
              <a:t>Extreme </a:t>
            </a:r>
            <a:r>
              <a:rPr lang="en-US" sz="2800" u="sng" dirty="0">
                <a:solidFill>
                  <a:srgbClr val="FFFFFF"/>
                </a:solidFill>
              </a:rPr>
              <a:t>events</a:t>
            </a:r>
            <a:r>
              <a:rPr lang="en-US" sz="2800" dirty="0">
                <a:solidFill>
                  <a:srgbClr val="FFFFFF"/>
                </a:solidFill>
              </a:rPr>
              <a:t>, such as droughts, floods, or even extreme pest or disease outbreaks (e.g., blight, a potato disease that contributed to the infamous potato famine in Ireland) </a:t>
            </a:r>
            <a:r>
              <a:rPr lang="en-US" sz="2800" u="sng" dirty="0">
                <a:solidFill>
                  <a:srgbClr val="FFFFFF"/>
                </a:solidFill>
              </a:rPr>
              <a:t>will test the resilience</a:t>
            </a:r>
            <a:r>
              <a:rPr lang="en-US" sz="2800" dirty="0">
                <a:solidFill>
                  <a:srgbClr val="FFFFFF"/>
                </a:solidFill>
              </a:rPr>
              <a:t> of our systems.  </a:t>
            </a:r>
          </a:p>
          <a:p>
            <a:pPr fontAlgn="base">
              <a:spcBef>
                <a:spcPct val="0"/>
              </a:spcBef>
              <a:spcAft>
                <a:spcPct val="0"/>
              </a:spcAft>
              <a:buFontTx/>
              <a:buChar char="•"/>
              <a:defRPr/>
            </a:pPr>
            <a:endParaRPr lang="en-US" sz="2800" dirty="0">
              <a:solidFill>
                <a:srgbClr val="FFFFFF"/>
              </a:solidFill>
            </a:endParaRPr>
          </a:p>
          <a:p>
            <a:pPr fontAlgn="base">
              <a:spcBef>
                <a:spcPct val="0"/>
              </a:spcBef>
              <a:spcAft>
                <a:spcPct val="0"/>
              </a:spcAft>
              <a:buFontTx/>
              <a:buChar char="•"/>
              <a:defRPr/>
            </a:pPr>
            <a:endParaRPr lang="en-US" sz="2800" dirty="0">
              <a:solidFill>
                <a:srgbClr val="FFFFFF"/>
              </a:solidFill>
            </a:endParaRPr>
          </a:p>
        </p:txBody>
      </p:sp>
      <p:sp>
        <p:nvSpPr>
          <p:cNvPr id="81923"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17</a:t>
            </a:r>
          </a:p>
        </p:txBody>
      </p:sp>
      <p:pic>
        <p:nvPicPr>
          <p:cNvPr id="81924" name="Picture 1"/>
          <p:cNvPicPr>
            <a:picLocks noChangeAspect="1"/>
          </p:cNvPicPr>
          <p:nvPr/>
        </p:nvPicPr>
        <p:blipFill>
          <a:blip r:embed="rId2" cstate="print"/>
          <a:srcRect/>
          <a:stretch>
            <a:fillRect/>
          </a:stretch>
        </p:blipFill>
        <p:spPr bwMode="auto">
          <a:xfrm>
            <a:off x="304800" y="3424238"/>
            <a:ext cx="2667000" cy="2652712"/>
          </a:xfrm>
          <a:prstGeom prst="rect">
            <a:avLst/>
          </a:prstGeom>
          <a:noFill/>
          <a:ln w="9525">
            <a:noFill/>
            <a:miter lim="800000"/>
            <a:headEnd/>
            <a:tailEnd/>
          </a:ln>
        </p:spPr>
      </p:pic>
      <p:sp>
        <p:nvSpPr>
          <p:cNvPr id="81925" name="Rectangle 6"/>
          <p:cNvSpPr>
            <a:spLocks noChangeArrowheads="1"/>
          </p:cNvSpPr>
          <p:nvPr/>
        </p:nvSpPr>
        <p:spPr bwMode="auto">
          <a:xfrm>
            <a:off x="381000" y="6132513"/>
            <a:ext cx="4267200" cy="954087"/>
          </a:xfrm>
          <a:prstGeom prst="rect">
            <a:avLst/>
          </a:prstGeom>
          <a:noFill/>
          <a:ln w="9525">
            <a:noFill/>
            <a:miter lim="800000"/>
            <a:headEnd/>
            <a:tailEnd/>
          </a:ln>
          <a:effectLst/>
        </p:spPr>
        <p:txBody>
          <a:bodyPr>
            <a:spAutoFit/>
          </a:bodyPr>
          <a:lstStyle/>
          <a:p>
            <a:pPr fontAlgn="base">
              <a:spcBef>
                <a:spcPct val="0"/>
              </a:spcBef>
              <a:spcAft>
                <a:spcPct val="0"/>
              </a:spcAft>
            </a:pPr>
            <a:r>
              <a:rPr lang="en-US" sz="2800">
                <a:solidFill>
                  <a:srgbClr val="FFFFFF"/>
                </a:solidFill>
              </a:rPr>
              <a:t>Source - UNEP</a:t>
            </a:r>
          </a:p>
          <a:p>
            <a:pPr fontAlgn="base">
              <a:spcBef>
                <a:spcPct val="0"/>
              </a:spcBef>
              <a:spcAft>
                <a:spcPct val="0"/>
              </a:spcAft>
            </a:pPr>
            <a:endParaRPr lang="en-US" sz="2800">
              <a:solidFill>
                <a:srgbClr val="FFFFFF"/>
              </a:solidFill>
            </a:endParaRPr>
          </a:p>
        </p:txBody>
      </p:sp>
      <p:pic>
        <p:nvPicPr>
          <p:cNvPr id="81926" name="Picture 3" descr="http://calclimateag.org/wp-content/uploads/2011/12/flooding_20drenched_20farmland.jpg"/>
          <p:cNvPicPr>
            <a:picLocks noChangeAspect="1" noChangeArrowheads="1"/>
          </p:cNvPicPr>
          <p:nvPr/>
        </p:nvPicPr>
        <p:blipFill>
          <a:blip r:embed="rId3" cstate="print"/>
          <a:srcRect/>
          <a:stretch>
            <a:fillRect/>
          </a:stretch>
        </p:blipFill>
        <p:spPr bwMode="auto">
          <a:xfrm>
            <a:off x="4946650" y="3124200"/>
            <a:ext cx="3695700" cy="2508250"/>
          </a:xfrm>
          <a:prstGeom prst="rect">
            <a:avLst/>
          </a:prstGeom>
          <a:noFill/>
          <a:ln w="9525">
            <a:noFill/>
            <a:miter lim="800000"/>
            <a:headEnd/>
            <a:tailEnd/>
          </a:ln>
        </p:spPr>
      </p:pic>
      <p:sp>
        <p:nvSpPr>
          <p:cNvPr id="7" name="TextBox 4"/>
          <p:cNvSpPr txBox="1">
            <a:spLocks noChangeArrowheads="1"/>
          </p:cNvSpPr>
          <p:nvPr/>
        </p:nvSpPr>
        <p:spPr bwMode="auto">
          <a:xfrm>
            <a:off x="3962400" y="5618163"/>
            <a:ext cx="5375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defRPr/>
            </a:pPr>
            <a:r>
              <a:rPr lang="en-US" kern="0" dirty="0" smtClean="0">
                <a:solidFill>
                  <a:srgbClr val="FFFF00"/>
                </a:solidFill>
                <a:hlinkClick r:id="rId4"/>
              </a:rPr>
              <a:t>http://calclimateag.org/crop-insurance-reform-must-reflect-climate-realities/</a:t>
            </a:r>
            <a:endParaRPr lang="en-US" kern="0" dirty="0" smtClean="0">
              <a:solidFill>
                <a:srgbClr val="FFFF00"/>
              </a:solidFill>
            </a:endParaRPr>
          </a:p>
        </p:txBody>
      </p:sp>
    </p:spTree>
    <p:extLst>
      <p:ext uri="{BB962C8B-B14F-4D97-AF65-F5344CB8AC3E}">
        <p14:creationId xmlns:p14="http://schemas.microsoft.com/office/powerpoint/2010/main" val="115309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0" y="152400"/>
            <a:ext cx="9144000" cy="946150"/>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2800" b="1">
                <a:solidFill>
                  <a:srgbClr val="FFFFFF"/>
                </a:solidFill>
              </a:rPr>
              <a:t>The Carbon and Nitrogen Cycles and Agricultural Contribution to Greenhouse Gases</a:t>
            </a:r>
          </a:p>
        </p:txBody>
      </p:sp>
      <p:sp>
        <p:nvSpPr>
          <p:cNvPr id="82947" name="Rectangle 5"/>
          <p:cNvSpPr>
            <a:spLocks noChangeArrowheads="1"/>
          </p:cNvSpPr>
          <p:nvPr/>
        </p:nvSpPr>
        <p:spPr bwMode="auto">
          <a:xfrm>
            <a:off x="152400" y="1447800"/>
            <a:ext cx="8763000" cy="954088"/>
          </a:xfrm>
          <a:prstGeom prst="rect">
            <a:avLst/>
          </a:prstGeom>
          <a:noFill/>
          <a:ln w="9525">
            <a:noFill/>
            <a:miter lim="800000"/>
            <a:headEnd/>
            <a:tailEnd/>
          </a:ln>
          <a:effectLst/>
        </p:spPr>
        <p:txBody>
          <a:bodyPr>
            <a:spAutoFit/>
          </a:bodyPr>
          <a:lstStyle/>
          <a:p>
            <a:pPr fontAlgn="base">
              <a:spcBef>
                <a:spcPct val="0"/>
              </a:spcBef>
              <a:spcAft>
                <a:spcPct val="0"/>
              </a:spcAft>
            </a:pPr>
            <a:r>
              <a:rPr lang="en-US" sz="2800" i="1" dirty="0">
                <a:solidFill>
                  <a:srgbClr val="FFFFFF"/>
                </a:solidFill>
              </a:rPr>
              <a:t>Greenhouse Gases Contributed by Agriculture are an Important Factor in Climate Change.</a:t>
            </a:r>
            <a:r>
              <a:rPr lang="en-US" sz="2800" dirty="0">
                <a:solidFill>
                  <a:srgbClr val="FFFFFF"/>
                </a:solidFill>
              </a:rPr>
              <a:t> </a:t>
            </a:r>
          </a:p>
        </p:txBody>
      </p:sp>
      <p:sp>
        <p:nvSpPr>
          <p:cNvPr id="82948" name="Rectangle 6"/>
          <p:cNvSpPr>
            <a:spLocks noChangeArrowheads="1"/>
          </p:cNvSpPr>
          <p:nvPr/>
        </p:nvSpPr>
        <p:spPr bwMode="auto">
          <a:xfrm>
            <a:off x="0" y="2865438"/>
            <a:ext cx="4267200" cy="3970337"/>
          </a:xfrm>
          <a:prstGeom prst="rect">
            <a:avLst/>
          </a:prstGeom>
          <a:noFill/>
          <a:ln w="9525">
            <a:noFill/>
            <a:miter lim="800000"/>
            <a:headEnd/>
            <a:tailEnd/>
          </a:ln>
          <a:effectLst/>
        </p:spPr>
        <p:txBody>
          <a:bodyPr>
            <a:spAutoFit/>
          </a:bodyPr>
          <a:lstStyle/>
          <a:p>
            <a:pPr fontAlgn="base">
              <a:spcBef>
                <a:spcPct val="0"/>
              </a:spcBef>
              <a:spcAft>
                <a:spcPct val="0"/>
              </a:spcAft>
            </a:pPr>
            <a:r>
              <a:rPr lang="en-US" sz="2800">
                <a:solidFill>
                  <a:srgbClr val="FFFFFF"/>
                </a:solidFill>
              </a:rPr>
              <a:t>Agriculture plays an important role in the GHG fluxes of carbon dioxide (CO</a:t>
            </a:r>
            <a:r>
              <a:rPr lang="en-US" sz="2800" baseline="-25000">
                <a:solidFill>
                  <a:srgbClr val="FFFFFF"/>
                </a:solidFill>
              </a:rPr>
              <a:t>2</a:t>
            </a:r>
            <a:r>
              <a:rPr lang="en-US" sz="2800">
                <a:solidFill>
                  <a:srgbClr val="FFFFFF"/>
                </a:solidFill>
              </a:rPr>
              <a:t>), nitrous oxide (N</a:t>
            </a:r>
            <a:r>
              <a:rPr lang="en-US" sz="2800" baseline="-25000">
                <a:solidFill>
                  <a:srgbClr val="FFFFFF"/>
                </a:solidFill>
              </a:rPr>
              <a:t>2</a:t>
            </a:r>
            <a:r>
              <a:rPr lang="en-US" sz="2800">
                <a:solidFill>
                  <a:srgbClr val="FFFFFF"/>
                </a:solidFill>
              </a:rPr>
              <a:t>O) and methane (CH</a:t>
            </a:r>
            <a:r>
              <a:rPr lang="en-US" sz="2800" baseline="-25000">
                <a:solidFill>
                  <a:srgbClr val="FFFFFF"/>
                </a:solidFill>
              </a:rPr>
              <a:t>4</a:t>
            </a:r>
            <a:r>
              <a:rPr lang="en-US" sz="2800">
                <a:solidFill>
                  <a:srgbClr val="FFFFFF"/>
                </a:solidFill>
              </a:rPr>
              <a:t>), contributing 6% of total United States GHG emissions </a:t>
            </a:r>
            <a:r>
              <a:rPr lang="en-US" sz="2400">
                <a:solidFill>
                  <a:srgbClr val="FFFFFF"/>
                </a:solidFill>
              </a:rPr>
              <a:t>(USEPA 2010b)</a:t>
            </a:r>
            <a:r>
              <a:rPr lang="en-US" sz="2600">
                <a:solidFill>
                  <a:srgbClr val="FFFFFF"/>
                </a:solidFill>
              </a:rPr>
              <a:t>.</a:t>
            </a:r>
            <a:r>
              <a:rPr lang="en-US" sz="2800">
                <a:solidFill>
                  <a:srgbClr val="FFFFFF"/>
                </a:solidFill>
              </a:rPr>
              <a:t>  </a:t>
            </a:r>
          </a:p>
          <a:p>
            <a:pPr fontAlgn="base">
              <a:spcBef>
                <a:spcPct val="0"/>
              </a:spcBef>
              <a:spcAft>
                <a:spcPct val="0"/>
              </a:spcAft>
            </a:pPr>
            <a:endParaRPr lang="en-US" sz="2800">
              <a:solidFill>
                <a:srgbClr val="FFFFFF"/>
              </a:solidFill>
            </a:endParaRPr>
          </a:p>
        </p:txBody>
      </p:sp>
      <p:pic>
        <p:nvPicPr>
          <p:cNvPr id="82949" name="Picture 6"/>
          <p:cNvPicPr>
            <a:picLocks noChangeAspect="1" noChangeArrowheads="1"/>
          </p:cNvPicPr>
          <p:nvPr/>
        </p:nvPicPr>
        <p:blipFill>
          <a:blip r:embed="rId2" cstate="print"/>
          <a:srcRect l="16667" t="7442" r="16667" b="8838"/>
          <a:stretch>
            <a:fillRect/>
          </a:stretch>
        </p:blipFill>
        <p:spPr bwMode="auto">
          <a:xfrm>
            <a:off x="4268788" y="2743200"/>
            <a:ext cx="4883150" cy="3660775"/>
          </a:xfrm>
          <a:prstGeom prst="rect">
            <a:avLst/>
          </a:prstGeom>
          <a:noFill/>
          <a:ln w="9525">
            <a:noFill/>
            <a:miter lim="800000"/>
            <a:headEnd/>
            <a:tailEnd/>
          </a:ln>
          <a:effectLst/>
        </p:spPr>
      </p:pic>
      <p:sp>
        <p:nvSpPr>
          <p:cNvPr id="82950" name="Text Box 5"/>
          <p:cNvSpPr txBox="1">
            <a:spLocks noChangeArrowheads="1"/>
          </p:cNvSpPr>
          <p:nvPr/>
        </p:nvSpPr>
        <p:spPr bwMode="auto">
          <a:xfrm>
            <a:off x="7696200" y="641985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18</a:t>
            </a:r>
          </a:p>
        </p:txBody>
      </p:sp>
    </p:spTree>
    <p:extLst>
      <p:ext uri="{BB962C8B-B14F-4D97-AF65-F5344CB8AC3E}">
        <p14:creationId xmlns:p14="http://schemas.microsoft.com/office/powerpoint/2010/main" val="84660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0" y="0"/>
            <a:ext cx="5113338" cy="5943600"/>
          </a:xfrm>
          <a:prstGeom prst="rect">
            <a:avLst/>
          </a:prstGeom>
          <a:noFill/>
          <a:ln w="9525">
            <a:noFill/>
            <a:miter lim="800000"/>
            <a:headEnd/>
            <a:tailEnd/>
          </a:ln>
          <a:effectLst/>
        </p:spPr>
      </p:pic>
      <p:sp>
        <p:nvSpPr>
          <p:cNvPr id="66563" name="Rectangle 3"/>
          <p:cNvSpPr>
            <a:spLocks noChangeArrowheads="1"/>
          </p:cNvSpPr>
          <p:nvPr/>
        </p:nvSpPr>
        <p:spPr bwMode="auto">
          <a:xfrm>
            <a:off x="4495800" y="5097463"/>
            <a:ext cx="4648200" cy="1339850"/>
          </a:xfrm>
          <a:prstGeom prst="rect">
            <a:avLst/>
          </a:prstGeom>
          <a:noFill/>
          <a:ln w="9525">
            <a:noFill/>
            <a:miter lim="800000"/>
            <a:headEnd/>
            <a:tailEnd/>
          </a:ln>
          <a:effectLst/>
        </p:spPr>
        <p:txBody>
          <a:bodyPr bIns="0" anchor="ctr">
            <a:spAutoFit/>
          </a:bodyPr>
          <a:lstStyle/>
          <a:p>
            <a:pPr algn="ctr" eaLnBrk="0" fontAlgn="base" hangingPunct="0">
              <a:spcBef>
                <a:spcPct val="0"/>
              </a:spcBef>
              <a:spcAft>
                <a:spcPct val="0"/>
              </a:spcAft>
            </a:pPr>
            <a:r>
              <a:rPr lang="en-US" sz="2800" b="1">
                <a:solidFill>
                  <a:srgbClr val="FFFFFF"/>
                </a:solidFill>
              </a:rPr>
              <a:t>Soil and Water Conservation Society</a:t>
            </a:r>
          </a:p>
          <a:p>
            <a:pPr algn="ctr" eaLnBrk="0" fontAlgn="base" hangingPunct="0">
              <a:spcBef>
                <a:spcPct val="0"/>
              </a:spcBef>
              <a:spcAft>
                <a:spcPct val="0"/>
              </a:spcAft>
            </a:pPr>
            <a:endParaRPr lang="en-US" sz="2800" b="1">
              <a:solidFill>
                <a:srgbClr val="FFFFFF"/>
              </a:solidFill>
            </a:endParaRPr>
          </a:p>
        </p:txBody>
      </p:sp>
      <p:sp>
        <p:nvSpPr>
          <p:cNvPr id="66564" name="Rectangle 4"/>
          <p:cNvSpPr>
            <a:spLocks noChangeArrowheads="1"/>
          </p:cNvSpPr>
          <p:nvPr/>
        </p:nvSpPr>
        <p:spPr bwMode="auto">
          <a:xfrm>
            <a:off x="4419600" y="458788"/>
            <a:ext cx="4841875" cy="3703637"/>
          </a:xfrm>
          <a:prstGeom prst="rect">
            <a:avLst/>
          </a:prstGeom>
          <a:noFill/>
          <a:ln w="9525">
            <a:noFill/>
            <a:miter lim="800000"/>
            <a:headEnd/>
            <a:tailEnd/>
          </a:ln>
          <a:effectLst/>
        </p:spPr>
        <p:txBody>
          <a:bodyPr bIns="0" anchor="ctr">
            <a:spAutoFit/>
          </a:bodyPr>
          <a:lstStyle/>
          <a:p>
            <a:pPr algn="ctr" fontAlgn="base">
              <a:spcBef>
                <a:spcPct val="0"/>
              </a:spcBef>
              <a:spcAft>
                <a:spcPct val="0"/>
              </a:spcAft>
            </a:pPr>
            <a:r>
              <a:rPr lang="en-US" sz="4000" b="1" i="1">
                <a:solidFill>
                  <a:srgbClr val="FFFFFF"/>
                </a:solidFill>
              </a:rPr>
              <a:t>“</a:t>
            </a:r>
            <a:r>
              <a:rPr lang="en-US" sz="4000">
                <a:solidFill>
                  <a:srgbClr val="FFFFFF"/>
                </a:solidFill>
              </a:rPr>
              <a:t>Conservation Practices </a:t>
            </a:r>
          </a:p>
          <a:p>
            <a:pPr algn="ctr" fontAlgn="base">
              <a:spcBef>
                <a:spcPct val="0"/>
              </a:spcBef>
              <a:spcAft>
                <a:spcPct val="0"/>
              </a:spcAft>
            </a:pPr>
            <a:r>
              <a:rPr lang="en-US" sz="4000">
                <a:solidFill>
                  <a:srgbClr val="FFFFFF"/>
                </a:solidFill>
              </a:rPr>
              <a:t>to Mitigate and Adapt to Climate Change </a:t>
            </a:r>
            <a:r>
              <a:rPr lang="en-US" sz="4000" b="1" i="1">
                <a:solidFill>
                  <a:srgbClr val="FFFFFF"/>
                </a:solidFill>
              </a:rPr>
              <a:t>”</a:t>
            </a:r>
            <a:endParaRPr lang="en-US" sz="4000">
              <a:solidFill>
                <a:srgbClr val="FFFFFF"/>
              </a:solidFill>
            </a:endParaRPr>
          </a:p>
          <a:p>
            <a:pPr algn="ctr" eaLnBrk="0" fontAlgn="base" hangingPunct="0">
              <a:spcBef>
                <a:spcPct val="0"/>
              </a:spcBef>
              <a:spcAft>
                <a:spcPct val="0"/>
              </a:spcAft>
            </a:pPr>
            <a:endParaRPr lang="en-US" sz="4000">
              <a:solidFill>
                <a:srgbClr val="FFFFFF"/>
              </a:solidFill>
            </a:endParaRPr>
          </a:p>
        </p:txBody>
      </p:sp>
      <p:sp>
        <p:nvSpPr>
          <p:cNvPr id="66565" name="Text Box 5"/>
          <p:cNvSpPr txBox="1">
            <a:spLocks noChangeArrowheads="1"/>
          </p:cNvSpPr>
          <p:nvPr/>
        </p:nvSpPr>
        <p:spPr bwMode="auto">
          <a:xfrm>
            <a:off x="0" y="6491288"/>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Photo NASA</a:t>
            </a:r>
          </a:p>
        </p:txBody>
      </p:sp>
      <p:sp>
        <p:nvSpPr>
          <p:cNvPr id="66566" name="Text Box 5"/>
          <p:cNvSpPr txBox="1">
            <a:spLocks noChangeArrowheads="1"/>
          </p:cNvSpPr>
          <p:nvPr/>
        </p:nvSpPr>
        <p:spPr bwMode="auto">
          <a:xfrm>
            <a:off x="7696200" y="6419850"/>
            <a:ext cx="1330325" cy="368300"/>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2</a:t>
            </a:r>
          </a:p>
        </p:txBody>
      </p:sp>
    </p:spTree>
    <p:extLst>
      <p:ext uri="{BB962C8B-B14F-4D97-AF65-F5344CB8AC3E}">
        <p14:creationId xmlns:p14="http://schemas.microsoft.com/office/powerpoint/2010/main" val="73783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NRCSIA99359"/>
          <p:cNvPicPr>
            <a:picLocks noChangeAspect="1" noChangeArrowheads="1"/>
          </p:cNvPicPr>
          <p:nvPr/>
        </p:nvPicPr>
        <p:blipFill>
          <a:blip r:embed="rId2" cstate="print"/>
          <a:srcRect/>
          <a:stretch>
            <a:fillRect/>
          </a:stretch>
        </p:blipFill>
        <p:spPr bwMode="auto">
          <a:xfrm>
            <a:off x="0" y="-228600"/>
            <a:ext cx="9144000" cy="7086600"/>
          </a:xfrm>
          <a:prstGeom prst="rect">
            <a:avLst/>
          </a:prstGeom>
          <a:noFill/>
          <a:ln w="9525">
            <a:noFill/>
            <a:miter lim="800000"/>
            <a:headEnd/>
            <a:tailEnd/>
          </a:ln>
        </p:spPr>
      </p:pic>
      <p:sp>
        <p:nvSpPr>
          <p:cNvPr id="67587" name="Rectangle 3"/>
          <p:cNvSpPr>
            <a:spLocks noChangeArrowheads="1"/>
          </p:cNvSpPr>
          <p:nvPr/>
        </p:nvSpPr>
        <p:spPr bwMode="auto">
          <a:xfrm>
            <a:off x="120650" y="152400"/>
            <a:ext cx="9023350" cy="1816100"/>
          </a:xfrm>
          <a:prstGeom prst="rect">
            <a:avLst/>
          </a:prstGeom>
          <a:noFill/>
          <a:ln w="9525">
            <a:noFill/>
            <a:miter lim="800000"/>
            <a:headEnd/>
            <a:tailEnd/>
          </a:ln>
          <a:effectLst/>
        </p:spPr>
        <p:txBody>
          <a:bodyPr>
            <a:spAutoFit/>
          </a:bodyPr>
          <a:lstStyle/>
          <a:p>
            <a:pPr fontAlgn="base">
              <a:spcBef>
                <a:spcPct val="0"/>
              </a:spcBef>
              <a:spcAft>
                <a:spcPct val="0"/>
              </a:spcAft>
            </a:pPr>
            <a:r>
              <a:rPr lang="en-US" sz="2800">
                <a:solidFill>
                  <a:srgbClr val="FFFFFF"/>
                </a:solidFill>
              </a:rPr>
              <a:t>The Soil and Water Conservation Society invited a group of scientists to review </a:t>
            </a:r>
            <a:r>
              <a:rPr lang="en-US" sz="2800" u="sng">
                <a:solidFill>
                  <a:srgbClr val="FF0000"/>
                </a:solidFill>
              </a:rPr>
              <a:t>the science</a:t>
            </a:r>
            <a:r>
              <a:rPr lang="en-US" sz="2800">
                <a:solidFill>
                  <a:srgbClr val="FFFFFF"/>
                </a:solidFill>
              </a:rPr>
              <a:t> of conservation practices and their potential for climate change mitigation and adaptation. </a:t>
            </a:r>
          </a:p>
        </p:txBody>
      </p:sp>
      <p:sp>
        <p:nvSpPr>
          <p:cNvPr id="67588" name="Text Box 4"/>
          <p:cNvSpPr txBox="1">
            <a:spLocks noChangeArrowheads="1"/>
          </p:cNvSpPr>
          <p:nvPr/>
        </p:nvSpPr>
        <p:spPr bwMode="auto">
          <a:xfrm>
            <a:off x="0" y="6491288"/>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Photo USDA</a:t>
            </a:r>
          </a:p>
        </p:txBody>
      </p:sp>
      <p:sp>
        <p:nvSpPr>
          <p:cNvPr id="67589" name="Text Box 5"/>
          <p:cNvSpPr txBox="1">
            <a:spLocks noChangeArrowheads="1"/>
          </p:cNvSpPr>
          <p:nvPr/>
        </p:nvSpPr>
        <p:spPr bwMode="auto">
          <a:xfrm>
            <a:off x="7696200" y="6419850"/>
            <a:ext cx="1330325" cy="368300"/>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3</a:t>
            </a:r>
          </a:p>
        </p:txBody>
      </p:sp>
    </p:spTree>
    <p:extLst>
      <p:ext uri="{BB962C8B-B14F-4D97-AF65-F5344CB8AC3E}">
        <p14:creationId xmlns:p14="http://schemas.microsoft.com/office/powerpoint/2010/main" val="42008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81000" y="533400"/>
            <a:ext cx="8458200" cy="4031873"/>
          </a:xfrm>
          <a:prstGeom prst="rect">
            <a:avLst/>
          </a:prstGeom>
          <a:noFill/>
          <a:ln w="9525">
            <a:noFill/>
            <a:miter lim="800000"/>
            <a:headEnd/>
            <a:tailEnd/>
          </a:ln>
          <a:effectLst/>
        </p:spPr>
        <p:txBody>
          <a:bodyPr>
            <a:spAutoFit/>
          </a:bodyPr>
          <a:lstStyle/>
          <a:p>
            <a:pPr fontAlgn="base">
              <a:spcBef>
                <a:spcPct val="0"/>
              </a:spcBef>
              <a:spcAft>
                <a:spcPct val="0"/>
              </a:spcAft>
            </a:pPr>
            <a:r>
              <a:rPr lang="en-US" sz="3200" dirty="0">
                <a:solidFill>
                  <a:srgbClr val="FFFFFF"/>
                </a:solidFill>
              </a:rPr>
              <a:t>The 20th century’s Green Revolution showed that science-based solutions </a:t>
            </a:r>
            <a:r>
              <a:rPr lang="en-US" sz="3200" dirty="0">
                <a:solidFill>
                  <a:srgbClr val="FFFFFF"/>
                </a:solidFill>
              </a:rPr>
              <a:t>can </a:t>
            </a:r>
            <a:r>
              <a:rPr lang="en-US" sz="3200" dirty="0">
                <a:solidFill>
                  <a:srgbClr val="FFFFFF"/>
                </a:solidFill>
              </a:rPr>
              <a:t>provide answers to </a:t>
            </a:r>
            <a:r>
              <a:rPr lang="en-US" sz="3200" dirty="0">
                <a:solidFill>
                  <a:srgbClr val="FFFFFF"/>
                </a:solidFill>
              </a:rPr>
              <a:t>major global challenges. </a:t>
            </a:r>
            <a:endParaRPr lang="en-US" sz="3200" dirty="0">
              <a:solidFill>
                <a:srgbClr val="FFFFFF"/>
              </a:solidFill>
            </a:endParaRPr>
          </a:p>
          <a:p>
            <a:pPr fontAlgn="base">
              <a:spcBef>
                <a:spcPct val="0"/>
              </a:spcBef>
              <a:spcAft>
                <a:spcPct val="0"/>
              </a:spcAft>
            </a:pPr>
            <a:endParaRPr lang="en-US" sz="3200" dirty="0">
              <a:solidFill>
                <a:srgbClr val="FFFFFF"/>
              </a:solidFill>
            </a:endParaRPr>
          </a:p>
          <a:p>
            <a:pPr fontAlgn="base">
              <a:spcBef>
                <a:spcPct val="0"/>
              </a:spcBef>
              <a:spcAft>
                <a:spcPct val="0"/>
              </a:spcAft>
            </a:pPr>
            <a:r>
              <a:rPr lang="en-US" sz="3200" dirty="0">
                <a:solidFill>
                  <a:srgbClr val="FFFFFF"/>
                </a:solidFill>
              </a:rPr>
              <a:t>Our planet in the 21</a:t>
            </a:r>
            <a:r>
              <a:rPr lang="en-US" sz="3200" baseline="30000" dirty="0">
                <a:solidFill>
                  <a:srgbClr val="FFFFFF"/>
                </a:solidFill>
              </a:rPr>
              <a:t>st</a:t>
            </a:r>
            <a:r>
              <a:rPr lang="en-US" sz="3200" dirty="0">
                <a:solidFill>
                  <a:srgbClr val="FFFFFF"/>
                </a:solidFill>
              </a:rPr>
              <a:t> century faces a new threat that is among the most severe that civilization has ever faced. </a:t>
            </a:r>
            <a:r>
              <a:rPr lang="en-US" sz="3200" dirty="0">
                <a:solidFill>
                  <a:srgbClr val="FFFFFF"/>
                </a:solidFill>
              </a:rPr>
              <a:t>Science must again provide solutions </a:t>
            </a:r>
            <a:r>
              <a:rPr lang="en-US" sz="3200" dirty="0">
                <a:solidFill>
                  <a:srgbClr val="FFFFFF"/>
                </a:solidFill>
              </a:rPr>
              <a:t>(USDA NRCS 2010). </a:t>
            </a:r>
          </a:p>
        </p:txBody>
      </p:sp>
      <p:sp>
        <p:nvSpPr>
          <p:cNvPr id="68611" name="Text Box 5"/>
          <p:cNvSpPr txBox="1">
            <a:spLocks noChangeArrowheads="1"/>
          </p:cNvSpPr>
          <p:nvPr/>
        </p:nvSpPr>
        <p:spPr bwMode="auto">
          <a:xfrm>
            <a:off x="7696200" y="6419850"/>
            <a:ext cx="1330325" cy="368300"/>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4</a:t>
            </a:r>
          </a:p>
        </p:txBody>
      </p:sp>
    </p:spTree>
    <p:extLst>
      <p:ext uri="{BB962C8B-B14F-4D97-AF65-F5344CB8AC3E}">
        <p14:creationId xmlns:p14="http://schemas.microsoft.com/office/powerpoint/2010/main" val="3673288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152400" y="2819400"/>
            <a:ext cx="9144000" cy="1570038"/>
          </a:xfrm>
          <a:prstGeom prst="rect">
            <a:avLst/>
          </a:prstGeom>
          <a:noFill/>
          <a:ln w="9525">
            <a:noFill/>
            <a:miter lim="800000"/>
            <a:headEnd/>
            <a:tailEnd/>
          </a:ln>
        </p:spPr>
        <p:txBody>
          <a:bodyPr>
            <a:spAutoFit/>
          </a:bodyPr>
          <a:lstStyle/>
          <a:p>
            <a:pPr algn="ctr" fontAlgn="base">
              <a:spcBef>
                <a:spcPct val="0"/>
              </a:spcBef>
              <a:spcAft>
                <a:spcPct val="0"/>
              </a:spcAft>
            </a:pPr>
            <a:r>
              <a:rPr lang="en-US" sz="4800" b="1">
                <a:solidFill>
                  <a:srgbClr val="FFFFFF"/>
                </a:solidFill>
              </a:rPr>
              <a:t>A Major Global Challenge for Soil and Water Conservation</a:t>
            </a:r>
          </a:p>
        </p:txBody>
      </p:sp>
      <p:sp>
        <p:nvSpPr>
          <p:cNvPr id="69635" name="Text Box 5"/>
          <p:cNvSpPr txBox="1">
            <a:spLocks noChangeArrowheads="1"/>
          </p:cNvSpPr>
          <p:nvPr/>
        </p:nvSpPr>
        <p:spPr bwMode="auto">
          <a:xfrm>
            <a:off x="7696200" y="6419850"/>
            <a:ext cx="1330325" cy="368300"/>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5</a:t>
            </a:r>
          </a:p>
        </p:txBody>
      </p:sp>
      <p:pic>
        <p:nvPicPr>
          <p:cNvPr id="69636" name="Picture 2" descr="SWCS">
            <a:hlinkClick r:id="rId2"/>
          </p:cNvPr>
          <p:cNvPicPr>
            <a:picLocks noChangeAspect="1" noChangeArrowheads="1"/>
          </p:cNvPicPr>
          <p:nvPr/>
        </p:nvPicPr>
        <p:blipFill>
          <a:blip r:embed="rId3" cstate="print"/>
          <a:srcRect/>
          <a:stretch>
            <a:fillRect/>
          </a:stretch>
        </p:blipFill>
        <p:spPr bwMode="auto">
          <a:xfrm>
            <a:off x="0" y="11113"/>
            <a:ext cx="9223375" cy="2274887"/>
          </a:xfrm>
          <a:prstGeom prst="rect">
            <a:avLst/>
          </a:prstGeom>
          <a:noFill/>
          <a:ln w="9525">
            <a:noFill/>
            <a:miter lim="800000"/>
            <a:headEnd/>
            <a:tailEnd/>
          </a:ln>
        </p:spPr>
      </p:pic>
    </p:spTree>
    <p:extLst>
      <p:ext uri="{BB962C8B-B14F-4D97-AF65-F5344CB8AC3E}">
        <p14:creationId xmlns:p14="http://schemas.microsoft.com/office/powerpoint/2010/main" val="2185464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0" y="152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fontAlgn="base">
              <a:spcBef>
                <a:spcPct val="0"/>
              </a:spcBef>
              <a:spcAft>
                <a:spcPct val="0"/>
              </a:spcAft>
              <a:defRPr/>
            </a:pPr>
            <a:endParaRPr lang="en-US" sz="2800" dirty="0">
              <a:solidFill>
                <a:srgbClr val="FFFFFF"/>
              </a:solidFill>
            </a:endParaRPr>
          </a:p>
          <a:p>
            <a:pPr marL="457200" indent="-457200" fontAlgn="base">
              <a:spcBef>
                <a:spcPct val="0"/>
              </a:spcBef>
              <a:spcAft>
                <a:spcPct val="0"/>
              </a:spcAft>
              <a:defRPr/>
            </a:pPr>
            <a:r>
              <a:rPr lang="en-US" sz="2800" dirty="0">
                <a:solidFill>
                  <a:srgbClr val="FFFFFF"/>
                </a:solidFill>
              </a:rPr>
              <a:t>     Climate </a:t>
            </a:r>
            <a:r>
              <a:rPr lang="en-US" sz="2800" dirty="0">
                <a:solidFill>
                  <a:srgbClr val="FFFFFF"/>
                </a:solidFill>
              </a:rPr>
              <a:t>change is </a:t>
            </a:r>
            <a:r>
              <a:rPr lang="en-US" sz="2800" dirty="0">
                <a:solidFill>
                  <a:srgbClr val="FFFFFF"/>
                </a:solidFill>
              </a:rPr>
              <a:t>real and here now.  </a:t>
            </a:r>
            <a:r>
              <a:rPr lang="en-US" sz="2800" dirty="0">
                <a:solidFill>
                  <a:srgbClr val="FFFFFF"/>
                </a:solidFill>
              </a:rPr>
              <a:t>We must implement sound conservation practices to protect public health, social stability, and security.  </a:t>
            </a:r>
          </a:p>
        </p:txBody>
      </p:sp>
      <p:pic>
        <p:nvPicPr>
          <p:cNvPr id="70659" name="Picture 4" descr="18_Glaciers"/>
          <p:cNvPicPr>
            <a:picLocks noChangeAspect="1" noChangeArrowheads="1"/>
          </p:cNvPicPr>
          <p:nvPr/>
        </p:nvPicPr>
        <p:blipFill>
          <a:blip r:embed="rId2" cstate="print"/>
          <a:srcRect/>
          <a:stretch>
            <a:fillRect/>
          </a:stretch>
        </p:blipFill>
        <p:spPr bwMode="auto">
          <a:xfrm>
            <a:off x="0" y="3505200"/>
            <a:ext cx="3200400" cy="3124200"/>
          </a:xfrm>
          <a:prstGeom prst="rect">
            <a:avLst/>
          </a:prstGeom>
          <a:noFill/>
          <a:ln w="9525">
            <a:noFill/>
            <a:miter lim="800000"/>
            <a:headEnd/>
            <a:tailEnd/>
          </a:ln>
        </p:spPr>
      </p:pic>
      <p:pic>
        <p:nvPicPr>
          <p:cNvPr id="70660" name="Picture 5" descr="EPA_17_Arctic-Sea-Ice"/>
          <p:cNvPicPr>
            <a:picLocks noChangeAspect="1" noChangeArrowheads="1"/>
          </p:cNvPicPr>
          <p:nvPr/>
        </p:nvPicPr>
        <p:blipFill>
          <a:blip r:embed="rId3" cstate="print"/>
          <a:srcRect/>
          <a:stretch>
            <a:fillRect/>
          </a:stretch>
        </p:blipFill>
        <p:spPr bwMode="auto">
          <a:xfrm>
            <a:off x="3048000" y="3486150"/>
            <a:ext cx="3276600" cy="3140075"/>
          </a:xfrm>
          <a:prstGeom prst="rect">
            <a:avLst/>
          </a:prstGeom>
          <a:noFill/>
          <a:ln w="9525">
            <a:noFill/>
            <a:miter lim="800000"/>
            <a:headEnd/>
            <a:tailEnd/>
          </a:ln>
        </p:spPr>
      </p:pic>
      <p:pic>
        <p:nvPicPr>
          <p:cNvPr id="70661" name="Picture 6" descr="EPA_7_US-temperature"/>
          <p:cNvPicPr>
            <a:picLocks noChangeAspect="1" noChangeArrowheads="1"/>
          </p:cNvPicPr>
          <p:nvPr/>
        </p:nvPicPr>
        <p:blipFill>
          <a:blip r:embed="rId4" cstate="print"/>
          <a:srcRect/>
          <a:stretch>
            <a:fillRect/>
          </a:stretch>
        </p:blipFill>
        <p:spPr bwMode="auto">
          <a:xfrm>
            <a:off x="5943600" y="3492500"/>
            <a:ext cx="3352800" cy="3136900"/>
          </a:xfrm>
          <a:prstGeom prst="rect">
            <a:avLst/>
          </a:prstGeom>
          <a:noFill/>
          <a:ln w="9525">
            <a:noFill/>
            <a:miter lim="800000"/>
            <a:headEnd/>
            <a:tailEnd/>
          </a:ln>
        </p:spPr>
      </p:pic>
      <p:sp>
        <p:nvSpPr>
          <p:cNvPr id="70662" name="Text Box 7"/>
          <p:cNvSpPr txBox="1">
            <a:spLocks noChangeArrowheads="1"/>
          </p:cNvSpPr>
          <p:nvPr/>
        </p:nvSpPr>
        <p:spPr bwMode="auto">
          <a:xfrm>
            <a:off x="0" y="6567488"/>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Photos EPA</a:t>
            </a:r>
          </a:p>
        </p:txBody>
      </p:sp>
      <p:sp>
        <p:nvSpPr>
          <p:cNvPr id="70663" name="Text Box 5"/>
          <p:cNvSpPr txBox="1">
            <a:spLocks noChangeArrowheads="1"/>
          </p:cNvSpPr>
          <p:nvPr/>
        </p:nvSpPr>
        <p:spPr bwMode="auto">
          <a:xfrm>
            <a:off x="7696200" y="6564313"/>
            <a:ext cx="1330325" cy="369887"/>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6</a:t>
            </a:r>
          </a:p>
        </p:txBody>
      </p:sp>
    </p:spTree>
    <p:extLst>
      <p:ext uri="{BB962C8B-B14F-4D97-AF65-F5344CB8AC3E}">
        <p14:creationId xmlns:p14="http://schemas.microsoft.com/office/powerpoint/2010/main" val="1430082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609600" y="76200"/>
            <a:ext cx="8153400" cy="2677656"/>
          </a:xfrm>
          <a:prstGeom prst="rect">
            <a:avLst/>
          </a:prstGeom>
          <a:noFill/>
          <a:ln w="9525">
            <a:noFill/>
            <a:miter lim="800000"/>
            <a:headEnd/>
            <a:tailEnd/>
          </a:ln>
          <a:effectLst/>
        </p:spPr>
        <p:txBody>
          <a:bodyPr wrap="square">
            <a:spAutoFit/>
          </a:bodyPr>
          <a:lstStyle/>
          <a:p>
            <a:pPr fontAlgn="base">
              <a:spcBef>
                <a:spcPct val="0"/>
              </a:spcBef>
              <a:spcAft>
                <a:spcPct val="0"/>
              </a:spcAft>
            </a:pPr>
            <a:endParaRPr lang="en-US" sz="2800" dirty="0">
              <a:solidFill>
                <a:srgbClr val="FFFFFF"/>
              </a:solidFill>
            </a:endParaRPr>
          </a:p>
          <a:p>
            <a:pPr fontAlgn="base">
              <a:spcBef>
                <a:spcPct val="0"/>
              </a:spcBef>
              <a:spcAft>
                <a:spcPct val="0"/>
              </a:spcAft>
            </a:pPr>
            <a:r>
              <a:rPr lang="en-US" sz="2800" dirty="0">
                <a:solidFill>
                  <a:srgbClr val="FFFFFF"/>
                </a:solidFill>
              </a:rPr>
              <a:t>Extreme weather </a:t>
            </a:r>
            <a:r>
              <a:rPr lang="en-US" sz="2800" dirty="0">
                <a:solidFill>
                  <a:srgbClr val="FFFFFF"/>
                </a:solidFill>
              </a:rPr>
              <a:t>events, which may become more common, </a:t>
            </a:r>
            <a:r>
              <a:rPr lang="en-US" sz="2800" dirty="0">
                <a:solidFill>
                  <a:srgbClr val="FFFFFF"/>
                </a:solidFill>
              </a:rPr>
              <a:t>create environmental problems, accelerate the rate of erosion, and threaten agricultural production essential for food security and social stability. </a:t>
            </a:r>
          </a:p>
        </p:txBody>
      </p:sp>
      <p:sp>
        <p:nvSpPr>
          <p:cNvPr id="71683" name="Text Box 4"/>
          <p:cNvSpPr txBox="1">
            <a:spLocks noChangeArrowheads="1"/>
          </p:cNvSpPr>
          <p:nvPr/>
        </p:nvSpPr>
        <p:spPr bwMode="auto">
          <a:xfrm>
            <a:off x="0" y="6477000"/>
            <a:ext cx="17526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Photo EPA</a:t>
            </a:r>
          </a:p>
        </p:txBody>
      </p:sp>
      <p:pic>
        <p:nvPicPr>
          <p:cNvPr id="71684" name="Picture 5" descr="EPA_heat-250"/>
          <p:cNvPicPr>
            <a:picLocks noChangeAspect="1" noChangeArrowheads="1"/>
          </p:cNvPicPr>
          <p:nvPr/>
        </p:nvPicPr>
        <p:blipFill>
          <a:blip r:embed="rId2" cstate="print"/>
          <a:srcRect/>
          <a:stretch>
            <a:fillRect/>
          </a:stretch>
        </p:blipFill>
        <p:spPr bwMode="auto">
          <a:xfrm>
            <a:off x="0" y="4445000"/>
            <a:ext cx="2895600" cy="1935163"/>
          </a:xfrm>
          <a:prstGeom prst="rect">
            <a:avLst/>
          </a:prstGeom>
          <a:noFill/>
          <a:ln w="9525">
            <a:noFill/>
            <a:miter lim="800000"/>
            <a:headEnd/>
            <a:tailEnd/>
          </a:ln>
        </p:spPr>
      </p:pic>
      <p:pic>
        <p:nvPicPr>
          <p:cNvPr id="71685" name="Picture 6" descr="ARS_WIND_EROSION_d2215-1i"/>
          <p:cNvPicPr>
            <a:picLocks noChangeAspect="1" noChangeArrowheads="1"/>
          </p:cNvPicPr>
          <p:nvPr/>
        </p:nvPicPr>
        <p:blipFill>
          <a:blip r:embed="rId3" cstate="print"/>
          <a:srcRect/>
          <a:stretch>
            <a:fillRect/>
          </a:stretch>
        </p:blipFill>
        <p:spPr bwMode="auto">
          <a:xfrm>
            <a:off x="3200400" y="4419600"/>
            <a:ext cx="2743200" cy="1970088"/>
          </a:xfrm>
          <a:prstGeom prst="rect">
            <a:avLst/>
          </a:prstGeom>
          <a:noFill/>
          <a:ln w="9525">
            <a:noFill/>
            <a:miter lim="800000"/>
            <a:headEnd/>
            <a:tailEnd/>
          </a:ln>
        </p:spPr>
      </p:pic>
      <p:pic>
        <p:nvPicPr>
          <p:cNvPr id="71686" name="Picture 7" descr="Sediment (runoff)_NRCSTN83009"/>
          <p:cNvPicPr>
            <a:picLocks noChangeAspect="1" noChangeArrowheads="1"/>
          </p:cNvPicPr>
          <p:nvPr/>
        </p:nvPicPr>
        <p:blipFill>
          <a:blip r:embed="rId4" cstate="print"/>
          <a:srcRect/>
          <a:stretch>
            <a:fillRect/>
          </a:stretch>
        </p:blipFill>
        <p:spPr bwMode="auto">
          <a:xfrm>
            <a:off x="6324600" y="4419600"/>
            <a:ext cx="2819400" cy="2014538"/>
          </a:xfrm>
          <a:prstGeom prst="rect">
            <a:avLst/>
          </a:prstGeom>
          <a:noFill/>
          <a:ln w="9525">
            <a:noFill/>
            <a:miter lim="800000"/>
            <a:headEnd/>
            <a:tailEnd/>
          </a:ln>
        </p:spPr>
      </p:pic>
      <p:sp>
        <p:nvSpPr>
          <p:cNvPr id="71687" name="Text Box 8"/>
          <p:cNvSpPr txBox="1">
            <a:spLocks noChangeArrowheads="1"/>
          </p:cNvSpPr>
          <p:nvPr/>
        </p:nvSpPr>
        <p:spPr bwMode="auto">
          <a:xfrm>
            <a:off x="3276600" y="6491288"/>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Photo ARS</a:t>
            </a:r>
          </a:p>
        </p:txBody>
      </p:sp>
      <p:sp>
        <p:nvSpPr>
          <p:cNvPr id="71688" name="Text Box 9"/>
          <p:cNvSpPr txBox="1">
            <a:spLocks noChangeArrowheads="1"/>
          </p:cNvSpPr>
          <p:nvPr/>
        </p:nvSpPr>
        <p:spPr bwMode="auto">
          <a:xfrm>
            <a:off x="6400800" y="6491288"/>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Photo NRCS</a:t>
            </a:r>
          </a:p>
        </p:txBody>
      </p:sp>
      <p:sp>
        <p:nvSpPr>
          <p:cNvPr id="71689" name="Text Box 5"/>
          <p:cNvSpPr txBox="1">
            <a:spLocks noChangeArrowheads="1"/>
          </p:cNvSpPr>
          <p:nvPr/>
        </p:nvSpPr>
        <p:spPr bwMode="auto">
          <a:xfrm>
            <a:off x="7889875" y="6488113"/>
            <a:ext cx="1330325" cy="369887"/>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7</a:t>
            </a:r>
          </a:p>
        </p:txBody>
      </p:sp>
    </p:spTree>
    <p:extLst>
      <p:ext uri="{BB962C8B-B14F-4D97-AF65-F5344CB8AC3E}">
        <p14:creationId xmlns:p14="http://schemas.microsoft.com/office/powerpoint/2010/main" val="1423390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09600" y="304800"/>
            <a:ext cx="8229600" cy="1384300"/>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sz="2800" dirty="0">
                <a:solidFill>
                  <a:srgbClr val="FFFFFF"/>
                </a:solidFill>
              </a:rPr>
              <a:t>Climate change increases the potential for higher erosion rates.  Erosion can lower agricultural productivity. </a:t>
            </a:r>
          </a:p>
        </p:txBody>
      </p:sp>
      <p:pic>
        <p:nvPicPr>
          <p:cNvPr id="72707" name="Picture 3" descr="Gully3a"/>
          <p:cNvPicPr>
            <a:picLocks noChangeAspect="1" noChangeArrowheads="1"/>
          </p:cNvPicPr>
          <p:nvPr/>
        </p:nvPicPr>
        <p:blipFill>
          <a:blip r:embed="rId2" cstate="print"/>
          <a:srcRect/>
          <a:stretch>
            <a:fillRect/>
          </a:stretch>
        </p:blipFill>
        <p:spPr bwMode="auto">
          <a:xfrm>
            <a:off x="3657600" y="2371725"/>
            <a:ext cx="5113338" cy="4314825"/>
          </a:xfrm>
          <a:prstGeom prst="rect">
            <a:avLst/>
          </a:prstGeom>
          <a:noFill/>
          <a:ln w="9525">
            <a:noFill/>
            <a:miter lim="800000"/>
            <a:headEnd/>
            <a:tailEnd/>
          </a:ln>
        </p:spPr>
      </p:pic>
      <p:sp>
        <p:nvSpPr>
          <p:cNvPr id="4" name="Line 5"/>
          <p:cNvSpPr>
            <a:spLocks noChangeShapeType="1"/>
          </p:cNvSpPr>
          <p:nvPr/>
        </p:nvSpPr>
        <p:spPr bwMode="auto">
          <a:xfrm>
            <a:off x="4572000" y="3810000"/>
            <a:ext cx="0" cy="4572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sz="2400">
              <a:solidFill>
                <a:srgbClr val="000000"/>
              </a:solidFill>
            </a:endParaRPr>
          </a:p>
        </p:txBody>
      </p:sp>
      <p:sp>
        <p:nvSpPr>
          <p:cNvPr id="5" name="Line 5"/>
          <p:cNvSpPr>
            <a:spLocks noChangeShapeType="1"/>
          </p:cNvSpPr>
          <p:nvPr/>
        </p:nvSpPr>
        <p:spPr bwMode="auto">
          <a:xfrm>
            <a:off x="8077200" y="4267200"/>
            <a:ext cx="0" cy="4572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sz="2400">
              <a:solidFill>
                <a:srgbClr val="000000"/>
              </a:solidFill>
            </a:endParaRPr>
          </a:p>
        </p:txBody>
      </p:sp>
      <p:sp>
        <p:nvSpPr>
          <p:cNvPr id="6" name="Line 5"/>
          <p:cNvSpPr>
            <a:spLocks noChangeShapeType="1"/>
          </p:cNvSpPr>
          <p:nvPr/>
        </p:nvSpPr>
        <p:spPr bwMode="auto">
          <a:xfrm>
            <a:off x="5638800" y="4114800"/>
            <a:ext cx="0" cy="457200"/>
          </a:xfrm>
          <a:prstGeom prst="line">
            <a:avLst/>
          </a:prstGeom>
          <a:noFill/>
          <a:ln w="101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s-ES" sz="2400">
              <a:solidFill>
                <a:srgbClr val="000000"/>
              </a:solidFill>
            </a:endParaRPr>
          </a:p>
        </p:txBody>
      </p:sp>
      <p:sp>
        <p:nvSpPr>
          <p:cNvPr id="7" name="Text Box 4"/>
          <p:cNvSpPr txBox="1">
            <a:spLocks noChangeArrowheads="1"/>
          </p:cNvSpPr>
          <p:nvPr/>
        </p:nvSpPr>
        <p:spPr bwMode="auto">
          <a:xfrm>
            <a:off x="914400" y="3281363"/>
            <a:ext cx="128746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defRPr/>
            </a:pPr>
            <a:r>
              <a:rPr lang="en-US" sz="2400" dirty="0">
                <a:solidFill>
                  <a:srgbClr val="FF0000"/>
                </a:solidFill>
              </a:rPr>
              <a:t>Source:</a:t>
            </a:r>
          </a:p>
          <a:p>
            <a:pPr fontAlgn="base">
              <a:spcBef>
                <a:spcPct val="50000"/>
              </a:spcBef>
              <a:spcAft>
                <a:spcPct val="0"/>
              </a:spcAft>
              <a:defRPr/>
            </a:pPr>
            <a:r>
              <a:rPr lang="en-US" sz="2400" dirty="0">
                <a:solidFill>
                  <a:srgbClr val="FF0000"/>
                </a:solidFill>
              </a:rPr>
              <a:t>Iowa</a:t>
            </a:r>
          </a:p>
          <a:p>
            <a:pPr fontAlgn="base">
              <a:spcBef>
                <a:spcPct val="50000"/>
              </a:spcBef>
              <a:spcAft>
                <a:spcPct val="0"/>
              </a:spcAft>
              <a:defRPr/>
            </a:pPr>
            <a:r>
              <a:rPr lang="en-US" sz="2400" dirty="0">
                <a:solidFill>
                  <a:srgbClr val="FF0000"/>
                </a:solidFill>
              </a:rPr>
              <a:t>NRCS</a:t>
            </a:r>
          </a:p>
          <a:p>
            <a:pPr fontAlgn="base">
              <a:spcBef>
                <a:spcPct val="50000"/>
              </a:spcBef>
              <a:spcAft>
                <a:spcPct val="0"/>
              </a:spcAft>
              <a:defRPr/>
            </a:pPr>
            <a:endParaRPr lang="en-US" sz="2400" dirty="0">
              <a:solidFill>
                <a:srgbClr val="FF0000"/>
              </a:solidFill>
            </a:endParaRPr>
          </a:p>
        </p:txBody>
      </p:sp>
      <p:sp>
        <p:nvSpPr>
          <p:cNvPr id="72712" name="Text Box 5"/>
          <p:cNvSpPr txBox="1">
            <a:spLocks noChangeArrowheads="1"/>
          </p:cNvSpPr>
          <p:nvPr/>
        </p:nvSpPr>
        <p:spPr bwMode="auto">
          <a:xfrm>
            <a:off x="457200" y="6316663"/>
            <a:ext cx="1330325" cy="369887"/>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8</a:t>
            </a:r>
          </a:p>
        </p:txBody>
      </p:sp>
    </p:spTree>
    <p:extLst>
      <p:ext uri="{BB962C8B-B14F-4D97-AF65-F5344CB8AC3E}">
        <p14:creationId xmlns:p14="http://schemas.microsoft.com/office/powerpoint/2010/main" val="1530118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838200" y="92075"/>
            <a:ext cx="8001000" cy="1384995"/>
          </a:xfrm>
          <a:prstGeom prst="rect">
            <a:avLst/>
          </a:prstGeom>
          <a:noFill/>
          <a:ln w="9525">
            <a:noFill/>
            <a:miter lim="800000"/>
            <a:headEnd/>
            <a:tailEnd/>
          </a:ln>
          <a:effectLst/>
        </p:spPr>
        <p:txBody>
          <a:bodyPr wrap="square">
            <a:spAutoFit/>
          </a:bodyPr>
          <a:lstStyle/>
          <a:p>
            <a:pPr marL="457200" indent="-457200" fontAlgn="base">
              <a:spcBef>
                <a:spcPct val="0"/>
              </a:spcBef>
              <a:spcAft>
                <a:spcPct val="0"/>
              </a:spcAft>
            </a:pPr>
            <a:r>
              <a:rPr lang="en-US" sz="2800" dirty="0">
                <a:solidFill>
                  <a:srgbClr val="FFFFFF"/>
                </a:solidFill>
              </a:rPr>
              <a:t>     At risk are key </a:t>
            </a:r>
            <a:r>
              <a:rPr lang="en-US" sz="2800" dirty="0">
                <a:solidFill>
                  <a:srgbClr val="FFFFFF"/>
                </a:solidFill>
              </a:rPr>
              <a:t>world agroecosystems that rely on irrigation </a:t>
            </a:r>
            <a:r>
              <a:rPr lang="en-US" sz="2800" dirty="0">
                <a:solidFill>
                  <a:srgbClr val="FFFFFF"/>
                </a:solidFill>
              </a:rPr>
              <a:t>water.  Using </a:t>
            </a:r>
            <a:r>
              <a:rPr lang="en-US" sz="2800" dirty="0">
                <a:solidFill>
                  <a:srgbClr val="FFFFFF"/>
                </a:solidFill>
              </a:rPr>
              <a:t>water faster than it can be replaced, </a:t>
            </a:r>
            <a:r>
              <a:rPr lang="en-US" sz="2800" dirty="0">
                <a:solidFill>
                  <a:srgbClr val="FFFFFF"/>
                </a:solidFill>
              </a:rPr>
              <a:t>we deplete </a:t>
            </a:r>
            <a:r>
              <a:rPr lang="en-US" sz="2800" dirty="0">
                <a:solidFill>
                  <a:srgbClr val="FFFFFF"/>
                </a:solidFill>
              </a:rPr>
              <a:t>water resources.</a:t>
            </a:r>
          </a:p>
        </p:txBody>
      </p:sp>
      <p:sp>
        <p:nvSpPr>
          <p:cNvPr id="73731" name="Text Box 4"/>
          <p:cNvSpPr txBox="1">
            <a:spLocks noChangeArrowheads="1"/>
          </p:cNvSpPr>
          <p:nvPr/>
        </p:nvSpPr>
        <p:spPr bwMode="auto">
          <a:xfrm>
            <a:off x="428625" y="6519863"/>
            <a:ext cx="1752600"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JSWC</a:t>
            </a:r>
          </a:p>
        </p:txBody>
      </p:sp>
      <p:pic>
        <p:nvPicPr>
          <p:cNvPr id="73732" name="Picture 6" descr="LuanCheng_Locations_10"/>
          <p:cNvPicPr>
            <a:picLocks noChangeAspect="1" noChangeArrowheads="1"/>
          </p:cNvPicPr>
          <p:nvPr/>
        </p:nvPicPr>
        <p:blipFill>
          <a:blip r:embed="rId2" cstate="print"/>
          <a:srcRect/>
          <a:stretch>
            <a:fillRect/>
          </a:stretch>
        </p:blipFill>
        <p:spPr bwMode="auto">
          <a:xfrm>
            <a:off x="-14288" y="3048000"/>
            <a:ext cx="3294063" cy="2452688"/>
          </a:xfrm>
          <a:prstGeom prst="rect">
            <a:avLst/>
          </a:prstGeom>
          <a:noFill/>
          <a:ln w="9525">
            <a:noFill/>
            <a:miter lim="800000"/>
            <a:headEnd/>
            <a:tailEnd/>
          </a:ln>
        </p:spPr>
      </p:pic>
      <p:pic>
        <p:nvPicPr>
          <p:cNvPr id="73733" name="Picture 8" descr="Hu_Delgado_Fig_Landscape_11_18_04"/>
          <p:cNvPicPr>
            <a:picLocks noChangeAspect="1" noChangeArrowheads="1"/>
          </p:cNvPicPr>
          <p:nvPr/>
        </p:nvPicPr>
        <p:blipFill>
          <a:blip r:embed="rId3" cstate="print"/>
          <a:srcRect/>
          <a:stretch>
            <a:fillRect/>
          </a:stretch>
        </p:blipFill>
        <p:spPr bwMode="auto">
          <a:xfrm>
            <a:off x="3333750" y="2209800"/>
            <a:ext cx="5810250" cy="4357688"/>
          </a:xfrm>
          <a:prstGeom prst="rect">
            <a:avLst/>
          </a:prstGeom>
          <a:noFill/>
          <a:ln w="9525">
            <a:noFill/>
            <a:miter lim="800000"/>
            <a:headEnd/>
            <a:tailEnd/>
          </a:ln>
        </p:spPr>
      </p:pic>
      <p:sp>
        <p:nvSpPr>
          <p:cNvPr id="73734" name="Text Box 9"/>
          <p:cNvSpPr txBox="1">
            <a:spLocks noChangeArrowheads="1"/>
          </p:cNvSpPr>
          <p:nvPr/>
        </p:nvSpPr>
        <p:spPr bwMode="auto">
          <a:xfrm>
            <a:off x="5410200" y="6505575"/>
            <a:ext cx="1752600" cy="366713"/>
          </a:xfrm>
          <a:prstGeom prst="rect">
            <a:avLst/>
          </a:prstGeom>
          <a:noFill/>
          <a:ln w="9525">
            <a:noFill/>
            <a:miter lim="800000"/>
            <a:headEnd/>
            <a:tailEnd/>
          </a:ln>
          <a:effectLst/>
        </p:spPr>
        <p:txBody>
          <a:bodyPr>
            <a:spAutoFit/>
          </a:bodyPr>
          <a:lstStyle/>
          <a:p>
            <a:pPr fontAlgn="base">
              <a:spcBef>
                <a:spcPct val="50000"/>
              </a:spcBef>
              <a:spcAft>
                <a:spcPct val="0"/>
              </a:spcAft>
            </a:pPr>
            <a:r>
              <a:rPr lang="en-US">
                <a:solidFill>
                  <a:srgbClr val="FFFFFF"/>
                </a:solidFill>
              </a:rPr>
              <a:t>JSWC</a:t>
            </a:r>
          </a:p>
        </p:txBody>
      </p:sp>
      <p:sp>
        <p:nvSpPr>
          <p:cNvPr id="73735" name="Text Box 5"/>
          <p:cNvSpPr txBox="1">
            <a:spLocks noChangeArrowheads="1"/>
          </p:cNvSpPr>
          <p:nvPr/>
        </p:nvSpPr>
        <p:spPr bwMode="auto">
          <a:xfrm>
            <a:off x="7889875" y="6553200"/>
            <a:ext cx="1330325" cy="369888"/>
          </a:xfrm>
          <a:prstGeom prst="rect">
            <a:avLst/>
          </a:prstGeom>
          <a:noFill/>
          <a:ln w="9525">
            <a:noFill/>
            <a:miter lim="800000"/>
            <a:headEnd/>
            <a:tailEnd/>
          </a:ln>
          <a:effectLst/>
        </p:spPr>
        <p:txBody>
          <a:bodyPr>
            <a:spAutoFit/>
          </a:bodyPr>
          <a:lstStyle/>
          <a:p>
            <a:pPr fontAlgn="base">
              <a:spcBef>
                <a:spcPct val="50000"/>
              </a:spcBef>
              <a:spcAft>
                <a:spcPct val="0"/>
              </a:spcAft>
            </a:pPr>
            <a:r>
              <a:rPr lang="en-US" b="1">
                <a:solidFill>
                  <a:srgbClr val="FF0000"/>
                </a:solidFill>
              </a:rPr>
              <a:t>Slide # 9</a:t>
            </a:r>
          </a:p>
        </p:txBody>
      </p:sp>
    </p:spTree>
    <p:extLst>
      <p:ext uri="{BB962C8B-B14F-4D97-AF65-F5344CB8AC3E}">
        <p14:creationId xmlns:p14="http://schemas.microsoft.com/office/powerpoint/2010/main" val="1393975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766</Words>
  <Application>Microsoft Office PowerPoint</Application>
  <PresentationFormat>Экран (4:3)</PresentationFormat>
  <Paragraphs>74</Paragraphs>
  <Slides>18</Slides>
  <Notes>3</Notes>
  <HiddenSlides>0</HiddenSlides>
  <MMClips>0</MMClips>
  <ScaleCrop>false</ScaleCrop>
  <HeadingPairs>
    <vt:vector size="4" baseType="variant">
      <vt:variant>
        <vt:lpstr>Тема</vt:lpstr>
      </vt:variant>
      <vt:variant>
        <vt:i4>3</vt:i4>
      </vt:variant>
      <vt:variant>
        <vt:lpstr>Заголовки слайдов</vt:lpstr>
      </vt:variant>
      <vt:variant>
        <vt:i4>18</vt:i4>
      </vt:variant>
    </vt:vector>
  </HeadingPairs>
  <TitlesOfParts>
    <vt:vector size="21" baseType="lpstr">
      <vt:lpstr>Default Design</vt:lpstr>
      <vt:lpstr>2_Default Design</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Jennifer Wood</dc:creator>
  <cp:lastModifiedBy>Jennifer Wood</cp:lastModifiedBy>
  <cp:revision>1</cp:revision>
  <dcterms:created xsi:type="dcterms:W3CDTF">2014-04-08T06:33:37Z</dcterms:created>
  <dcterms:modified xsi:type="dcterms:W3CDTF">2014-04-08T06:36:00Z</dcterms:modified>
</cp:coreProperties>
</file>