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64" r:id="rId6"/>
    <p:sldId id="265" r:id="rId7"/>
    <p:sldId id="287" r:id="rId8"/>
    <p:sldId id="290" r:id="rId9"/>
    <p:sldId id="262" r:id="rId10"/>
    <p:sldId id="263" r:id="rId11"/>
    <p:sldId id="266" r:id="rId12"/>
    <p:sldId id="268" r:id="rId13"/>
    <p:sldId id="269" r:id="rId14"/>
    <p:sldId id="288" r:id="rId15"/>
    <p:sldId id="270" r:id="rId16"/>
    <p:sldId id="284" r:id="rId17"/>
    <p:sldId id="271" r:id="rId18"/>
    <p:sldId id="272" r:id="rId19"/>
    <p:sldId id="289" r:id="rId20"/>
    <p:sldId id="273" r:id="rId21"/>
    <p:sldId id="274" r:id="rId22"/>
    <p:sldId id="275" r:id="rId23"/>
    <p:sldId id="276" r:id="rId24"/>
    <p:sldId id="277" r:id="rId25"/>
    <p:sldId id="279" r:id="rId26"/>
    <p:sldId id="278" r:id="rId27"/>
    <p:sldId id="280" r:id="rId28"/>
    <p:sldId id="281"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B1F5A7-4FD4-4E2D-ABF7-0421C26D474B}" type="datetimeFigureOut">
              <a:rPr lang="en-GB" smtClean="0"/>
              <a:t>20/04/2014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40017C-56F0-401D-B6C7-66174BA22AEB}" type="slidenum">
              <a:rPr lang="en-GB" smtClean="0"/>
              <a:t>‹#›</a:t>
            </a:fld>
            <a:endParaRPr lang="en-GB"/>
          </a:p>
        </p:txBody>
      </p:sp>
    </p:spTree>
    <p:extLst>
      <p:ext uri="{BB962C8B-B14F-4D97-AF65-F5344CB8AC3E}">
        <p14:creationId xmlns:p14="http://schemas.microsoft.com/office/powerpoint/2010/main" val="48328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B1F5A7-4FD4-4E2D-ABF7-0421C26D474B}" type="datetimeFigureOut">
              <a:rPr lang="en-GB" smtClean="0"/>
              <a:t>20/04/2014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40017C-56F0-401D-B6C7-66174BA22AEB}" type="slidenum">
              <a:rPr lang="en-GB" smtClean="0"/>
              <a:t>‹#›</a:t>
            </a:fld>
            <a:endParaRPr lang="en-GB"/>
          </a:p>
        </p:txBody>
      </p:sp>
    </p:spTree>
    <p:extLst>
      <p:ext uri="{BB962C8B-B14F-4D97-AF65-F5344CB8AC3E}">
        <p14:creationId xmlns:p14="http://schemas.microsoft.com/office/powerpoint/2010/main" val="3580463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B1F5A7-4FD4-4E2D-ABF7-0421C26D474B}" type="datetimeFigureOut">
              <a:rPr lang="en-GB" smtClean="0"/>
              <a:t>20/04/2014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40017C-56F0-401D-B6C7-66174BA22AEB}" type="slidenum">
              <a:rPr lang="en-GB" smtClean="0"/>
              <a:t>‹#›</a:t>
            </a:fld>
            <a:endParaRPr lang="en-GB"/>
          </a:p>
        </p:txBody>
      </p:sp>
    </p:spTree>
    <p:extLst>
      <p:ext uri="{BB962C8B-B14F-4D97-AF65-F5344CB8AC3E}">
        <p14:creationId xmlns:p14="http://schemas.microsoft.com/office/powerpoint/2010/main" val="713190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8C93CA-E3DE-4350-A160-2D997402450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4596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E2FC05-0029-4B9F-98BB-DA03CB1D7AC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22609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907DE-C8E6-4BEC-ADDC-4336A185E9C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27556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65B758-24E1-4C28-8C59-7570F7FD302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3296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0CB0F5-FBC5-463B-ABC6-3A53B958549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42424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670EA7-6597-417E-8B8B-E543C3FC504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11300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625274-A631-4AE3-A931-26B711A3EDD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80721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7D4A59-6A03-4DE7-8CBD-63E68167A69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6738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B1F5A7-4FD4-4E2D-ABF7-0421C26D474B}" type="datetimeFigureOut">
              <a:rPr lang="en-GB" smtClean="0"/>
              <a:t>20/04/2014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40017C-56F0-401D-B6C7-66174BA22AEB}" type="slidenum">
              <a:rPr lang="en-GB" smtClean="0"/>
              <a:t>‹#›</a:t>
            </a:fld>
            <a:endParaRPr lang="en-GB"/>
          </a:p>
        </p:txBody>
      </p:sp>
    </p:spTree>
    <p:extLst>
      <p:ext uri="{BB962C8B-B14F-4D97-AF65-F5344CB8AC3E}">
        <p14:creationId xmlns:p14="http://schemas.microsoft.com/office/powerpoint/2010/main" val="4196063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C414A7-3AAB-48A7-847D-B3B753E94E2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38614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B531EC-05EB-4EF8-A1A6-7F89770BF3E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89367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B493BF-B777-4390-9353-1F1412CDD8B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84236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000000"/>
                </a:solidFill>
              </a:rPr>
              <a:t> Tom Abbott, Biddulph High School and made available through www.sln.org.uk/geography and only for non commercial use in schools</a:t>
            </a:r>
          </a:p>
        </p:txBody>
      </p:sp>
      <p:sp>
        <p:nvSpPr>
          <p:cNvPr id="6" name="Slide Number Placeholder 5"/>
          <p:cNvSpPr>
            <a:spLocks noGrp="1"/>
          </p:cNvSpPr>
          <p:nvPr>
            <p:ph type="sldNum" sz="quarter" idx="12"/>
          </p:nvPr>
        </p:nvSpPr>
        <p:spPr/>
        <p:txBody>
          <a:bodyPr/>
          <a:lstStyle>
            <a:lvl1pPr>
              <a:defRPr/>
            </a:lvl1pPr>
          </a:lstStyle>
          <a:p>
            <a:fld id="{69E5138F-3082-4E7D-B6D2-93602B7F58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2900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000000"/>
                </a:solidFill>
              </a:rPr>
              <a:t> Tom Abbott, Biddulph High School and made available through www.sln.org.uk/geography and only for non commercial use in schools</a:t>
            </a:r>
          </a:p>
        </p:txBody>
      </p:sp>
      <p:sp>
        <p:nvSpPr>
          <p:cNvPr id="6" name="Slide Number Placeholder 5"/>
          <p:cNvSpPr>
            <a:spLocks noGrp="1"/>
          </p:cNvSpPr>
          <p:nvPr>
            <p:ph type="sldNum" sz="quarter" idx="12"/>
          </p:nvPr>
        </p:nvSpPr>
        <p:spPr/>
        <p:txBody>
          <a:bodyPr/>
          <a:lstStyle>
            <a:lvl1pPr>
              <a:defRPr/>
            </a:lvl1pPr>
          </a:lstStyle>
          <a:p>
            <a:fld id="{EB6D5C8B-3074-43F6-A604-6E1432048E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533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000000"/>
                </a:solidFill>
              </a:rPr>
              <a:t> Tom Abbott, Biddulph High School and made available through www.sln.org.uk/geography and only for non commercial use in schools</a:t>
            </a:r>
          </a:p>
        </p:txBody>
      </p:sp>
      <p:sp>
        <p:nvSpPr>
          <p:cNvPr id="6" name="Slide Number Placeholder 5"/>
          <p:cNvSpPr>
            <a:spLocks noGrp="1"/>
          </p:cNvSpPr>
          <p:nvPr>
            <p:ph type="sldNum" sz="quarter" idx="12"/>
          </p:nvPr>
        </p:nvSpPr>
        <p:spPr/>
        <p:txBody>
          <a:bodyPr/>
          <a:lstStyle>
            <a:lvl1pPr>
              <a:defRPr/>
            </a:lvl1pPr>
          </a:lstStyle>
          <a:p>
            <a:fld id="{825F98B1-2ED5-4480-AFA1-44214D91C0C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683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000000"/>
                </a:solidFill>
              </a:rPr>
              <a:t> Tom Abbott, Biddulph High School and made available through www.sln.org.uk/geography and only for non commercial use in schools</a:t>
            </a:r>
          </a:p>
        </p:txBody>
      </p:sp>
      <p:sp>
        <p:nvSpPr>
          <p:cNvPr id="7" name="Slide Number Placeholder 6"/>
          <p:cNvSpPr>
            <a:spLocks noGrp="1"/>
          </p:cNvSpPr>
          <p:nvPr>
            <p:ph type="sldNum" sz="quarter" idx="12"/>
          </p:nvPr>
        </p:nvSpPr>
        <p:spPr/>
        <p:txBody>
          <a:bodyPr/>
          <a:lstStyle>
            <a:lvl1pPr>
              <a:defRPr/>
            </a:lvl1pPr>
          </a:lstStyle>
          <a:p>
            <a:fld id="{9FB874D8-C913-48BA-8802-52FC945742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6573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altLang="en-US">
                <a:solidFill>
                  <a:srgbClr val="000000"/>
                </a:solidFill>
              </a:rPr>
              <a:t> Tom Abbott, Biddulph High School and made available through www.sln.org.uk/geography and only for non commercial use in schools</a:t>
            </a:r>
          </a:p>
        </p:txBody>
      </p:sp>
      <p:sp>
        <p:nvSpPr>
          <p:cNvPr id="9" name="Slide Number Placeholder 8"/>
          <p:cNvSpPr>
            <a:spLocks noGrp="1"/>
          </p:cNvSpPr>
          <p:nvPr>
            <p:ph type="sldNum" sz="quarter" idx="12"/>
          </p:nvPr>
        </p:nvSpPr>
        <p:spPr/>
        <p:txBody>
          <a:bodyPr/>
          <a:lstStyle>
            <a:lvl1pPr>
              <a:defRPr/>
            </a:lvl1pPr>
          </a:lstStyle>
          <a:p>
            <a:fld id="{4A68720B-D78C-47D4-816D-6FE86B4C46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5976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000000"/>
                </a:solidFill>
              </a:rPr>
              <a:t> Tom Abbott, Biddulph High School and made available through www.sln.org.uk/geography and only for non commercial use in schools</a:t>
            </a:r>
          </a:p>
        </p:txBody>
      </p:sp>
      <p:sp>
        <p:nvSpPr>
          <p:cNvPr id="5" name="Slide Number Placeholder 4"/>
          <p:cNvSpPr>
            <a:spLocks noGrp="1"/>
          </p:cNvSpPr>
          <p:nvPr>
            <p:ph type="sldNum" sz="quarter" idx="12"/>
          </p:nvPr>
        </p:nvSpPr>
        <p:spPr/>
        <p:txBody>
          <a:bodyPr/>
          <a:lstStyle>
            <a:lvl1pPr>
              <a:defRPr/>
            </a:lvl1pPr>
          </a:lstStyle>
          <a:p>
            <a:fld id="{434A600B-BD86-4F9D-88F6-293829D61A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053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000000"/>
                </a:solidFill>
              </a:rPr>
              <a:t> Tom Abbott, Biddulph High School and made available through www.sln.org.uk/geography and only for non commercial use in schools</a:t>
            </a:r>
          </a:p>
        </p:txBody>
      </p:sp>
      <p:sp>
        <p:nvSpPr>
          <p:cNvPr id="4" name="Slide Number Placeholder 3"/>
          <p:cNvSpPr>
            <a:spLocks noGrp="1"/>
          </p:cNvSpPr>
          <p:nvPr>
            <p:ph type="sldNum" sz="quarter" idx="12"/>
          </p:nvPr>
        </p:nvSpPr>
        <p:spPr/>
        <p:txBody>
          <a:bodyPr/>
          <a:lstStyle>
            <a:lvl1pPr>
              <a:defRPr/>
            </a:lvl1pPr>
          </a:lstStyle>
          <a:p>
            <a:fld id="{2B51EBAB-1751-4844-B8B4-D9D02947EC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858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B1F5A7-4FD4-4E2D-ABF7-0421C26D474B}" type="datetimeFigureOut">
              <a:rPr lang="en-GB" smtClean="0"/>
              <a:t>20/04/2014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40017C-56F0-401D-B6C7-66174BA22AEB}" type="slidenum">
              <a:rPr lang="en-GB" smtClean="0"/>
              <a:t>‹#›</a:t>
            </a:fld>
            <a:endParaRPr lang="en-GB"/>
          </a:p>
        </p:txBody>
      </p:sp>
    </p:spTree>
    <p:extLst>
      <p:ext uri="{BB962C8B-B14F-4D97-AF65-F5344CB8AC3E}">
        <p14:creationId xmlns:p14="http://schemas.microsoft.com/office/powerpoint/2010/main" val="3537228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000000"/>
                </a:solidFill>
              </a:rPr>
              <a:t> Tom Abbott, Biddulph High School and made available through www.sln.org.uk/geography and only for non commercial use in schools</a:t>
            </a:r>
          </a:p>
        </p:txBody>
      </p:sp>
      <p:sp>
        <p:nvSpPr>
          <p:cNvPr id="7" name="Slide Number Placeholder 6"/>
          <p:cNvSpPr>
            <a:spLocks noGrp="1"/>
          </p:cNvSpPr>
          <p:nvPr>
            <p:ph type="sldNum" sz="quarter" idx="12"/>
          </p:nvPr>
        </p:nvSpPr>
        <p:spPr/>
        <p:txBody>
          <a:bodyPr/>
          <a:lstStyle>
            <a:lvl1pPr>
              <a:defRPr/>
            </a:lvl1pPr>
          </a:lstStyle>
          <a:p>
            <a:fld id="{88123053-65CA-4E66-92FC-E06F9993412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2667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000000"/>
                </a:solidFill>
              </a:rPr>
              <a:t> Tom Abbott, Biddulph High School and made available through www.sln.org.uk/geography and only for non commercial use in schools</a:t>
            </a:r>
          </a:p>
        </p:txBody>
      </p:sp>
      <p:sp>
        <p:nvSpPr>
          <p:cNvPr id="7" name="Slide Number Placeholder 6"/>
          <p:cNvSpPr>
            <a:spLocks noGrp="1"/>
          </p:cNvSpPr>
          <p:nvPr>
            <p:ph type="sldNum" sz="quarter" idx="12"/>
          </p:nvPr>
        </p:nvSpPr>
        <p:spPr/>
        <p:txBody>
          <a:bodyPr/>
          <a:lstStyle>
            <a:lvl1pPr>
              <a:defRPr/>
            </a:lvl1pPr>
          </a:lstStyle>
          <a:p>
            <a:fld id="{9101CD1A-F61C-489A-9F6A-BFE3A0871F2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4416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000000"/>
                </a:solidFill>
              </a:rPr>
              <a:t> Tom Abbott, Biddulph High School and made available through www.sln.org.uk/geography and only for non commercial use in schools</a:t>
            </a:r>
          </a:p>
        </p:txBody>
      </p:sp>
      <p:sp>
        <p:nvSpPr>
          <p:cNvPr id="6" name="Slide Number Placeholder 5"/>
          <p:cNvSpPr>
            <a:spLocks noGrp="1"/>
          </p:cNvSpPr>
          <p:nvPr>
            <p:ph type="sldNum" sz="quarter" idx="12"/>
          </p:nvPr>
        </p:nvSpPr>
        <p:spPr/>
        <p:txBody>
          <a:bodyPr/>
          <a:lstStyle>
            <a:lvl1pPr>
              <a:defRPr/>
            </a:lvl1pPr>
          </a:lstStyle>
          <a:p>
            <a:fld id="{0398CD16-7493-459C-B7AB-4FAB692618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7351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000000"/>
                </a:solidFill>
              </a:rPr>
              <a:t> Tom Abbott, Biddulph High School and made available through www.sln.org.uk/geography and only for non commercial use in schools</a:t>
            </a:r>
          </a:p>
        </p:txBody>
      </p:sp>
      <p:sp>
        <p:nvSpPr>
          <p:cNvPr id="6" name="Slide Number Placeholder 5"/>
          <p:cNvSpPr>
            <a:spLocks noGrp="1"/>
          </p:cNvSpPr>
          <p:nvPr>
            <p:ph type="sldNum" sz="quarter" idx="12"/>
          </p:nvPr>
        </p:nvSpPr>
        <p:spPr/>
        <p:txBody>
          <a:bodyPr/>
          <a:lstStyle>
            <a:lvl1pPr>
              <a:defRPr/>
            </a:lvl1pPr>
          </a:lstStyle>
          <a:p>
            <a:fld id="{D2880AE1-043D-45D1-A1BB-85D25B4F555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9257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B1F5A7-4FD4-4E2D-ABF7-0421C26D474B}" type="datetimeFigureOut">
              <a:rPr lang="en-GB" smtClean="0"/>
              <a:t>20/04/2014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40017C-56F0-401D-B6C7-66174BA22AEB}" type="slidenum">
              <a:rPr lang="en-GB" smtClean="0"/>
              <a:t>‹#›</a:t>
            </a:fld>
            <a:endParaRPr lang="en-GB"/>
          </a:p>
        </p:txBody>
      </p:sp>
    </p:spTree>
    <p:extLst>
      <p:ext uri="{BB962C8B-B14F-4D97-AF65-F5344CB8AC3E}">
        <p14:creationId xmlns:p14="http://schemas.microsoft.com/office/powerpoint/2010/main" val="2933722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B1F5A7-4FD4-4E2D-ABF7-0421C26D474B}" type="datetimeFigureOut">
              <a:rPr lang="en-GB" smtClean="0"/>
              <a:t>20/04/2014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40017C-56F0-401D-B6C7-66174BA22AEB}" type="slidenum">
              <a:rPr lang="en-GB" smtClean="0"/>
              <a:t>‹#›</a:t>
            </a:fld>
            <a:endParaRPr lang="en-GB"/>
          </a:p>
        </p:txBody>
      </p:sp>
    </p:spTree>
    <p:extLst>
      <p:ext uri="{BB962C8B-B14F-4D97-AF65-F5344CB8AC3E}">
        <p14:creationId xmlns:p14="http://schemas.microsoft.com/office/powerpoint/2010/main" val="1811240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B1F5A7-4FD4-4E2D-ABF7-0421C26D474B}" type="datetimeFigureOut">
              <a:rPr lang="en-GB" smtClean="0"/>
              <a:t>20/04/2014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40017C-56F0-401D-B6C7-66174BA22AEB}" type="slidenum">
              <a:rPr lang="en-GB" smtClean="0"/>
              <a:t>‹#›</a:t>
            </a:fld>
            <a:endParaRPr lang="en-GB"/>
          </a:p>
        </p:txBody>
      </p:sp>
    </p:spTree>
    <p:extLst>
      <p:ext uri="{BB962C8B-B14F-4D97-AF65-F5344CB8AC3E}">
        <p14:creationId xmlns:p14="http://schemas.microsoft.com/office/powerpoint/2010/main" val="3109338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1F5A7-4FD4-4E2D-ABF7-0421C26D474B}" type="datetimeFigureOut">
              <a:rPr lang="en-GB" smtClean="0"/>
              <a:t>20/04/2014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40017C-56F0-401D-B6C7-66174BA22AEB}" type="slidenum">
              <a:rPr lang="en-GB" smtClean="0"/>
              <a:t>‹#›</a:t>
            </a:fld>
            <a:endParaRPr lang="en-GB"/>
          </a:p>
        </p:txBody>
      </p:sp>
    </p:spTree>
    <p:extLst>
      <p:ext uri="{BB962C8B-B14F-4D97-AF65-F5344CB8AC3E}">
        <p14:creationId xmlns:p14="http://schemas.microsoft.com/office/powerpoint/2010/main" val="347472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B1F5A7-4FD4-4E2D-ABF7-0421C26D474B}" type="datetimeFigureOut">
              <a:rPr lang="en-GB" smtClean="0"/>
              <a:t>20/04/2014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40017C-56F0-401D-B6C7-66174BA22AEB}" type="slidenum">
              <a:rPr lang="en-GB" smtClean="0"/>
              <a:t>‹#›</a:t>
            </a:fld>
            <a:endParaRPr lang="en-GB"/>
          </a:p>
        </p:txBody>
      </p:sp>
    </p:spTree>
    <p:extLst>
      <p:ext uri="{BB962C8B-B14F-4D97-AF65-F5344CB8AC3E}">
        <p14:creationId xmlns:p14="http://schemas.microsoft.com/office/powerpoint/2010/main" val="76804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B1F5A7-4FD4-4E2D-ABF7-0421C26D474B}" type="datetimeFigureOut">
              <a:rPr lang="en-GB" smtClean="0"/>
              <a:t>20/04/2014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40017C-56F0-401D-B6C7-66174BA22AEB}" type="slidenum">
              <a:rPr lang="en-GB" smtClean="0"/>
              <a:t>‹#›</a:t>
            </a:fld>
            <a:endParaRPr lang="en-GB"/>
          </a:p>
        </p:txBody>
      </p:sp>
    </p:spTree>
    <p:extLst>
      <p:ext uri="{BB962C8B-B14F-4D97-AF65-F5344CB8AC3E}">
        <p14:creationId xmlns:p14="http://schemas.microsoft.com/office/powerpoint/2010/main" val="1045711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1F5A7-4FD4-4E2D-ABF7-0421C26D474B}" type="datetimeFigureOut">
              <a:rPr lang="en-GB" smtClean="0"/>
              <a:t>20/04/2014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0017C-56F0-401D-B6C7-66174BA22AEB}" type="slidenum">
              <a:rPr lang="en-GB" smtClean="0"/>
              <a:t>‹#›</a:t>
            </a:fld>
            <a:endParaRPr lang="en-GB"/>
          </a:p>
        </p:txBody>
      </p:sp>
    </p:spTree>
    <p:extLst>
      <p:ext uri="{BB962C8B-B14F-4D97-AF65-F5344CB8AC3E}">
        <p14:creationId xmlns:p14="http://schemas.microsoft.com/office/powerpoint/2010/main" val="954328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2658849C-8BD5-46C5-81E0-4D72DDF754CF}"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2226222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C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eaLnBrk="0" fontAlgn="base" hangingPunct="0">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1600200" y="61722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00" b="0">
                <a:latin typeface="+mn-lt"/>
                <a:sym typeface="Symbol" pitchFamily="18" charset="2"/>
              </a:defRPr>
            </a:lvl1pPr>
          </a:lstStyle>
          <a:p>
            <a:pPr eaLnBrk="0" fontAlgn="base" hangingPunct="0">
              <a:spcBef>
                <a:spcPct val="0"/>
              </a:spcBef>
              <a:spcAft>
                <a:spcPct val="0"/>
              </a:spcAft>
            </a:pPr>
            <a:r>
              <a:rPr lang="en-US" altLang="en-US" smtClean="0">
                <a:solidFill>
                  <a:srgbClr val="000000"/>
                </a:solidFill>
              </a:rPr>
              <a:t> Tom Abbott, Biddulph High School and made available through www.sln.org.uk/geography and only for non commercial use in schools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eaLnBrk="0" fontAlgn="base" hangingPunct="0">
              <a:spcBef>
                <a:spcPct val="0"/>
              </a:spcBef>
              <a:spcAft>
                <a:spcPct val="0"/>
              </a:spcAft>
            </a:pPr>
            <a:fld id="{36F44CAE-B02A-499B-8086-E4A504784B3D}"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pic>
        <p:nvPicPr>
          <p:cNvPr id="1031"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24800" y="0"/>
            <a:ext cx="12192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8986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20688"/>
            <a:ext cx="7772400" cy="1470025"/>
          </a:xfrm>
        </p:spPr>
        <p:txBody>
          <a:bodyPr>
            <a:normAutofit/>
          </a:bodyPr>
          <a:lstStyle/>
          <a:p>
            <a:r>
              <a:rPr lang="en-GB" sz="6600" b="1" u="sng" dirty="0" smtClean="0">
                <a:solidFill>
                  <a:schemeClr val="accent3"/>
                </a:solidFill>
                <a:effectLst>
                  <a:outerShdw blurRad="38100" dist="38100" dir="2700000" algn="tl">
                    <a:srgbClr val="000000">
                      <a:alpha val="43137"/>
                    </a:srgbClr>
                  </a:outerShdw>
                </a:effectLst>
              </a:rPr>
              <a:t>Coastal Erosion</a:t>
            </a:r>
            <a:endParaRPr lang="en-GB" sz="6600" b="1" u="sng" dirty="0">
              <a:solidFill>
                <a:schemeClr val="accent3"/>
              </a:solidFill>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969562"/>
            <a:ext cx="7272808" cy="4097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186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66"/>
                </a:solidFill>
                <a:effectLst>
                  <a:outerShdw blurRad="38100" dist="38100" dir="2700000" algn="tl">
                    <a:srgbClr val="000000">
                      <a:alpha val="43137"/>
                    </a:srgbClr>
                  </a:outerShdw>
                </a:effectLst>
              </a:rPr>
              <a:t>Quiz</a:t>
            </a:r>
            <a:endParaRPr lang="en-GB" b="1" dirty="0">
              <a:solidFill>
                <a:srgbClr val="FF0066"/>
              </a:solidFill>
              <a:effectLst>
                <a:outerShdw blurRad="38100" dist="38100" dir="2700000" algn="tl">
                  <a:srgbClr val="000000">
                    <a:alpha val="43137"/>
                  </a:srgbClr>
                </a:outerShdw>
              </a:effectLst>
            </a:endParaRPr>
          </a:p>
        </p:txBody>
      </p:sp>
      <p:pic>
        <p:nvPicPr>
          <p:cNvPr id="4098" name="Picture 2" descr="https://encrypted-tbn0.gstatic.com/images?q=tbn:ANd9GcTR61Y0_XJFLY36Ym9Mx_vPmICVUi95yKUvD78OFCjvvBzru-oN_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7992888" cy="560762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683568" y="1196752"/>
            <a:ext cx="93610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3</a:t>
            </a:r>
            <a:endParaRPr lang="en-GB" sz="4800" dirty="0"/>
          </a:p>
        </p:txBody>
      </p:sp>
    </p:spTree>
    <p:extLst>
      <p:ext uri="{BB962C8B-B14F-4D97-AF65-F5344CB8AC3E}">
        <p14:creationId xmlns:p14="http://schemas.microsoft.com/office/powerpoint/2010/main" val="2438445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66"/>
                </a:solidFill>
                <a:effectLst>
                  <a:outerShdw blurRad="38100" dist="38100" dir="2700000" algn="tl">
                    <a:srgbClr val="000000">
                      <a:alpha val="43137"/>
                    </a:srgbClr>
                  </a:outerShdw>
                </a:effectLst>
              </a:rPr>
              <a:t>Quiz</a:t>
            </a:r>
            <a:endParaRPr lang="en-GB" b="1" dirty="0">
              <a:solidFill>
                <a:srgbClr val="FF0066"/>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96751"/>
            <a:ext cx="7992888" cy="548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899592" y="1340768"/>
            <a:ext cx="79208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4</a:t>
            </a:r>
            <a:endParaRPr lang="en-GB" sz="4400" dirty="0"/>
          </a:p>
        </p:txBody>
      </p:sp>
    </p:spTree>
    <p:extLst>
      <p:ext uri="{BB962C8B-B14F-4D97-AF65-F5344CB8AC3E}">
        <p14:creationId xmlns:p14="http://schemas.microsoft.com/office/powerpoint/2010/main" val="2338773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accent3"/>
                </a:solidFill>
                <a:effectLst>
                  <a:outerShdw blurRad="38100" dist="38100" dir="2700000" algn="tl">
                    <a:srgbClr val="000000">
                      <a:alpha val="43137"/>
                    </a:srgbClr>
                  </a:outerShdw>
                </a:effectLst>
              </a:rPr>
              <a:t>Quiz</a:t>
            </a:r>
            <a:endParaRPr lang="en-GB" b="1" dirty="0">
              <a:solidFill>
                <a:schemeClr val="accent3"/>
              </a:solidFill>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60367"/>
            <a:ext cx="7003479" cy="5245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1259632" y="1628800"/>
            <a:ext cx="86409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prstClr val="white"/>
                </a:solidFill>
              </a:rPr>
              <a:t>5</a:t>
            </a:r>
            <a:endParaRPr lang="en-GB" sz="3600" dirty="0">
              <a:solidFill>
                <a:prstClr val="white"/>
              </a:solidFill>
            </a:endParaRPr>
          </a:p>
        </p:txBody>
      </p:sp>
    </p:spTree>
    <p:extLst>
      <p:ext uri="{BB962C8B-B14F-4D97-AF65-F5344CB8AC3E}">
        <p14:creationId xmlns:p14="http://schemas.microsoft.com/office/powerpoint/2010/main" val="2677793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effectLst>
                  <a:outerShdw blurRad="38100" dist="38100" dir="2700000" algn="tl">
                    <a:srgbClr val="000000">
                      <a:alpha val="43137"/>
                    </a:srgbClr>
                  </a:outerShdw>
                </a:effectLst>
              </a:rPr>
              <a:t>Answers  SA</a:t>
            </a:r>
            <a:endParaRPr lang="en-GB" b="1"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Solution </a:t>
            </a:r>
            <a:r>
              <a:rPr lang="en-GB" sz="2000" dirty="0" smtClean="0"/>
              <a:t>– Evidence?</a:t>
            </a:r>
          </a:p>
          <a:p>
            <a:pPr marL="514350" indent="-514350">
              <a:buFont typeface="+mj-lt"/>
              <a:buAutoNum type="arabicPeriod"/>
            </a:pPr>
            <a:r>
              <a:rPr lang="en-GB" dirty="0" smtClean="0"/>
              <a:t>Attrition – </a:t>
            </a:r>
            <a:r>
              <a:rPr lang="en-GB" sz="1600" dirty="0" smtClean="0"/>
              <a:t>Evidence?</a:t>
            </a:r>
          </a:p>
          <a:p>
            <a:pPr marL="0" indent="0">
              <a:buNone/>
            </a:pPr>
            <a:r>
              <a:rPr lang="en-GB" dirty="0" smtClean="0"/>
              <a:t>3. Abrasion </a:t>
            </a:r>
            <a:r>
              <a:rPr lang="en-GB" dirty="0" smtClean="0"/>
              <a:t>– </a:t>
            </a:r>
            <a:r>
              <a:rPr lang="en-GB" sz="2000" dirty="0" smtClean="0"/>
              <a:t>Evidence?</a:t>
            </a:r>
            <a:endParaRPr lang="en-GB" dirty="0" smtClean="0"/>
          </a:p>
          <a:p>
            <a:pPr marL="0" indent="0">
              <a:buNone/>
            </a:pPr>
            <a:r>
              <a:rPr lang="en-GB" dirty="0" smtClean="0"/>
              <a:t>4. </a:t>
            </a:r>
            <a:r>
              <a:rPr lang="en-GB" dirty="0" smtClean="0"/>
              <a:t>Hydraulic action and abrasion – </a:t>
            </a:r>
            <a:r>
              <a:rPr lang="en-GB" sz="2000" dirty="0" smtClean="0"/>
              <a:t>Evidence</a:t>
            </a:r>
            <a:r>
              <a:rPr lang="en-GB" sz="2000" dirty="0" smtClean="0"/>
              <a:t>?</a:t>
            </a:r>
          </a:p>
          <a:p>
            <a:pPr marL="0" indent="0">
              <a:buNone/>
            </a:pPr>
            <a:r>
              <a:rPr lang="en-GB" dirty="0" smtClean="0"/>
              <a:t>5. Corrosion</a:t>
            </a:r>
            <a:r>
              <a:rPr lang="en-GB" dirty="0"/>
              <a:t>– </a:t>
            </a:r>
            <a:r>
              <a:rPr lang="en-GB" sz="2000" dirty="0"/>
              <a:t>Evidence</a:t>
            </a:r>
            <a:r>
              <a:rPr lang="en-GB" sz="2000" dirty="0" smtClean="0"/>
              <a:t>?</a:t>
            </a:r>
            <a:endParaRPr lang="en-GB" dirty="0"/>
          </a:p>
        </p:txBody>
      </p:sp>
    </p:spTree>
    <p:extLst>
      <p:ext uri="{BB962C8B-B14F-4D97-AF65-F5344CB8AC3E}">
        <p14:creationId xmlns:p14="http://schemas.microsoft.com/office/powerpoint/2010/main" val="233579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00B050"/>
                </a:solidFill>
                <a:effectLst>
                  <a:outerShdw blurRad="38100" dist="38100" dir="2700000" algn="tl">
                    <a:srgbClr val="000000">
                      <a:alpha val="43137"/>
                    </a:srgbClr>
                  </a:outerShdw>
                </a:effectLst>
              </a:rPr>
              <a:t>Sub-aerial or cliff face erosion</a:t>
            </a:r>
            <a:endParaRPr lang="en-GB" b="1"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endParaRPr lang="en-GB" sz="2000" dirty="0"/>
          </a:p>
          <a:p>
            <a:pPr marL="0" indent="0">
              <a:buNone/>
            </a:pPr>
            <a:r>
              <a:rPr lang="en-GB" sz="2800" b="1" dirty="0" smtClean="0">
                <a:solidFill>
                  <a:schemeClr val="accent3"/>
                </a:solidFill>
              </a:rPr>
              <a:t>Sub-aerial processes include:</a:t>
            </a:r>
          </a:p>
          <a:p>
            <a:pPr marL="0" indent="0">
              <a:buNone/>
            </a:pPr>
            <a:endParaRPr lang="en-GB" sz="2800" b="1" dirty="0" smtClean="0">
              <a:solidFill>
                <a:schemeClr val="accent3"/>
              </a:solidFill>
            </a:endParaRPr>
          </a:p>
          <a:p>
            <a:pPr marL="514350" indent="-514350">
              <a:buFont typeface="+mj-lt"/>
              <a:buAutoNum type="arabicPeriod"/>
            </a:pPr>
            <a:r>
              <a:rPr lang="en-GB" sz="2000" b="1" dirty="0" smtClean="0">
                <a:solidFill>
                  <a:schemeClr val="accent3"/>
                </a:solidFill>
              </a:rPr>
              <a:t>Salt weathering </a:t>
            </a:r>
            <a:r>
              <a:rPr lang="en-GB" sz="2000" dirty="0" smtClean="0"/>
              <a:t>– sodium and magnesium compounds expand in joints and cracks thereby weakening rock structures.</a:t>
            </a:r>
          </a:p>
          <a:p>
            <a:pPr marL="514350" indent="-514350">
              <a:buFont typeface="+mj-lt"/>
              <a:buAutoNum type="arabicPeriod"/>
            </a:pPr>
            <a:r>
              <a:rPr lang="en-GB" sz="2000" b="1" dirty="0" smtClean="0">
                <a:solidFill>
                  <a:schemeClr val="accent3"/>
                </a:solidFill>
              </a:rPr>
              <a:t>Freeze-thaw weathering </a:t>
            </a:r>
            <a:r>
              <a:rPr lang="en-GB" sz="2000" dirty="0" smtClean="0"/>
              <a:t>– The process whereby water freezes, expands and degrades jointed rocks</a:t>
            </a:r>
          </a:p>
          <a:p>
            <a:pPr marL="514350" indent="-514350">
              <a:buFont typeface="+mj-lt"/>
              <a:buAutoNum type="arabicPeriod"/>
            </a:pPr>
            <a:r>
              <a:rPr lang="en-GB" sz="2000" b="1" dirty="0" smtClean="0">
                <a:solidFill>
                  <a:schemeClr val="accent3"/>
                </a:solidFill>
              </a:rPr>
              <a:t>Biological weathering </a:t>
            </a:r>
            <a:r>
              <a:rPr lang="en-GB" sz="2000" dirty="0" smtClean="0"/>
              <a:t>– Carried out by molluscs, sponges and urchins.</a:t>
            </a:r>
            <a:endParaRPr lang="en-GB" sz="2000" dirty="0" smtClean="0"/>
          </a:p>
        </p:txBody>
      </p:sp>
    </p:spTree>
    <p:extLst>
      <p:ext uri="{BB962C8B-B14F-4D97-AF65-F5344CB8AC3E}">
        <p14:creationId xmlns:p14="http://schemas.microsoft.com/office/powerpoint/2010/main" val="256804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0066"/>
                </a:solidFill>
                <a:effectLst>
                  <a:outerShdw blurRad="38100" dist="38100" dir="2700000" algn="tl">
                    <a:srgbClr val="000000">
                      <a:alpha val="43137"/>
                    </a:srgbClr>
                  </a:outerShdw>
                </a:effectLst>
              </a:rPr>
              <a:t>Physical Factors </a:t>
            </a:r>
            <a:r>
              <a:rPr lang="en-GB" b="1" dirty="0" smtClean="0">
                <a:solidFill>
                  <a:srgbClr val="FF0066"/>
                </a:solidFill>
                <a:effectLst>
                  <a:outerShdw blurRad="38100" dist="38100" dir="2700000" algn="tl">
                    <a:srgbClr val="000000">
                      <a:alpha val="43137"/>
                    </a:srgbClr>
                  </a:outerShdw>
                </a:effectLst>
              </a:rPr>
              <a:t>which influence the rate of erosion</a:t>
            </a:r>
            <a:endParaRPr lang="en-GB" b="1" dirty="0">
              <a:solidFill>
                <a:srgbClr val="FF006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GB" b="1" dirty="0" smtClean="0">
                <a:solidFill>
                  <a:schemeClr val="accent3"/>
                </a:solidFill>
              </a:rPr>
              <a:t>Wave </a:t>
            </a:r>
            <a:r>
              <a:rPr lang="en-GB" b="1" dirty="0" smtClean="0">
                <a:solidFill>
                  <a:schemeClr val="accent3"/>
                </a:solidFill>
              </a:rPr>
              <a:t>characteristics </a:t>
            </a:r>
            <a:r>
              <a:rPr lang="en-GB" dirty="0" smtClean="0"/>
              <a:t>– </a:t>
            </a:r>
          </a:p>
          <a:p>
            <a:pPr marL="0" indent="0">
              <a:buNone/>
            </a:pPr>
            <a:r>
              <a:rPr lang="en-GB" dirty="0" smtClean="0"/>
              <a:t>Key words: constructive/destructive</a:t>
            </a:r>
            <a:endParaRPr lang="en-GB" dirty="0" smtClean="0"/>
          </a:p>
          <a:p>
            <a:r>
              <a:rPr lang="en-GB" b="1" dirty="0" smtClean="0">
                <a:solidFill>
                  <a:schemeClr val="accent3"/>
                </a:solidFill>
              </a:rPr>
              <a:t>Coastal </a:t>
            </a:r>
            <a:r>
              <a:rPr lang="en-GB" b="1" dirty="0" smtClean="0">
                <a:solidFill>
                  <a:schemeClr val="accent3"/>
                </a:solidFill>
              </a:rPr>
              <a:t>geometry </a:t>
            </a:r>
            <a:r>
              <a:rPr lang="en-GB" dirty="0" smtClean="0"/>
              <a:t>– </a:t>
            </a:r>
          </a:p>
          <a:p>
            <a:pPr marL="0" indent="0">
              <a:buNone/>
            </a:pPr>
            <a:r>
              <a:rPr lang="en-GB" dirty="0" smtClean="0"/>
              <a:t>Key words: Wave refraction</a:t>
            </a:r>
          </a:p>
          <a:p>
            <a:pPr marL="0" indent="0">
              <a:buNone/>
            </a:pPr>
            <a:r>
              <a:rPr lang="en-GB" dirty="0" smtClean="0"/>
              <a:t>Nature </a:t>
            </a:r>
            <a:r>
              <a:rPr lang="en-GB" dirty="0" smtClean="0"/>
              <a:t>of any beach present</a:t>
            </a:r>
          </a:p>
          <a:p>
            <a:r>
              <a:rPr lang="en-GB" b="1" dirty="0" smtClean="0">
                <a:solidFill>
                  <a:schemeClr val="accent3"/>
                </a:solidFill>
              </a:rPr>
              <a:t>Geology – </a:t>
            </a:r>
          </a:p>
          <a:p>
            <a:pPr marL="0" indent="0">
              <a:buNone/>
            </a:pPr>
            <a:r>
              <a:rPr lang="en-GB" dirty="0" smtClean="0"/>
              <a:t>Key words: Lithology/Concordant/Accordant/Discordant</a:t>
            </a:r>
            <a:endParaRPr lang="en-GB" dirty="0"/>
          </a:p>
          <a:p>
            <a:pPr marL="0" indent="0">
              <a:buNone/>
            </a:pPr>
            <a:endParaRPr lang="en-GB" dirty="0"/>
          </a:p>
        </p:txBody>
      </p:sp>
    </p:spTree>
    <p:extLst>
      <p:ext uri="{BB962C8B-B14F-4D97-AF65-F5344CB8AC3E}">
        <p14:creationId xmlns:p14="http://schemas.microsoft.com/office/powerpoint/2010/main" val="715294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3">
                    <a:lumMod val="75000"/>
                  </a:schemeClr>
                </a:solidFill>
                <a:effectLst>
                  <a:outerShdw blurRad="38100" dist="38100" dir="2700000" algn="tl">
                    <a:srgbClr val="000000">
                      <a:alpha val="43137"/>
                    </a:srgbClr>
                  </a:outerShdw>
                </a:effectLst>
              </a:rPr>
              <a:t>Wave characteristics</a:t>
            </a:r>
            <a:endParaRPr lang="en-GB" b="1" dirty="0">
              <a:solidFill>
                <a:schemeClr val="accent3">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0000" lnSpcReduction="20000"/>
          </a:bodyPr>
          <a:lstStyle/>
          <a:p>
            <a:r>
              <a:rPr lang="en-GB" dirty="0"/>
              <a:t>Wave energy is </a:t>
            </a:r>
            <a:r>
              <a:rPr lang="en-GB" dirty="0" smtClean="0"/>
              <a:t>determined by two </a:t>
            </a:r>
            <a:r>
              <a:rPr lang="en-GB" dirty="0"/>
              <a:t>factors: </a:t>
            </a:r>
            <a:endParaRPr lang="en-GB" dirty="0" smtClean="0"/>
          </a:p>
          <a:p>
            <a:r>
              <a:rPr lang="en-GB" dirty="0" smtClean="0">
                <a:solidFill>
                  <a:schemeClr val="accent3"/>
                </a:solidFill>
              </a:rPr>
              <a:t>Height</a:t>
            </a:r>
            <a:r>
              <a:rPr lang="en-GB" dirty="0" smtClean="0"/>
              <a:t> (distance between trough and crest)</a:t>
            </a:r>
          </a:p>
          <a:p>
            <a:r>
              <a:rPr lang="en-GB" dirty="0" smtClean="0">
                <a:solidFill>
                  <a:schemeClr val="accent3"/>
                </a:solidFill>
              </a:rPr>
              <a:t>Length</a:t>
            </a:r>
            <a:r>
              <a:rPr lang="en-GB" dirty="0" smtClean="0"/>
              <a:t> (distance between the two crests)</a:t>
            </a:r>
          </a:p>
          <a:p>
            <a:endParaRPr lang="en-GB" dirty="0"/>
          </a:p>
          <a:p>
            <a:r>
              <a:rPr lang="en-GB" dirty="0" smtClean="0"/>
              <a:t>Wave energy is results from three factors:</a:t>
            </a:r>
          </a:p>
          <a:p>
            <a:r>
              <a:rPr lang="en-GB" dirty="0" smtClean="0"/>
              <a:t>The</a:t>
            </a:r>
            <a:r>
              <a:rPr lang="en-GB" u="sng" dirty="0" smtClean="0"/>
              <a:t> </a:t>
            </a:r>
            <a:r>
              <a:rPr lang="en-GB" u="sng" dirty="0" smtClean="0">
                <a:solidFill>
                  <a:schemeClr val="accent3"/>
                </a:solidFill>
              </a:rPr>
              <a:t>speed</a:t>
            </a:r>
            <a:r>
              <a:rPr lang="en-GB" dirty="0" smtClean="0"/>
              <a:t> </a:t>
            </a:r>
            <a:r>
              <a:rPr lang="en-GB" dirty="0"/>
              <a:t>of the wind blowing over the surface of the </a:t>
            </a:r>
            <a:r>
              <a:rPr lang="en-GB" dirty="0" smtClean="0"/>
              <a:t>sea</a:t>
            </a:r>
          </a:p>
          <a:p>
            <a:r>
              <a:rPr lang="en-GB" dirty="0" smtClean="0"/>
              <a:t>The length of </a:t>
            </a:r>
            <a:r>
              <a:rPr lang="en-GB" u="sng" dirty="0" smtClean="0">
                <a:solidFill>
                  <a:schemeClr val="accent3"/>
                </a:solidFill>
              </a:rPr>
              <a:t>time</a:t>
            </a:r>
            <a:r>
              <a:rPr lang="en-GB" dirty="0" smtClean="0"/>
              <a:t> a wave has been moving</a:t>
            </a:r>
          </a:p>
          <a:p>
            <a:r>
              <a:rPr lang="en-GB" dirty="0" smtClean="0"/>
              <a:t>The </a:t>
            </a:r>
            <a:r>
              <a:rPr lang="en-GB" u="sng" dirty="0" smtClean="0">
                <a:solidFill>
                  <a:schemeClr val="accent3"/>
                </a:solidFill>
              </a:rPr>
              <a:t>fetch</a:t>
            </a:r>
            <a:r>
              <a:rPr lang="en-GB" dirty="0" smtClean="0">
                <a:solidFill>
                  <a:schemeClr val="accent3"/>
                </a:solidFill>
              </a:rPr>
              <a:t> </a:t>
            </a:r>
            <a:r>
              <a:rPr lang="en-GB" dirty="0" smtClean="0"/>
              <a:t>– the distance of open sea</a:t>
            </a:r>
          </a:p>
          <a:p>
            <a:endParaRPr lang="en-GB" dirty="0"/>
          </a:p>
          <a:p>
            <a:r>
              <a:rPr lang="en-GB" dirty="0"/>
              <a:t>Any or all of these factors can combine to make steeper, higher-energy waves. </a:t>
            </a:r>
            <a:endParaRPr lang="en-GB" dirty="0" smtClean="0"/>
          </a:p>
          <a:p>
            <a:r>
              <a:rPr lang="en-GB" dirty="0" smtClean="0"/>
              <a:t>The </a:t>
            </a:r>
            <a:r>
              <a:rPr lang="en-GB" dirty="0"/>
              <a:t>higher the wave energy, the higher the rate of erosion (all other things being equal). </a:t>
            </a:r>
            <a:endParaRPr lang="en-GB" dirty="0"/>
          </a:p>
          <a:p>
            <a:endParaRPr lang="en-GB" dirty="0"/>
          </a:p>
        </p:txBody>
      </p:sp>
    </p:spTree>
    <p:extLst>
      <p:ext uri="{BB962C8B-B14F-4D97-AF65-F5344CB8AC3E}">
        <p14:creationId xmlns:p14="http://schemas.microsoft.com/office/powerpoint/2010/main" val="1926681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onstructive waves"/>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14400" y="685800"/>
            <a:ext cx="51054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onstructive waves"/>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6800" y="4260850"/>
            <a:ext cx="4953000" cy="1093788"/>
          </a:xfrm>
          <a:prstGeom prst="rect">
            <a:avLst/>
          </a:prstGeom>
          <a:noFill/>
          <a:extLst>
            <a:ext uri="{909E8E84-426E-40DD-AFC4-6F175D3DCCD1}">
              <a14:hiddenFill xmlns:a14="http://schemas.microsoft.com/office/drawing/2010/main">
                <a:solidFill>
                  <a:srgbClr val="FFFFFF"/>
                </a:solidFill>
              </a14:hiddenFill>
            </a:ext>
          </a:extLst>
        </p:spPr>
      </p:pic>
      <p:sp>
        <p:nvSpPr>
          <p:cNvPr id="13317" name="Text Box 5"/>
          <p:cNvSpPr txBox="1">
            <a:spLocks noChangeArrowheads="1"/>
          </p:cNvSpPr>
          <p:nvPr/>
        </p:nvSpPr>
        <p:spPr bwMode="auto">
          <a:xfrm>
            <a:off x="466725" y="2965450"/>
            <a:ext cx="3276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000066"/>
                </a:solidFill>
                <a:latin typeface="Arial" charset="0"/>
              </a:rPr>
              <a:t>Destructive Waves</a:t>
            </a:r>
          </a:p>
        </p:txBody>
      </p:sp>
      <p:sp>
        <p:nvSpPr>
          <p:cNvPr id="13318" name="Rectangle 6"/>
          <p:cNvSpPr>
            <a:spLocks noChangeArrowheads="1"/>
          </p:cNvSpPr>
          <p:nvPr/>
        </p:nvSpPr>
        <p:spPr bwMode="auto">
          <a:xfrm>
            <a:off x="466725" y="5632450"/>
            <a:ext cx="2895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GB" altLang="en-US">
                <a:solidFill>
                  <a:srgbClr val="000066"/>
                </a:solidFill>
                <a:latin typeface="Arial" charset="0"/>
              </a:rPr>
              <a:t>Constructive Waves</a:t>
            </a:r>
          </a:p>
        </p:txBody>
      </p:sp>
      <p:sp>
        <p:nvSpPr>
          <p:cNvPr id="13319" name="Rectangle 7"/>
          <p:cNvSpPr>
            <a:spLocks noChangeArrowheads="1"/>
          </p:cNvSpPr>
          <p:nvPr/>
        </p:nvSpPr>
        <p:spPr bwMode="auto">
          <a:xfrm>
            <a:off x="4038600" y="2959100"/>
            <a:ext cx="2593975" cy="466725"/>
          </a:xfrm>
          <a:prstGeom prst="rect">
            <a:avLst/>
          </a:prstGeom>
          <a:solidFill>
            <a:schemeClr val="bg1"/>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a:solidFill>
                  <a:srgbClr val="000066"/>
                </a:solidFill>
                <a:latin typeface="Arial" charset="0"/>
              </a:rPr>
              <a:t>backwash&gt;swash</a:t>
            </a:r>
          </a:p>
        </p:txBody>
      </p:sp>
      <p:sp>
        <p:nvSpPr>
          <p:cNvPr id="13320" name="Rectangle 8"/>
          <p:cNvSpPr>
            <a:spLocks noChangeArrowheads="1"/>
          </p:cNvSpPr>
          <p:nvPr/>
        </p:nvSpPr>
        <p:spPr bwMode="auto">
          <a:xfrm>
            <a:off x="4038600" y="5626100"/>
            <a:ext cx="2593975" cy="466725"/>
          </a:xfrm>
          <a:prstGeom prst="rect">
            <a:avLst/>
          </a:prstGeom>
          <a:solidFill>
            <a:schemeClr val="bg1"/>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a:solidFill>
                  <a:srgbClr val="000066"/>
                </a:solidFill>
                <a:latin typeface="Arial" charset="0"/>
              </a:rPr>
              <a:t>swash&gt;backwash</a:t>
            </a:r>
          </a:p>
        </p:txBody>
      </p:sp>
      <p:pic>
        <p:nvPicPr>
          <p:cNvPr id="13321" name="Picture 9" descr="waves 1"/>
          <p:cNvPicPr>
            <a:picLocks noChangeAspect="1" noChangeArrowheads="1"/>
          </p:cNvPicPr>
          <p:nvPr/>
        </p:nvPicPr>
        <p:blipFill>
          <a:blip r:embed="rId3">
            <a:extLst>
              <a:ext uri="{28A0092B-C50C-407E-A947-70E740481C1C}">
                <a14:useLocalDpi xmlns:a14="http://schemas.microsoft.com/office/drawing/2010/main" val="0"/>
              </a:ext>
            </a:extLst>
          </a:blip>
          <a:srcRect t="18756" r="48685" b="41388"/>
          <a:stretch>
            <a:fillRect/>
          </a:stretch>
        </p:blipFill>
        <p:spPr bwMode="auto">
          <a:xfrm>
            <a:off x="6400800" y="1593850"/>
            <a:ext cx="2514600" cy="1095375"/>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waves 1"/>
          <p:cNvPicPr>
            <a:picLocks noChangeAspect="1" noChangeArrowheads="1"/>
          </p:cNvPicPr>
          <p:nvPr/>
        </p:nvPicPr>
        <p:blipFill>
          <a:blip r:embed="rId3">
            <a:extLst>
              <a:ext uri="{28A0092B-C50C-407E-A947-70E740481C1C}">
                <a14:useLocalDpi xmlns:a14="http://schemas.microsoft.com/office/drawing/2010/main" val="0"/>
              </a:ext>
            </a:extLst>
          </a:blip>
          <a:srcRect l="59210" t="15424"/>
          <a:stretch>
            <a:fillRect/>
          </a:stretch>
        </p:blipFill>
        <p:spPr bwMode="auto">
          <a:xfrm>
            <a:off x="6553200" y="4337050"/>
            <a:ext cx="2362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3323" name="Rectangle 11"/>
          <p:cNvSpPr>
            <a:spLocks noGrp="1" noChangeArrowheads="1"/>
          </p:cNvSpPr>
          <p:nvPr>
            <p:ph type="title" idx="4294967295"/>
          </p:nvPr>
        </p:nvSpPr>
        <p:spPr>
          <a:xfrm>
            <a:off x="1371600" y="0"/>
            <a:ext cx="6426200" cy="838200"/>
          </a:xfrm>
        </p:spPr>
        <p:txBody>
          <a:bodyPr/>
          <a:lstStyle/>
          <a:p>
            <a:r>
              <a:rPr lang="en-GB" altLang="en-US" sz="2800" i="0">
                <a:solidFill>
                  <a:srgbClr val="5B0091"/>
                </a:solidFill>
                <a:latin typeface="Arial" charset="0"/>
              </a:rPr>
              <a:t>Types of waves</a:t>
            </a:r>
          </a:p>
        </p:txBody>
      </p:sp>
    </p:spTree>
    <p:extLst>
      <p:ext uri="{BB962C8B-B14F-4D97-AF65-F5344CB8AC3E}">
        <p14:creationId xmlns:p14="http://schemas.microsoft.com/office/powerpoint/2010/main" val="1007725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66"/>
                </a:solidFill>
                <a:effectLst>
                  <a:outerShdw blurRad="38100" dist="38100" dir="2700000" algn="tl">
                    <a:srgbClr val="000000">
                      <a:alpha val="43137"/>
                    </a:srgbClr>
                  </a:outerShdw>
                </a:effectLst>
              </a:rPr>
              <a:t>Coastal geometry</a:t>
            </a:r>
            <a:endParaRPr lang="en-GB" b="1" dirty="0">
              <a:solidFill>
                <a:srgbClr val="FF006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a:t>The </a:t>
            </a:r>
            <a:r>
              <a:rPr lang="en-GB" b="1" dirty="0"/>
              <a:t>GEOMORPHOLOGY</a:t>
            </a:r>
            <a:r>
              <a:rPr lang="en-GB" dirty="0"/>
              <a:t> (or shape) of the coastline will also affect the rate of erosion. </a:t>
            </a:r>
            <a:r>
              <a:rPr lang="en-GB" u="sng" dirty="0"/>
              <a:t>Headlands</a:t>
            </a:r>
            <a:r>
              <a:rPr lang="en-GB" dirty="0"/>
              <a:t> cause wave refraction, making waves converge and combining their energy. Wider, shallower </a:t>
            </a:r>
            <a:r>
              <a:rPr lang="en-GB" u="sng" dirty="0"/>
              <a:t>bays</a:t>
            </a:r>
            <a:r>
              <a:rPr lang="en-GB" dirty="0"/>
              <a:t>, meanwhile, allow waves to diverge, losing energy due to friction with the sea bed. </a:t>
            </a:r>
          </a:p>
        </p:txBody>
      </p:sp>
    </p:spTree>
    <p:extLst>
      <p:ext uri="{BB962C8B-B14F-4D97-AF65-F5344CB8AC3E}">
        <p14:creationId xmlns:p14="http://schemas.microsoft.com/office/powerpoint/2010/main" val="2652271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66"/>
                </a:solidFill>
                <a:effectLst>
                  <a:outerShdw blurRad="38100" dist="38100" dir="2700000" algn="tl">
                    <a:srgbClr val="000000">
                      <a:alpha val="43137"/>
                    </a:srgbClr>
                  </a:outerShdw>
                </a:effectLst>
              </a:rPr>
              <a:t>Geometry: Nature </a:t>
            </a:r>
            <a:r>
              <a:rPr lang="en-GB" b="1" dirty="0" smtClean="0">
                <a:solidFill>
                  <a:srgbClr val="FF0066"/>
                </a:solidFill>
                <a:effectLst>
                  <a:outerShdw blurRad="38100" dist="38100" dir="2700000" algn="tl">
                    <a:srgbClr val="000000">
                      <a:alpha val="43137"/>
                    </a:srgbClr>
                  </a:outerShdw>
                </a:effectLst>
              </a:rPr>
              <a:t>of any beach</a:t>
            </a:r>
            <a:endParaRPr lang="en-GB" b="1" dirty="0">
              <a:solidFill>
                <a:srgbClr val="FF006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GB" dirty="0" smtClean="0"/>
              <a:t>Where the wave breaks effects the energy of the impact.</a:t>
            </a:r>
          </a:p>
          <a:p>
            <a:r>
              <a:rPr lang="en-GB" dirty="0" smtClean="0"/>
              <a:t>A wider </a:t>
            </a:r>
            <a:r>
              <a:rPr lang="en-GB" dirty="0"/>
              <a:t>beach will cause more wave energy to be lost due to friction before the waves can break. A narrower beach will mean that the </a:t>
            </a:r>
            <a:r>
              <a:rPr lang="en-GB" u="sng" dirty="0"/>
              <a:t>breaking point</a:t>
            </a:r>
            <a:r>
              <a:rPr lang="en-GB" dirty="0"/>
              <a:t> of the waves is closer to the </a:t>
            </a:r>
            <a:r>
              <a:rPr lang="en-GB" dirty="0" smtClean="0"/>
              <a:t>coastline. If </a:t>
            </a:r>
            <a:r>
              <a:rPr lang="en-GB" dirty="0"/>
              <a:t>the </a:t>
            </a:r>
            <a:r>
              <a:rPr lang="en-GB" u="sng" dirty="0"/>
              <a:t>beach gradient</a:t>
            </a:r>
            <a:r>
              <a:rPr lang="en-GB" dirty="0"/>
              <a:t> is steep, this will encourage steeper, higher-energy </a:t>
            </a:r>
            <a:r>
              <a:rPr lang="en-GB" dirty="0" smtClean="0"/>
              <a:t>waves.</a:t>
            </a:r>
            <a:endParaRPr lang="en-GB" dirty="0"/>
          </a:p>
        </p:txBody>
      </p:sp>
    </p:spTree>
    <p:extLst>
      <p:ext uri="{BB962C8B-B14F-4D97-AF65-F5344CB8AC3E}">
        <p14:creationId xmlns:p14="http://schemas.microsoft.com/office/powerpoint/2010/main" val="1356945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3">
                    <a:lumMod val="75000"/>
                  </a:schemeClr>
                </a:solidFill>
                <a:effectLst>
                  <a:outerShdw blurRad="38100" dist="38100" dir="2700000" algn="tl">
                    <a:srgbClr val="000000">
                      <a:alpha val="43137"/>
                    </a:srgbClr>
                  </a:outerShdw>
                </a:effectLst>
              </a:rPr>
              <a:t>Learning objectives</a:t>
            </a:r>
            <a:endParaRPr lang="en-GB" b="1" dirty="0">
              <a:solidFill>
                <a:schemeClr val="accent3">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a:t>To be able to </a:t>
            </a:r>
            <a:r>
              <a:rPr lang="en-GB" dirty="0">
                <a:solidFill>
                  <a:schemeClr val="accent6">
                    <a:lumMod val="75000"/>
                  </a:schemeClr>
                </a:solidFill>
              </a:rPr>
              <a:t>define</a:t>
            </a:r>
            <a:r>
              <a:rPr lang="en-GB" dirty="0"/>
              <a:t> the </a:t>
            </a:r>
            <a:r>
              <a:rPr lang="en-GB" dirty="0" smtClean="0"/>
              <a:t>five </a:t>
            </a:r>
            <a:r>
              <a:rPr lang="en-GB" dirty="0"/>
              <a:t>processes of </a:t>
            </a:r>
            <a:r>
              <a:rPr lang="en-GB" dirty="0" smtClean="0">
                <a:solidFill>
                  <a:schemeClr val="accent6">
                    <a:lumMod val="75000"/>
                  </a:schemeClr>
                </a:solidFill>
              </a:rPr>
              <a:t>marine coastal </a:t>
            </a:r>
            <a:r>
              <a:rPr lang="en-GB" dirty="0">
                <a:solidFill>
                  <a:schemeClr val="accent6">
                    <a:lumMod val="75000"/>
                  </a:schemeClr>
                </a:solidFill>
              </a:rPr>
              <a:t>erosion</a:t>
            </a:r>
            <a:r>
              <a:rPr lang="en-GB" dirty="0"/>
              <a:t>.</a:t>
            </a:r>
            <a:endParaRPr lang="en-GB" b="1" dirty="0"/>
          </a:p>
          <a:p>
            <a:r>
              <a:rPr lang="en-GB" dirty="0"/>
              <a:t>To be able to </a:t>
            </a:r>
            <a:r>
              <a:rPr lang="en-GB" dirty="0">
                <a:solidFill>
                  <a:schemeClr val="accent6">
                    <a:lumMod val="75000"/>
                  </a:schemeClr>
                </a:solidFill>
              </a:rPr>
              <a:t>explain</a:t>
            </a:r>
            <a:r>
              <a:rPr lang="en-GB" dirty="0"/>
              <a:t> the </a:t>
            </a:r>
            <a:r>
              <a:rPr lang="en-GB" dirty="0">
                <a:solidFill>
                  <a:schemeClr val="accent6">
                    <a:lumMod val="75000"/>
                  </a:schemeClr>
                </a:solidFill>
              </a:rPr>
              <a:t>factors</a:t>
            </a:r>
            <a:r>
              <a:rPr lang="en-GB" dirty="0">
                <a:solidFill>
                  <a:srgbClr val="FF0066"/>
                </a:solidFill>
              </a:rPr>
              <a:t> </a:t>
            </a:r>
            <a:r>
              <a:rPr lang="en-GB" dirty="0"/>
              <a:t>affecting coastal erosion.</a:t>
            </a:r>
            <a:endParaRPr lang="en-GB" b="1" dirty="0"/>
          </a:p>
          <a:p>
            <a:r>
              <a:rPr lang="en-GB" dirty="0"/>
              <a:t>To describe </a:t>
            </a:r>
            <a:r>
              <a:rPr lang="en-GB" dirty="0">
                <a:solidFill>
                  <a:schemeClr val="accent6">
                    <a:lumMod val="75000"/>
                  </a:schemeClr>
                </a:solidFill>
              </a:rPr>
              <a:t>the difference between concordant and discordant </a:t>
            </a:r>
            <a:r>
              <a:rPr lang="en-GB" dirty="0"/>
              <a:t>coastlines.</a:t>
            </a:r>
          </a:p>
        </p:txBody>
      </p:sp>
    </p:spTree>
    <p:extLst>
      <p:ext uri="{BB962C8B-B14F-4D97-AF65-F5344CB8AC3E}">
        <p14:creationId xmlns:p14="http://schemas.microsoft.com/office/powerpoint/2010/main" val="3628826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b="1" dirty="0" smtClean="0">
                <a:solidFill>
                  <a:srgbClr val="FF0066"/>
                </a:solidFill>
                <a:effectLst>
                  <a:outerShdw blurRad="38100" dist="38100" dir="2700000" algn="tl">
                    <a:srgbClr val="000000">
                      <a:alpha val="43137"/>
                    </a:srgbClr>
                  </a:outerShdw>
                </a:effectLst>
              </a:rPr>
              <a:t>Geology properties</a:t>
            </a:r>
            <a:endParaRPr lang="en-GB" b="1" dirty="0">
              <a:solidFill>
                <a:srgbClr val="FF006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08720"/>
            <a:ext cx="8229600" cy="5217443"/>
          </a:xfrm>
        </p:spPr>
        <p:txBody>
          <a:bodyPr>
            <a:normAutofit lnSpcReduction="10000"/>
          </a:bodyPr>
          <a:lstStyle/>
          <a:p>
            <a:pPr marL="0" indent="0">
              <a:buNone/>
            </a:pPr>
            <a:r>
              <a:rPr lang="en-GB" dirty="0" smtClean="0"/>
              <a:t>Lithology - If </a:t>
            </a:r>
            <a:r>
              <a:rPr lang="en-GB" dirty="0"/>
              <a:t>the coast is made of a more resistant type of rock </a:t>
            </a:r>
            <a:r>
              <a:rPr lang="en-GB" dirty="0" smtClean="0"/>
              <a:t>the </a:t>
            </a:r>
            <a:r>
              <a:rPr lang="en-GB" dirty="0"/>
              <a:t>erosion rate will be </a:t>
            </a:r>
            <a:r>
              <a:rPr lang="en-GB" dirty="0" smtClean="0"/>
              <a:t>lower</a:t>
            </a:r>
            <a:r>
              <a:rPr lang="en-GB" dirty="0"/>
              <a:t>. hard rocks </a:t>
            </a:r>
            <a:r>
              <a:rPr lang="en-GB" dirty="0" smtClean="0"/>
              <a:t>= granite </a:t>
            </a:r>
            <a:r>
              <a:rPr lang="en-GB" dirty="0"/>
              <a:t>and </a:t>
            </a:r>
            <a:r>
              <a:rPr lang="en-GB" dirty="0" smtClean="0"/>
              <a:t>basalt and soft </a:t>
            </a:r>
            <a:r>
              <a:rPr lang="en-GB" dirty="0"/>
              <a:t>rocks </a:t>
            </a:r>
            <a:r>
              <a:rPr lang="en-GB" dirty="0" smtClean="0"/>
              <a:t>= </a:t>
            </a:r>
            <a:r>
              <a:rPr lang="en-GB" dirty="0"/>
              <a:t>sands and </a:t>
            </a:r>
            <a:r>
              <a:rPr lang="en-GB" dirty="0" smtClean="0"/>
              <a:t>gravels.</a:t>
            </a:r>
            <a:endParaRPr lang="en-GB" dirty="0" smtClean="0"/>
          </a:p>
          <a:p>
            <a:pPr marL="0" indent="0">
              <a:buNone/>
            </a:pPr>
            <a:endParaRPr lang="en-GB" dirty="0"/>
          </a:p>
          <a:p>
            <a:pPr marL="0" indent="0">
              <a:buNone/>
            </a:pPr>
            <a:r>
              <a:rPr lang="en-GB" dirty="0" smtClean="0"/>
              <a:t>Erosion rates:</a:t>
            </a:r>
          </a:p>
          <a:p>
            <a:pPr marL="0" indent="0">
              <a:buNone/>
            </a:pPr>
            <a:r>
              <a:rPr lang="en-GB" dirty="0" smtClean="0"/>
              <a:t>Granite 1mm per year</a:t>
            </a:r>
          </a:p>
          <a:p>
            <a:pPr marL="0" indent="0">
              <a:buNone/>
            </a:pPr>
            <a:r>
              <a:rPr lang="en-GB" dirty="0" smtClean="0"/>
              <a:t>Limestone 1cm per year</a:t>
            </a:r>
          </a:p>
          <a:p>
            <a:pPr marL="0" indent="0">
              <a:buNone/>
            </a:pPr>
            <a:r>
              <a:rPr lang="en-GB" dirty="0" smtClean="0"/>
              <a:t>Chalk 1m per year</a:t>
            </a:r>
          </a:p>
          <a:p>
            <a:pPr marL="0" indent="0">
              <a:buNone/>
            </a:pPr>
            <a:r>
              <a:rPr lang="en-GB" dirty="0" smtClean="0"/>
              <a:t>Boulder clay 10m per year</a:t>
            </a:r>
          </a:p>
          <a:p>
            <a:endParaRPr lang="en-GB" dirty="0"/>
          </a:p>
        </p:txBody>
      </p:sp>
    </p:spTree>
    <p:extLst>
      <p:ext uri="{BB962C8B-B14F-4D97-AF65-F5344CB8AC3E}">
        <p14:creationId xmlns:p14="http://schemas.microsoft.com/office/powerpoint/2010/main" val="3671065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0066"/>
                </a:solidFill>
                <a:effectLst>
                  <a:outerShdw blurRad="38100" dist="38100" dir="2700000" algn="tl">
                    <a:srgbClr val="000000">
                      <a:alpha val="43137"/>
                    </a:srgbClr>
                  </a:outerShdw>
                </a:effectLst>
              </a:rPr>
              <a:t>Geology structure</a:t>
            </a:r>
            <a:endParaRPr lang="en-GB" b="1" dirty="0">
              <a:solidFill>
                <a:srgbClr val="FF0066"/>
              </a:solidFill>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p:txBody>
          <a:bodyPr/>
          <a:lstStyle/>
          <a:p>
            <a:pPr marL="0" indent="0">
              <a:buNone/>
            </a:pPr>
            <a:r>
              <a:rPr lang="en-GB" dirty="0" smtClean="0"/>
              <a:t>Concordant</a:t>
            </a:r>
          </a:p>
          <a:p>
            <a:pPr marL="0" indent="0">
              <a:buNone/>
            </a:pPr>
            <a:endParaRPr lang="en-GB" dirty="0"/>
          </a:p>
          <a:p>
            <a:pPr marL="0" indent="0">
              <a:buNone/>
            </a:pPr>
            <a:r>
              <a:rPr lang="en-GB" dirty="0" smtClean="0"/>
              <a:t>Orientation is parallel to the coast</a:t>
            </a:r>
          </a:p>
          <a:p>
            <a:pPr marL="0" indent="0">
              <a:buNone/>
            </a:pPr>
            <a:r>
              <a:rPr lang="en-GB" dirty="0" smtClean="0"/>
              <a:t>(Coves)</a:t>
            </a:r>
            <a:endParaRPr lang="en-GB" dirty="0"/>
          </a:p>
        </p:txBody>
      </p:sp>
      <p:sp>
        <p:nvSpPr>
          <p:cNvPr id="5" name="Content Placeholder 4"/>
          <p:cNvSpPr>
            <a:spLocks noGrp="1"/>
          </p:cNvSpPr>
          <p:nvPr>
            <p:ph sz="half" idx="2"/>
          </p:nvPr>
        </p:nvSpPr>
        <p:spPr/>
        <p:txBody>
          <a:bodyPr/>
          <a:lstStyle/>
          <a:p>
            <a:pPr marL="0" indent="0">
              <a:buNone/>
            </a:pPr>
            <a:r>
              <a:rPr lang="en-GB" dirty="0" smtClean="0"/>
              <a:t>Discordant</a:t>
            </a:r>
          </a:p>
          <a:p>
            <a:pPr marL="0" indent="0">
              <a:buNone/>
            </a:pPr>
            <a:endParaRPr lang="en-GB" dirty="0"/>
          </a:p>
          <a:p>
            <a:pPr marL="0" indent="0">
              <a:buNone/>
            </a:pPr>
            <a:r>
              <a:rPr lang="en-GB" dirty="0" smtClean="0"/>
              <a:t>Orientation is at right angles to shore.</a:t>
            </a:r>
          </a:p>
          <a:p>
            <a:pPr marL="0" indent="0">
              <a:buNone/>
            </a:pPr>
            <a:r>
              <a:rPr lang="en-GB" dirty="0" smtClean="0"/>
              <a:t>(headland and bays).</a:t>
            </a:r>
            <a:endParaRPr lang="en-GB" dirty="0"/>
          </a:p>
        </p:txBody>
      </p:sp>
    </p:spTree>
    <p:extLst>
      <p:ext uri="{BB962C8B-B14F-4D97-AF65-F5344CB8AC3E}">
        <p14:creationId xmlns:p14="http://schemas.microsoft.com/office/powerpoint/2010/main" val="2599349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solidFill>
                  <a:srgbClr val="FF0066"/>
                </a:solidFill>
                <a:effectLst>
                  <a:outerShdw blurRad="38100" dist="38100" dir="2700000" algn="tl">
                    <a:srgbClr val="000000">
                      <a:alpha val="43137"/>
                    </a:srgbClr>
                  </a:outerShdw>
                </a:effectLst>
              </a:rPr>
              <a:t>Ask the Expert</a:t>
            </a:r>
            <a:endParaRPr lang="en-GB" b="1" dirty="0">
              <a:solidFill>
                <a:srgbClr val="FF0066"/>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107504" y="1196752"/>
            <a:ext cx="8784976" cy="4929411"/>
          </a:xfrm>
        </p:spPr>
        <p:txBody>
          <a:bodyPr>
            <a:normAutofit/>
          </a:bodyPr>
          <a:lstStyle/>
          <a:p>
            <a:pPr marL="0" indent="0">
              <a:buNone/>
            </a:pPr>
            <a:r>
              <a:rPr lang="en-GB" sz="2400" dirty="0" smtClean="0"/>
              <a:t>Put whether you agree or disagree with our experts answers.</a:t>
            </a:r>
          </a:p>
          <a:p>
            <a:pPr marL="0" indent="0">
              <a:buNone/>
            </a:pPr>
            <a:endParaRPr lang="en-GB" sz="2400" dirty="0"/>
          </a:p>
          <a:p>
            <a:pPr marL="457200" indent="-457200">
              <a:buFont typeface="+mj-lt"/>
              <a:buAutoNum type="arabicPeriod"/>
            </a:pPr>
            <a:r>
              <a:rPr lang="en-GB" sz="2800" dirty="0" smtClean="0"/>
              <a:t>How many factors are there which influence the rate of coastal erosion?</a:t>
            </a:r>
          </a:p>
          <a:p>
            <a:pPr marL="457200" indent="-457200">
              <a:buFont typeface="+mj-lt"/>
              <a:buAutoNum type="arabicPeriod"/>
            </a:pPr>
            <a:r>
              <a:rPr lang="en-GB" sz="2800" dirty="0" smtClean="0"/>
              <a:t>Name them.</a:t>
            </a:r>
          </a:p>
          <a:p>
            <a:pPr marL="457200" indent="-457200">
              <a:buFont typeface="+mj-lt"/>
              <a:buAutoNum type="arabicPeriod"/>
            </a:pPr>
            <a:r>
              <a:rPr lang="en-GB" sz="2800" dirty="0" smtClean="0"/>
              <a:t>Which wave has a higher wave energy? Constructive or destructive.</a:t>
            </a:r>
          </a:p>
          <a:p>
            <a:pPr marL="457200" indent="-457200">
              <a:buFont typeface="+mj-lt"/>
              <a:buAutoNum type="arabicPeriod"/>
            </a:pPr>
            <a:r>
              <a:rPr lang="en-GB" sz="2800" dirty="0" smtClean="0"/>
              <a:t>A steep beach gradient means a steeper, higher energy wave. True or false?</a:t>
            </a:r>
          </a:p>
          <a:p>
            <a:pPr marL="457200" indent="-457200">
              <a:buFont typeface="+mj-lt"/>
              <a:buAutoNum type="arabicPeriod"/>
            </a:pPr>
            <a:r>
              <a:rPr lang="en-GB" sz="2800" dirty="0" smtClean="0"/>
              <a:t>How fast does chalk erode?</a:t>
            </a:r>
            <a:endParaRPr lang="en-GB" sz="2800" dirty="0"/>
          </a:p>
        </p:txBody>
      </p:sp>
      <p:sp>
        <p:nvSpPr>
          <p:cNvPr id="7" name="TextBox 6"/>
          <p:cNvSpPr txBox="1"/>
          <p:nvPr/>
        </p:nvSpPr>
        <p:spPr>
          <a:xfrm>
            <a:off x="7884368" y="2564904"/>
            <a:ext cx="936104" cy="461665"/>
          </a:xfrm>
          <a:prstGeom prst="rect">
            <a:avLst/>
          </a:prstGeom>
          <a:noFill/>
        </p:spPr>
        <p:txBody>
          <a:bodyPr wrap="square" rtlCol="0">
            <a:spAutoFit/>
          </a:bodyPr>
          <a:lstStyle/>
          <a:p>
            <a:r>
              <a:rPr lang="en-GB" sz="2400" b="1" dirty="0" smtClean="0">
                <a:solidFill>
                  <a:srgbClr val="FF0066"/>
                </a:solidFill>
                <a:effectLst>
                  <a:outerShdw blurRad="38100" dist="38100" dir="2700000" algn="tl">
                    <a:srgbClr val="000000">
                      <a:alpha val="43137"/>
                    </a:srgbClr>
                  </a:outerShdw>
                </a:effectLst>
              </a:rPr>
              <a:t>4</a:t>
            </a:r>
            <a:endParaRPr lang="en-GB" sz="2400" b="1" dirty="0">
              <a:solidFill>
                <a:srgbClr val="FF0066"/>
              </a:solidFill>
              <a:effectLst>
                <a:outerShdw blurRad="38100" dist="38100" dir="2700000" algn="tl">
                  <a:srgbClr val="000000">
                    <a:alpha val="43137"/>
                  </a:srgbClr>
                </a:outerShdw>
              </a:effectLst>
            </a:endParaRPr>
          </a:p>
        </p:txBody>
      </p:sp>
      <p:sp>
        <p:nvSpPr>
          <p:cNvPr id="8" name="TextBox 7"/>
          <p:cNvSpPr txBox="1"/>
          <p:nvPr/>
        </p:nvSpPr>
        <p:spPr>
          <a:xfrm>
            <a:off x="3851920" y="3026569"/>
            <a:ext cx="4752528" cy="461665"/>
          </a:xfrm>
          <a:prstGeom prst="rect">
            <a:avLst/>
          </a:prstGeom>
          <a:noFill/>
        </p:spPr>
        <p:txBody>
          <a:bodyPr wrap="square" rtlCol="0">
            <a:spAutoFit/>
          </a:bodyPr>
          <a:lstStyle/>
          <a:p>
            <a:r>
              <a:rPr lang="en-GB" sz="2400" b="1" dirty="0" smtClean="0">
                <a:solidFill>
                  <a:srgbClr val="FF0066"/>
                </a:solidFill>
                <a:effectLst>
                  <a:outerShdw blurRad="38100" dist="38100" dir="2700000" algn="tl">
                    <a:srgbClr val="000000">
                      <a:alpha val="43137"/>
                    </a:srgbClr>
                  </a:outerShdw>
                </a:effectLst>
              </a:rPr>
              <a:t>Waves, geometry, beach, geology</a:t>
            </a:r>
            <a:endParaRPr lang="en-GB" sz="2400" b="1" dirty="0">
              <a:solidFill>
                <a:srgbClr val="FF0066"/>
              </a:solidFill>
              <a:effectLst>
                <a:outerShdw blurRad="38100" dist="38100" dir="2700000" algn="tl">
                  <a:srgbClr val="000000">
                    <a:alpha val="43137"/>
                  </a:srgbClr>
                </a:outerShdw>
              </a:effectLst>
            </a:endParaRPr>
          </a:p>
        </p:txBody>
      </p:sp>
      <p:sp>
        <p:nvSpPr>
          <p:cNvPr id="9" name="Rectangle 8"/>
          <p:cNvSpPr/>
          <p:nvPr/>
        </p:nvSpPr>
        <p:spPr>
          <a:xfrm>
            <a:off x="611560" y="4365104"/>
            <a:ext cx="1800200" cy="72008"/>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524027" y="5373216"/>
            <a:ext cx="900100" cy="72008"/>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7154999" y="5473143"/>
            <a:ext cx="1716880" cy="461665"/>
          </a:xfrm>
          <a:prstGeom prst="rect">
            <a:avLst/>
          </a:prstGeom>
          <a:noFill/>
        </p:spPr>
        <p:txBody>
          <a:bodyPr wrap="none" rtlCol="0">
            <a:spAutoFit/>
          </a:bodyPr>
          <a:lstStyle/>
          <a:p>
            <a:r>
              <a:rPr lang="en-GB" sz="2400" b="1" dirty="0" smtClean="0">
                <a:solidFill>
                  <a:srgbClr val="FF0066"/>
                </a:solidFill>
                <a:effectLst>
                  <a:outerShdw blurRad="38100" dist="38100" dir="2700000" algn="tl">
                    <a:srgbClr val="000000">
                      <a:alpha val="43137"/>
                    </a:srgbClr>
                  </a:outerShdw>
                </a:effectLst>
              </a:rPr>
              <a:t>1m per year</a:t>
            </a:r>
            <a:endParaRPr lang="en-GB" sz="2400" b="1" dirty="0">
              <a:solidFill>
                <a:srgbClr val="FF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121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66"/>
                </a:solidFill>
                <a:effectLst>
                  <a:outerShdw blurRad="38100" dist="38100" dir="2700000" algn="tl">
                    <a:srgbClr val="000000">
                      <a:alpha val="43137"/>
                    </a:srgbClr>
                  </a:outerShdw>
                </a:effectLst>
              </a:rPr>
              <a:t>Formation of a cove</a:t>
            </a:r>
            <a:endParaRPr lang="en-GB" b="1" dirty="0">
              <a:solidFill>
                <a:srgbClr val="FF006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30" y="2200274"/>
            <a:ext cx="7119455" cy="3388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6363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22" y="153344"/>
            <a:ext cx="8779471" cy="63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333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66"/>
                </a:solidFill>
                <a:effectLst>
                  <a:outerShdw blurRad="38100" dist="38100" dir="2700000" algn="tl">
                    <a:srgbClr val="000000">
                      <a:alpha val="43137"/>
                    </a:srgbClr>
                  </a:outerShdw>
                </a:effectLst>
              </a:rPr>
              <a:t>Exam practice</a:t>
            </a:r>
            <a:endParaRPr lang="en-GB" b="1" dirty="0">
              <a:solidFill>
                <a:srgbClr val="FF006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514350" lvl="0" indent="-514350">
              <a:buFont typeface="+mj-lt"/>
              <a:buAutoNum type="arabicPeriod"/>
            </a:pPr>
            <a:r>
              <a:rPr lang="en-GB" dirty="0"/>
              <a:t>Decode the question </a:t>
            </a:r>
            <a:endParaRPr lang="en-GB" dirty="0" smtClean="0"/>
          </a:p>
          <a:p>
            <a:pPr marL="514350" lvl="0" indent="-514350">
              <a:buFont typeface="+mj-lt"/>
              <a:buAutoNum type="arabicPeriod"/>
            </a:pPr>
            <a:r>
              <a:rPr lang="en-GB" dirty="0" smtClean="0"/>
              <a:t>Using </a:t>
            </a:r>
            <a:r>
              <a:rPr lang="en-GB" dirty="0"/>
              <a:t>the marking criteria mark </a:t>
            </a:r>
            <a:r>
              <a:rPr lang="en-GB" dirty="0" smtClean="0"/>
              <a:t>the </a:t>
            </a:r>
            <a:r>
              <a:rPr lang="en-GB" dirty="0"/>
              <a:t>mock answer.</a:t>
            </a:r>
            <a:endParaRPr lang="en-GB" b="1" dirty="0"/>
          </a:p>
          <a:p>
            <a:pPr marL="514350" lvl="0" indent="-514350">
              <a:buFont typeface="+mj-lt"/>
              <a:buAutoNum type="arabicPeriod"/>
            </a:pPr>
            <a:r>
              <a:rPr lang="en-GB" dirty="0" smtClean="0"/>
              <a:t>Discussion – What mark would you give it?</a:t>
            </a:r>
            <a:endParaRPr lang="en-GB" b="1" dirty="0"/>
          </a:p>
          <a:p>
            <a:pPr marL="514350" indent="-514350">
              <a:buFont typeface="+mj-lt"/>
              <a:buAutoNum type="arabicPeriod"/>
            </a:pPr>
            <a:r>
              <a:rPr lang="en-GB" dirty="0"/>
              <a:t>How could this answer be improved?</a:t>
            </a:r>
          </a:p>
        </p:txBody>
      </p:sp>
    </p:spTree>
    <p:extLst>
      <p:ext uri="{BB962C8B-B14F-4D97-AF65-F5344CB8AC3E}">
        <p14:creationId xmlns:p14="http://schemas.microsoft.com/office/powerpoint/2010/main" val="22770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66"/>
                </a:solidFill>
                <a:effectLst>
                  <a:outerShdw blurRad="38100" dist="38100" dir="2700000" algn="tl">
                    <a:srgbClr val="000000">
                      <a:alpha val="43137"/>
                    </a:srgbClr>
                  </a:outerShdw>
                </a:effectLst>
              </a:rPr>
              <a:t>Learning objectives</a:t>
            </a:r>
            <a:endParaRPr lang="en-GB" b="1" dirty="0">
              <a:solidFill>
                <a:srgbClr val="FF006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a:t>To be able to </a:t>
            </a:r>
            <a:r>
              <a:rPr lang="en-GB" dirty="0">
                <a:solidFill>
                  <a:srgbClr val="FF0066"/>
                </a:solidFill>
              </a:rPr>
              <a:t>define</a:t>
            </a:r>
            <a:r>
              <a:rPr lang="en-GB" dirty="0"/>
              <a:t> the four processes of </a:t>
            </a:r>
            <a:r>
              <a:rPr lang="en-GB" dirty="0">
                <a:solidFill>
                  <a:srgbClr val="FF0066"/>
                </a:solidFill>
              </a:rPr>
              <a:t>coastal erosion</a:t>
            </a:r>
            <a:r>
              <a:rPr lang="en-GB" dirty="0"/>
              <a:t>.</a:t>
            </a:r>
            <a:endParaRPr lang="en-GB" b="1" dirty="0"/>
          </a:p>
          <a:p>
            <a:r>
              <a:rPr lang="en-GB" dirty="0"/>
              <a:t>To be able to </a:t>
            </a:r>
            <a:r>
              <a:rPr lang="en-GB" dirty="0">
                <a:solidFill>
                  <a:srgbClr val="FF0066"/>
                </a:solidFill>
              </a:rPr>
              <a:t>explain</a:t>
            </a:r>
            <a:r>
              <a:rPr lang="en-GB" dirty="0"/>
              <a:t> the </a:t>
            </a:r>
            <a:r>
              <a:rPr lang="en-GB" dirty="0">
                <a:solidFill>
                  <a:srgbClr val="FF0066"/>
                </a:solidFill>
              </a:rPr>
              <a:t>factors </a:t>
            </a:r>
            <a:r>
              <a:rPr lang="en-GB" dirty="0"/>
              <a:t>affecting coastal erosion.</a:t>
            </a:r>
            <a:endParaRPr lang="en-GB" b="1" dirty="0"/>
          </a:p>
          <a:p>
            <a:r>
              <a:rPr lang="en-GB" dirty="0"/>
              <a:t>To describe </a:t>
            </a:r>
            <a:r>
              <a:rPr lang="en-GB" dirty="0">
                <a:solidFill>
                  <a:srgbClr val="FF0066"/>
                </a:solidFill>
              </a:rPr>
              <a:t>the difference between concordant and discordant </a:t>
            </a:r>
            <a:r>
              <a:rPr lang="en-GB" dirty="0"/>
              <a:t>coastlines.</a:t>
            </a:r>
          </a:p>
        </p:txBody>
      </p:sp>
    </p:spTree>
    <p:extLst>
      <p:ext uri="{BB962C8B-B14F-4D97-AF65-F5344CB8AC3E}">
        <p14:creationId xmlns:p14="http://schemas.microsoft.com/office/powerpoint/2010/main" val="3040936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66"/>
                </a:solidFill>
                <a:effectLst>
                  <a:outerShdw blurRad="38100" dist="38100" dir="2700000" algn="tl">
                    <a:srgbClr val="000000">
                      <a:alpha val="43137"/>
                    </a:srgbClr>
                  </a:outerShdw>
                </a:effectLst>
              </a:rPr>
              <a:t>On post stick notes answer</a:t>
            </a:r>
            <a:endParaRPr lang="en-GB" b="1" dirty="0">
              <a:solidFill>
                <a:srgbClr val="FF006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GB" dirty="0" smtClean="0"/>
              <a:t>What did you learn this lesson?</a:t>
            </a:r>
          </a:p>
          <a:p>
            <a:pPr marL="0" indent="0">
              <a:buNone/>
            </a:pPr>
            <a:endParaRPr lang="en-GB" dirty="0"/>
          </a:p>
          <a:p>
            <a:pPr marL="0" indent="0">
              <a:buNone/>
            </a:pPr>
            <a:r>
              <a:rPr lang="en-GB" dirty="0" smtClean="0"/>
              <a:t>What would improve your learning?</a:t>
            </a:r>
            <a:endParaRPr lang="en-GB" dirty="0"/>
          </a:p>
        </p:txBody>
      </p:sp>
    </p:spTree>
    <p:extLst>
      <p:ext uri="{BB962C8B-B14F-4D97-AF65-F5344CB8AC3E}">
        <p14:creationId xmlns:p14="http://schemas.microsoft.com/office/powerpoint/2010/main" val="2738218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3"/>
                </a:solidFill>
                <a:effectLst>
                  <a:outerShdw blurRad="38100" dist="38100" dir="2700000" algn="tl">
                    <a:srgbClr val="000000">
                      <a:alpha val="43137"/>
                    </a:srgbClr>
                  </a:outerShdw>
                </a:effectLst>
              </a:rPr>
              <a:t>Homework</a:t>
            </a:r>
            <a:endParaRPr lang="en-GB" b="1" dirty="0">
              <a:solidFill>
                <a:schemeClr val="accent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GB" dirty="0" smtClean="0"/>
              <a:t>Answer the exam question:</a:t>
            </a:r>
          </a:p>
          <a:p>
            <a:pPr marL="0" indent="0">
              <a:buNone/>
            </a:pPr>
            <a:endParaRPr lang="en-GB" dirty="0"/>
          </a:p>
          <a:p>
            <a:pPr marL="0" indent="0">
              <a:buNone/>
            </a:pPr>
            <a:r>
              <a:rPr lang="en-GB" dirty="0" smtClean="0"/>
              <a:t>“</a:t>
            </a:r>
            <a:r>
              <a:rPr lang="en-GB" dirty="0"/>
              <a:t>Describe two or more landforms resulting from coastal erosion </a:t>
            </a:r>
            <a:r>
              <a:rPr lang="en-GB" dirty="0" smtClean="0"/>
              <a:t>and </a:t>
            </a:r>
            <a:r>
              <a:rPr lang="en-GB" dirty="0"/>
              <a:t>their formation (15 marks</a:t>
            </a:r>
            <a:r>
              <a:rPr lang="en-GB" dirty="0" smtClean="0"/>
              <a:t>).”</a:t>
            </a:r>
          </a:p>
          <a:p>
            <a:pPr marL="0" indent="0">
              <a:buNone/>
            </a:pPr>
            <a:endParaRPr lang="en-GB" dirty="0"/>
          </a:p>
          <a:p>
            <a:pPr marL="0" indent="0">
              <a:buNone/>
            </a:pPr>
            <a:r>
              <a:rPr lang="en-GB" dirty="0" smtClean="0"/>
              <a:t>Due: </a:t>
            </a:r>
            <a:r>
              <a:rPr lang="en-GB" dirty="0" smtClean="0"/>
              <a:t>next lesson</a:t>
            </a:r>
            <a:endParaRPr lang="en-GB" dirty="0"/>
          </a:p>
        </p:txBody>
      </p:sp>
    </p:spTree>
    <p:extLst>
      <p:ext uri="{BB962C8B-B14F-4D97-AF65-F5344CB8AC3E}">
        <p14:creationId xmlns:p14="http://schemas.microsoft.com/office/powerpoint/2010/main" val="955673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3"/>
                </a:solidFill>
                <a:effectLst>
                  <a:outerShdw blurRad="38100" dist="38100" dir="2700000" algn="tl">
                    <a:srgbClr val="000000">
                      <a:alpha val="43137"/>
                    </a:srgbClr>
                  </a:outerShdw>
                </a:effectLst>
              </a:rPr>
              <a:t>Classwork</a:t>
            </a:r>
            <a:endParaRPr lang="en-GB" b="1" dirty="0">
              <a:solidFill>
                <a:schemeClr val="accent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GB" dirty="0" smtClean="0"/>
              <a:t>Complete </a:t>
            </a:r>
            <a:r>
              <a:rPr lang="en-GB" dirty="0" smtClean="0"/>
              <a:t>the worksheets that accompany the slides.</a:t>
            </a:r>
            <a:endParaRPr lang="en-GB" dirty="0" smtClean="0"/>
          </a:p>
          <a:p>
            <a:pPr marL="0" indent="0">
              <a:buNone/>
            </a:pPr>
            <a:endParaRPr lang="en-GB" dirty="0"/>
          </a:p>
          <a:p>
            <a:pPr marL="0" indent="0">
              <a:buNone/>
            </a:pPr>
            <a:r>
              <a:rPr lang="en-GB" dirty="0" smtClean="0"/>
              <a:t>Put it into your revision folder</a:t>
            </a:r>
            <a:r>
              <a:rPr lang="en-GB" dirty="0" smtClean="0"/>
              <a:t>.</a:t>
            </a: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74711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1196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n-US" altLang="en-US" smtClean="0">
              <a:solidFill>
                <a:srgbClr val="000000"/>
              </a:solidFill>
            </a:endParaRPr>
          </a:p>
        </p:txBody>
      </p:sp>
      <p:sp>
        <p:nvSpPr>
          <p:cNvPr id="12291" name="Text Box 3"/>
          <p:cNvSpPr txBox="1">
            <a:spLocks noChangeArrowheads="1"/>
          </p:cNvSpPr>
          <p:nvPr/>
        </p:nvSpPr>
        <p:spPr bwMode="auto">
          <a:xfrm>
            <a:off x="466725" y="76200"/>
            <a:ext cx="8353425" cy="1122363"/>
          </a:xfrm>
          <a:prstGeom prst="rect">
            <a:avLst/>
          </a:prstGeom>
          <a:solidFill>
            <a:schemeClr val="bg1"/>
          </a:solidFill>
          <a:ln w="9525">
            <a:solidFill>
              <a:srgbClr val="FF66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lnSpc>
                <a:spcPct val="85000"/>
              </a:lnSpc>
              <a:spcBef>
                <a:spcPct val="50000"/>
              </a:spcBef>
              <a:spcAft>
                <a:spcPct val="0"/>
              </a:spcAft>
            </a:pPr>
            <a:r>
              <a:rPr lang="en-GB" altLang="en-US" sz="2200" b="1" dirty="0" smtClean="0">
                <a:solidFill>
                  <a:srgbClr val="000066"/>
                </a:solidFill>
                <a:latin typeface="Arial" charset="0"/>
              </a:rPr>
              <a:t>Attrition</a:t>
            </a:r>
          </a:p>
          <a:p>
            <a:pPr fontAlgn="base">
              <a:lnSpc>
                <a:spcPct val="85000"/>
              </a:lnSpc>
              <a:spcBef>
                <a:spcPct val="50000"/>
              </a:spcBef>
              <a:spcAft>
                <a:spcPct val="0"/>
              </a:spcAft>
            </a:pPr>
            <a:r>
              <a:rPr lang="en-GB" altLang="en-US" sz="2200" dirty="0" smtClean="0">
                <a:solidFill>
                  <a:srgbClr val="000066"/>
                </a:solidFill>
                <a:latin typeface="Arial" charset="0"/>
              </a:rPr>
              <a:t>Material carried by the waves bump into each other and so are smoothed and broken down into smaller particles.</a:t>
            </a:r>
          </a:p>
        </p:txBody>
      </p:sp>
      <p:sp>
        <p:nvSpPr>
          <p:cNvPr id="12292" name="Rectangle 4"/>
          <p:cNvSpPr>
            <a:spLocks noChangeArrowheads="1"/>
          </p:cNvSpPr>
          <p:nvPr/>
        </p:nvSpPr>
        <p:spPr bwMode="auto">
          <a:xfrm>
            <a:off x="466725" y="4876800"/>
            <a:ext cx="8353425" cy="1406525"/>
          </a:xfrm>
          <a:prstGeom prst="rect">
            <a:avLst/>
          </a:prstGeom>
          <a:solidFill>
            <a:schemeClr val="bg1"/>
          </a:solidFill>
          <a:ln w="9525">
            <a:solidFill>
              <a:srgbClr val="FF66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lnSpc>
                <a:spcPct val="85000"/>
              </a:lnSpc>
              <a:spcBef>
                <a:spcPct val="50000"/>
              </a:spcBef>
              <a:spcAft>
                <a:spcPct val="0"/>
              </a:spcAft>
            </a:pPr>
            <a:r>
              <a:rPr lang="en-GB" altLang="en-US" sz="2200" b="1" smtClean="0">
                <a:solidFill>
                  <a:srgbClr val="000066"/>
                </a:solidFill>
                <a:latin typeface="Arial" charset="0"/>
              </a:rPr>
              <a:t>Abrasion/Corrasion</a:t>
            </a:r>
          </a:p>
          <a:p>
            <a:pPr fontAlgn="base">
              <a:lnSpc>
                <a:spcPct val="85000"/>
              </a:lnSpc>
              <a:spcBef>
                <a:spcPct val="50000"/>
              </a:spcBef>
              <a:spcAft>
                <a:spcPct val="0"/>
              </a:spcAft>
            </a:pPr>
            <a:r>
              <a:rPr lang="en-GB" altLang="en-US" sz="2200" smtClean="0">
                <a:solidFill>
                  <a:srgbClr val="000066"/>
                </a:solidFill>
                <a:latin typeface="Arial" charset="0"/>
              </a:rPr>
              <a:t>This is the process by which the coast is worn down by material carried by the waves. Waves throw these particles against the rock, sometimes at high velocity.</a:t>
            </a:r>
          </a:p>
        </p:txBody>
      </p:sp>
      <p:sp>
        <p:nvSpPr>
          <p:cNvPr id="12293" name="Rectangle 5"/>
          <p:cNvSpPr>
            <a:spLocks noChangeArrowheads="1"/>
          </p:cNvSpPr>
          <p:nvPr/>
        </p:nvSpPr>
        <p:spPr bwMode="auto">
          <a:xfrm>
            <a:off x="466725" y="1295400"/>
            <a:ext cx="8353425" cy="1974850"/>
          </a:xfrm>
          <a:prstGeom prst="rect">
            <a:avLst/>
          </a:prstGeom>
          <a:solidFill>
            <a:schemeClr val="bg1"/>
          </a:solidFill>
          <a:ln w="9525">
            <a:solidFill>
              <a:srgbClr val="FF66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lnSpc>
                <a:spcPct val="85000"/>
              </a:lnSpc>
              <a:spcBef>
                <a:spcPct val="50000"/>
              </a:spcBef>
              <a:spcAft>
                <a:spcPct val="0"/>
              </a:spcAft>
            </a:pPr>
            <a:r>
              <a:rPr lang="en-GB" altLang="en-US" sz="2200" b="1" dirty="0" smtClean="0">
                <a:solidFill>
                  <a:srgbClr val="000066"/>
                </a:solidFill>
                <a:latin typeface="Arial" charset="0"/>
              </a:rPr>
              <a:t>Hydraulic action</a:t>
            </a:r>
          </a:p>
          <a:p>
            <a:pPr fontAlgn="base">
              <a:lnSpc>
                <a:spcPct val="85000"/>
              </a:lnSpc>
              <a:spcBef>
                <a:spcPct val="50000"/>
              </a:spcBef>
              <a:spcAft>
                <a:spcPct val="0"/>
              </a:spcAft>
            </a:pPr>
            <a:r>
              <a:rPr lang="en-GB" altLang="en-US" sz="2200" dirty="0" smtClean="0">
                <a:solidFill>
                  <a:srgbClr val="000066"/>
                </a:solidFill>
                <a:latin typeface="Arial" charset="0"/>
              </a:rPr>
              <a:t>This process involves the force of water against the coast. The waves enter cracks (faults) in the coastline and compress the air within the crack. When the wave retreats, the air in the crack expands quickly causing a minor explosion. This process is repeated continuously.</a:t>
            </a:r>
          </a:p>
        </p:txBody>
      </p:sp>
      <p:sp>
        <p:nvSpPr>
          <p:cNvPr id="12294" name="Rectangle 6"/>
          <p:cNvSpPr>
            <a:spLocks noChangeArrowheads="1"/>
          </p:cNvSpPr>
          <p:nvPr/>
        </p:nvSpPr>
        <p:spPr bwMode="auto">
          <a:xfrm>
            <a:off x="466725" y="3352800"/>
            <a:ext cx="8353425" cy="1406525"/>
          </a:xfrm>
          <a:prstGeom prst="rect">
            <a:avLst/>
          </a:prstGeom>
          <a:solidFill>
            <a:schemeClr val="bg1"/>
          </a:solidFill>
          <a:ln w="9525">
            <a:solidFill>
              <a:srgbClr val="FF66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lnSpc>
                <a:spcPct val="85000"/>
              </a:lnSpc>
              <a:spcBef>
                <a:spcPct val="50000"/>
              </a:spcBef>
              <a:spcAft>
                <a:spcPct val="0"/>
              </a:spcAft>
            </a:pPr>
            <a:r>
              <a:rPr lang="en-GB" altLang="en-US" sz="2200" b="1" dirty="0" smtClean="0">
                <a:solidFill>
                  <a:srgbClr val="000066"/>
                </a:solidFill>
                <a:latin typeface="Arial" charset="0"/>
              </a:rPr>
              <a:t>Corrosion/solution</a:t>
            </a:r>
            <a:endParaRPr lang="en-GB" altLang="en-US" sz="2200" b="1" dirty="0" smtClean="0">
              <a:solidFill>
                <a:srgbClr val="000066"/>
              </a:solidFill>
              <a:latin typeface="Arial" charset="0"/>
            </a:endParaRPr>
          </a:p>
          <a:p>
            <a:pPr fontAlgn="base">
              <a:lnSpc>
                <a:spcPct val="85000"/>
              </a:lnSpc>
              <a:spcBef>
                <a:spcPct val="50000"/>
              </a:spcBef>
              <a:spcAft>
                <a:spcPct val="0"/>
              </a:spcAft>
            </a:pPr>
            <a:r>
              <a:rPr lang="en-GB" altLang="en-US" sz="2200" dirty="0" smtClean="0">
                <a:solidFill>
                  <a:srgbClr val="000066"/>
                </a:solidFill>
                <a:latin typeface="Arial" charset="0"/>
              </a:rPr>
              <a:t>This is the chemical action of sea water. The acids in the salt water slowly dissolve rocks on the coast. Limestone and chalk are particularly prone to this process</a:t>
            </a:r>
            <a:r>
              <a:rPr lang="en-GB" altLang="en-US" sz="2200" dirty="0" smtClean="0">
                <a:solidFill>
                  <a:srgbClr val="000066"/>
                </a:solidFill>
                <a:latin typeface="Arial" charset="0"/>
              </a:rPr>
              <a:t>. </a:t>
            </a:r>
            <a:endParaRPr lang="en-GB" altLang="en-US" sz="2200" dirty="0" smtClean="0">
              <a:solidFill>
                <a:srgbClr val="000066"/>
              </a:solidFill>
              <a:latin typeface="Arial" charset="0"/>
            </a:endParaRPr>
          </a:p>
        </p:txBody>
      </p:sp>
    </p:spTree>
    <p:extLst>
      <p:ext uri="{BB962C8B-B14F-4D97-AF65-F5344CB8AC3E}">
        <p14:creationId xmlns:p14="http://schemas.microsoft.com/office/powerpoint/2010/main" val="1796765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dissolve">
                                      <p:cBhvr>
                                        <p:cTn id="7" dur="500"/>
                                        <p:tgtEl>
                                          <p:spTgt spid="12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dissolve">
                                      <p:cBhvr>
                                        <p:cTn id="12" dur="500"/>
                                        <p:tgtEl>
                                          <p:spTgt spid="122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dissolve">
                                      <p:cBhvr>
                                        <p:cTn id="17" dur="500"/>
                                        <p:tgtEl>
                                          <p:spTgt spid="122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292"/>
                                        </p:tgtEl>
                                        <p:attrNameLst>
                                          <p:attrName>style.visibility</p:attrName>
                                        </p:attrNameLst>
                                      </p:cBhvr>
                                      <p:to>
                                        <p:strVal val="visible"/>
                                      </p:to>
                                    </p:set>
                                    <p:animEffect transition="in" filter="dissolve">
                                      <p:cBhvr>
                                        <p:cTn id="22"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autoUpdateAnimBg="0"/>
      <p:bldP spid="12292" grpId="0" animBg="1" autoUpdateAnimBg="0"/>
      <p:bldP spid="12293" grpId="0" animBg="1" autoUpdateAnimBg="0"/>
      <p:bldP spid="1229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2"/>
          <p:cNvSpPr>
            <a:spLocks noGrp="1"/>
          </p:cNvSpPr>
          <p:nvPr>
            <p:ph type="ftr" sz="quarter" idx="11"/>
          </p:nvPr>
        </p:nvSpPr>
        <p:spPr/>
        <p:txBody>
          <a:bodyPr/>
          <a:lstStyle/>
          <a:p>
            <a:r>
              <a:rPr lang="en-US" altLang="en-US">
                <a:solidFill>
                  <a:srgbClr val="000000"/>
                </a:solidFill>
              </a:rPr>
              <a:t> Tom Abbott, Biddulph High School and made available through www.sln.org.uk/geography and only for non commercial use in schools</a:t>
            </a:r>
          </a:p>
        </p:txBody>
      </p:sp>
      <p:pic>
        <p:nvPicPr>
          <p:cNvPr id="3090"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3" y="-12175"/>
            <a:ext cx="9309100" cy="6858000"/>
          </a:xfrm>
          <a:prstGeom prst="rect">
            <a:avLst/>
          </a:prstGeom>
          <a:solidFill>
            <a:schemeClr val="bg1"/>
          </a:solidFill>
          <a:ln>
            <a:noFill/>
          </a:ln>
          <a:effectLst/>
        </p:spPr>
      </p:pic>
      <p:sp>
        <p:nvSpPr>
          <p:cNvPr id="3076" name="Text Box 4"/>
          <p:cNvSpPr txBox="1">
            <a:spLocks noChangeArrowheads="1"/>
          </p:cNvSpPr>
          <p:nvPr/>
        </p:nvSpPr>
        <p:spPr bwMode="auto">
          <a:xfrm>
            <a:off x="2402053" y="1295400"/>
            <a:ext cx="318709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GB" altLang="en-US" sz="1600" b="1" dirty="0" smtClean="0">
                <a:solidFill>
                  <a:srgbClr val="3333CC"/>
                </a:solidFill>
              </a:rPr>
              <a:t>Corrosion: Salt Crystallization </a:t>
            </a:r>
          </a:p>
          <a:p>
            <a:pPr algn="ctr" eaLnBrk="0" fontAlgn="base" hangingPunct="0">
              <a:spcBef>
                <a:spcPct val="0"/>
              </a:spcBef>
              <a:spcAft>
                <a:spcPct val="0"/>
              </a:spcAft>
            </a:pPr>
            <a:r>
              <a:rPr lang="en-GB" altLang="en-US" sz="1600" b="1" dirty="0" smtClean="0">
                <a:solidFill>
                  <a:srgbClr val="3333CC"/>
                </a:solidFill>
              </a:rPr>
              <a:t>disintegrates weaker layers </a:t>
            </a:r>
            <a:endParaRPr lang="en-GB" altLang="en-US" sz="1600" b="1" dirty="0" smtClean="0">
              <a:solidFill>
                <a:srgbClr val="3333CC"/>
              </a:solidFill>
            </a:endParaRPr>
          </a:p>
        </p:txBody>
      </p:sp>
      <p:sp>
        <p:nvSpPr>
          <p:cNvPr id="3077" name="Text Box 5"/>
          <p:cNvSpPr txBox="1">
            <a:spLocks noChangeArrowheads="1"/>
          </p:cNvSpPr>
          <p:nvPr/>
        </p:nvSpPr>
        <p:spPr bwMode="auto">
          <a:xfrm>
            <a:off x="3601649" y="2852936"/>
            <a:ext cx="23979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GB" altLang="en-US" sz="1600" b="1" dirty="0" smtClean="0">
                <a:solidFill>
                  <a:srgbClr val="3333CC"/>
                </a:solidFill>
              </a:rPr>
              <a:t>Abrasion/ </a:t>
            </a:r>
            <a:r>
              <a:rPr lang="en-GB" altLang="en-US" sz="1600" b="1" dirty="0" err="1" smtClean="0">
                <a:solidFill>
                  <a:srgbClr val="3333CC"/>
                </a:solidFill>
              </a:rPr>
              <a:t>corrasion</a:t>
            </a:r>
            <a:endParaRPr lang="en-GB" altLang="en-US" sz="1600" b="1" dirty="0" smtClean="0">
              <a:solidFill>
                <a:srgbClr val="3333CC"/>
              </a:solidFill>
            </a:endParaRPr>
          </a:p>
          <a:p>
            <a:pPr algn="ctr" eaLnBrk="0" fontAlgn="base" hangingPunct="0">
              <a:spcBef>
                <a:spcPct val="0"/>
              </a:spcBef>
              <a:spcAft>
                <a:spcPct val="0"/>
              </a:spcAft>
            </a:pPr>
            <a:r>
              <a:rPr lang="en-GB" altLang="en-US" sz="1600" b="1" dirty="0" smtClean="0">
                <a:solidFill>
                  <a:srgbClr val="3333CC"/>
                </a:solidFill>
              </a:rPr>
              <a:t>Wearing away of cliffs </a:t>
            </a:r>
          </a:p>
          <a:p>
            <a:pPr algn="ctr" eaLnBrk="0" fontAlgn="base" hangingPunct="0">
              <a:spcBef>
                <a:spcPct val="0"/>
              </a:spcBef>
              <a:spcAft>
                <a:spcPct val="0"/>
              </a:spcAft>
            </a:pPr>
            <a:r>
              <a:rPr lang="en-GB" altLang="en-US" sz="1600" b="1" dirty="0" smtClean="0">
                <a:solidFill>
                  <a:srgbClr val="3333CC"/>
                </a:solidFill>
              </a:rPr>
              <a:t>by materials</a:t>
            </a:r>
            <a:endParaRPr lang="en-GB" altLang="en-US" sz="1600" b="1" dirty="0" smtClean="0">
              <a:solidFill>
                <a:srgbClr val="3333CC"/>
              </a:solidFill>
            </a:endParaRPr>
          </a:p>
        </p:txBody>
      </p:sp>
      <p:sp>
        <p:nvSpPr>
          <p:cNvPr id="3078" name="Text Box 6"/>
          <p:cNvSpPr txBox="1">
            <a:spLocks noChangeArrowheads="1"/>
          </p:cNvSpPr>
          <p:nvPr/>
        </p:nvSpPr>
        <p:spPr bwMode="auto">
          <a:xfrm>
            <a:off x="359531" y="4703475"/>
            <a:ext cx="25678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dirty="0" smtClean="0">
                <a:solidFill>
                  <a:srgbClr val="3333CC"/>
                </a:solidFill>
              </a:rPr>
              <a:t>Attrition: Wearing down </a:t>
            </a:r>
          </a:p>
          <a:p>
            <a:pPr eaLnBrk="0" fontAlgn="base" hangingPunct="0">
              <a:spcBef>
                <a:spcPct val="0"/>
              </a:spcBef>
              <a:spcAft>
                <a:spcPct val="0"/>
              </a:spcAft>
            </a:pPr>
            <a:r>
              <a:rPr lang="en-GB" altLang="en-US" sz="1600" b="1" dirty="0" smtClean="0">
                <a:solidFill>
                  <a:srgbClr val="3333CC"/>
                </a:solidFill>
              </a:rPr>
              <a:t>of broken materials</a:t>
            </a:r>
            <a:endParaRPr lang="en-GB" altLang="en-US" sz="1600" b="1" dirty="0" smtClean="0">
              <a:solidFill>
                <a:srgbClr val="3333CC"/>
              </a:solidFill>
            </a:endParaRPr>
          </a:p>
        </p:txBody>
      </p:sp>
      <p:sp>
        <p:nvSpPr>
          <p:cNvPr id="3079" name="Text Box 7"/>
          <p:cNvSpPr txBox="1">
            <a:spLocks noChangeArrowheads="1"/>
          </p:cNvSpPr>
          <p:nvPr/>
        </p:nvSpPr>
        <p:spPr bwMode="auto">
          <a:xfrm>
            <a:off x="6184535" y="6096000"/>
            <a:ext cx="31630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GB" altLang="en-US" sz="1600" b="1" dirty="0" smtClean="0">
                <a:solidFill>
                  <a:srgbClr val="3333CC"/>
                </a:solidFill>
              </a:rPr>
              <a:t>Solution: Dissolving by acidic </a:t>
            </a:r>
          </a:p>
          <a:p>
            <a:pPr algn="ctr" eaLnBrk="0" fontAlgn="base" hangingPunct="0">
              <a:spcBef>
                <a:spcPct val="0"/>
              </a:spcBef>
              <a:spcAft>
                <a:spcPct val="0"/>
              </a:spcAft>
            </a:pPr>
            <a:r>
              <a:rPr lang="en-GB" altLang="en-US" sz="1600" b="1" dirty="0" smtClean="0">
                <a:solidFill>
                  <a:srgbClr val="3333CC"/>
                </a:solidFill>
              </a:rPr>
              <a:t>sea water</a:t>
            </a:r>
            <a:endParaRPr lang="en-GB" altLang="en-US" sz="1600" b="1" dirty="0" smtClean="0">
              <a:solidFill>
                <a:srgbClr val="3333CC"/>
              </a:solidFill>
            </a:endParaRPr>
          </a:p>
        </p:txBody>
      </p:sp>
      <p:sp>
        <p:nvSpPr>
          <p:cNvPr id="3080" name="Text Box 8"/>
          <p:cNvSpPr txBox="1">
            <a:spLocks noChangeArrowheads="1"/>
          </p:cNvSpPr>
          <p:nvPr/>
        </p:nvSpPr>
        <p:spPr bwMode="auto">
          <a:xfrm>
            <a:off x="359531" y="216942"/>
            <a:ext cx="68707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b="1" u="sng" dirty="0" smtClean="0">
                <a:solidFill>
                  <a:srgbClr val="3333CC"/>
                </a:solidFill>
              </a:rPr>
              <a:t>Sub-aerial:</a:t>
            </a:r>
            <a:r>
              <a:rPr lang="en-GB" altLang="en-US" sz="1600" b="1" dirty="0" smtClean="0">
                <a:solidFill>
                  <a:srgbClr val="3333CC"/>
                </a:solidFill>
              </a:rPr>
              <a:t> surface runoff/ rain wash/ wind/ frost/ mass movements</a:t>
            </a:r>
            <a:endParaRPr lang="en-GB" altLang="en-US" sz="1600" b="1" dirty="0" smtClean="0">
              <a:solidFill>
                <a:srgbClr val="3333CC"/>
              </a:solidFill>
            </a:endParaRPr>
          </a:p>
        </p:txBody>
      </p:sp>
      <p:sp>
        <p:nvSpPr>
          <p:cNvPr id="3082" name="Freeform 10"/>
          <p:cNvSpPr>
            <a:spLocks/>
          </p:cNvSpPr>
          <p:nvPr/>
        </p:nvSpPr>
        <p:spPr bwMode="auto">
          <a:xfrm>
            <a:off x="-26083" y="3459304"/>
            <a:ext cx="7361217" cy="780793"/>
          </a:xfrm>
          <a:custGeom>
            <a:avLst/>
            <a:gdLst>
              <a:gd name="T0" fmla="*/ 0 w 3688"/>
              <a:gd name="T1" fmla="*/ 152 h 192"/>
              <a:gd name="T2" fmla="*/ 144 w 3688"/>
              <a:gd name="T3" fmla="*/ 176 h 192"/>
              <a:gd name="T4" fmla="*/ 280 w 3688"/>
              <a:gd name="T5" fmla="*/ 192 h 192"/>
              <a:gd name="T6" fmla="*/ 408 w 3688"/>
              <a:gd name="T7" fmla="*/ 168 h 192"/>
              <a:gd name="T8" fmla="*/ 560 w 3688"/>
              <a:gd name="T9" fmla="*/ 120 h 192"/>
              <a:gd name="T10" fmla="*/ 652 w 3688"/>
              <a:gd name="T11" fmla="*/ 72 h 192"/>
              <a:gd name="T12" fmla="*/ 752 w 3688"/>
              <a:gd name="T13" fmla="*/ 24 h 192"/>
              <a:gd name="T14" fmla="*/ 832 w 3688"/>
              <a:gd name="T15" fmla="*/ 12 h 192"/>
              <a:gd name="T16" fmla="*/ 896 w 3688"/>
              <a:gd name="T17" fmla="*/ 32 h 192"/>
              <a:gd name="T18" fmla="*/ 1016 w 3688"/>
              <a:gd name="T19" fmla="*/ 80 h 192"/>
              <a:gd name="T20" fmla="*/ 1096 w 3688"/>
              <a:gd name="T21" fmla="*/ 120 h 192"/>
              <a:gd name="T22" fmla="*/ 1208 w 3688"/>
              <a:gd name="T23" fmla="*/ 168 h 192"/>
              <a:gd name="T24" fmla="*/ 1328 w 3688"/>
              <a:gd name="T25" fmla="*/ 168 h 192"/>
              <a:gd name="T26" fmla="*/ 1456 w 3688"/>
              <a:gd name="T27" fmla="*/ 152 h 192"/>
              <a:gd name="T28" fmla="*/ 1640 w 3688"/>
              <a:gd name="T29" fmla="*/ 96 h 192"/>
              <a:gd name="T30" fmla="*/ 1776 w 3688"/>
              <a:gd name="T31" fmla="*/ 32 h 192"/>
              <a:gd name="T32" fmla="*/ 1880 w 3688"/>
              <a:gd name="T33" fmla="*/ 4 h 192"/>
              <a:gd name="T34" fmla="*/ 1964 w 3688"/>
              <a:gd name="T35" fmla="*/ 8 h 192"/>
              <a:gd name="T36" fmla="*/ 2072 w 3688"/>
              <a:gd name="T37" fmla="*/ 48 h 192"/>
              <a:gd name="T38" fmla="*/ 2208 w 3688"/>
              <a:gd name="T39" fmla="*/ 104 h 192"/>
              <a:gd name="T40" fmla="*/ 2352 w 3688"/>
              <a:gd name="T41" fmla="*/ 136 h 192"/>
              <a:gd name="T42" fmla="*/ 2472 w 3688"/>
              <a:gd name="T43" fmla="*/ 128 h 192"/>
              <a:gd name="T44" fmla="*/ 2616 w 3688"/>
              <a:gd name="T45" fmla="*/ 104 h 192"/>
              <a:gd name="T46" fmla="*/ 2688 w 3688"/>
              <a:gd name="T47" fmla="*/ 68 h 192"/>
              <a:gd name="T48" fmla="*/ 2760 w 3688"/>
              <a:gd name="T49" fmla="*/ 28 h 192"/>
              <a:gd name="T50" fmla="*/ 2852 w 3688"/>
              <a:gd name="T51" fmla="*/ 0 h 192"/>
              <a:gd name="T52" fmla="*/ 2920 w 3688"/>
              <a:gd name="T53" fmla="*/ 8 h 192"/>
              <a:gd name="T54" fmla="*/ 2992 w 3688"/>
              <a:gd name="T55" fmla="*/ 24 h 192"/>
              <a:gd name="T56" fmla="*/ 3056 w 3688"/>
              <a:gd name="T57" fmla="*/ 56 h 192"/>
              <a:gd name="T58" fmla="*/ 3152 w 3688"/>
              <a:gd name="T59" fmla="*/ 88 h 192"/>
              <a:gd name="T60" fmla="*/ 3288 w 3688"/>
              <a:gd name="T61" fmla="*/ 112 h 192"/>
              <a:gd name="T62" fmla="*/ 3392 w 3688"/>
              <a:gd name="T63" fmla="*/ 136 h 192"/>
              <a:gd name="T64" fmla="*/ 3520 w 3688"/>
              <a:gd name="T65" fmla="*/ 160 h 192"/>
              <a:gd name="T66" fmla="*/ 3616 w 3688"/>
              <a:gd name="T67" fmla="*/ 152 h 192"/>
              <a:gd name="T68" fmla="*/ 3688 w 3688"/>
              <a:gd name="T69" fmla="*/ 1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88" h="192">
                <a:moveTo>
                  <a:pt x="0" y="152"/>
                </a:moveTo>
                <a:lnTo>
                  <a:pt x="144" y="176"/>
                </a:lnTo>
                <a:lnTo>
                  <a:pt x="280" y="192"/>
                </a:lnTo>
                <a:lnTo>
                  <a:pt x="408" y="168"/>
                </a:lnTo>
                <a:lnTo>
                  <a:pt x="560" y="120"/>
                </a:lnTo>
                <a:lnTo>
                  <a:pt x="652" y="72"/>
                </a:lnTo>
                <a:lnTo>
                  <a:pt x="752" y="24"/>
                </a:lnTo>
                <a:lnTo>
                  <a:pt x="832" y="12"/>
                </a:lnTo>
                <a:lnTo>
                  <a:pt x="896" y="32"/>
                </a:lnTo>
                <a:lnTo>
                  <a:pt x="1016" y="80"/>
                </a:lnTo>
                <a:lnTo>
                  <a:pt x="1096" y="120"/>
                </a:lnTo>
                <a:lnTo>
                  <a:pt x="1208" y="168"/>
                </a:lnTo>
                <a:lnTo>
                  <a:pt x="1328" y="168"/>
                </a:lnTo>
                <a:lnTo>
                  <a:pt x="1456" y="152"/>
                </a:lnTo>
                <a:lnTo>
                  <a:pt x="1640" y="96"/>
                </a:lnTo>
                <a:lnTo>
                  <a:pt x="1776" y="32"/>
                </a:lnTo>
                <a:lnTo>
                  <a:pt x="1880" y="4"/>
                </a:lnTo>
                <a:lnTo>
                  <a:pt x="1964" y="8"/>
                </a:lnTo>
                <a:lnTo>
                  <a:pt x="2072" y="48"/>
                </a:lnTo>
                <a:lnTo>
                  <a:pt x="2208" y="104"/>
                </a:lnTo>
                <a:lnTo>
                  <a:pt x="2352" y="136"/>
                </a:lnTo>
                <a:lnTo>
                  <a:pt x="2472" y="128"/>
                </a:lnTo>
                <a:lnTo>
                  <a:pt x="2616" y="104"/>
                </a:lnTo>
                <a:lnTo>
                  <a:pt x="2688" y="68"/>
                </a:lnTo>
                <a:lnTo>
                  <a:pt x="2760" y="28"/>
                </a:lnTo>
                <a:lnTo>
                  <a:pt x="2852" y="0"/>
                </a:lnTo>
                <a:lnTo>
                  <a:pt x="2920" y="8"/>
                </a:lnTo>
                <a:lnTo>
                  <a:pt x="2992" y="24"/>
                </a:lnTo>
                <a:lnTo>
                  <a:pt x="3056" y="56"/>
                </a:lnTo>
                <a:lnTo>
                  <a:pt x="3152" y="88"/>
                </a:lnTo>
                <a:lnTo>
                  <a:pt x="3288" y="112"/>
                </a:lnTo>
                <a:lnTo>
                  <a:pt x="3392" y="136"/>
                </a:lnTo>
                <a:lnTo>
                  <a:pt x="3520" y="160"/>
                </a:lnTo>
                <a:lnTo>
                  <a:pt x="3616" y="152"/>
                </a:lnTo>
                <a:lnTo>
                  <a:pt x="3688" y="120"/>
                </a:lnTo>
              </a:path>
            </a:pathLst>
          </a:custGeom>
          <a:noFill/>
          <a:ln w="28575" cmpd="sng">
            <a:solidFill>
              <a:schemeClr val="folHlink"/>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3083" name="Line 11"/>
          <p:cNvSpPr>
            <a:spLocks noChangeShapeType="1"/>
          </p:cNvSpPr>
          <p:nvPr/>
        </p:nvSpPr>
        <p:spPr bwMode="auto">
          <a:xfrm>
            <a:off x="1063179" y="5291137"/>
            <a:ext cx="381000" cy="838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3084" name="Freeform 12"/>
          <p:cNvSpPr>
            <a:spLocks/>
          </p:cNvSpPr>
          <p:nvPr/>
        </p:nvSpPr>
        <p:spPr bwMode="auto">
          <a:xfrm>
            <a:off x="5553075" y="3444875"/>
            <a:ext cx="1465263" cy="1550988"/>
          </a:xfrm>
          <a:custGeom>
            <a:avLst/>
            <a:gdLst>
              <a:gd name="T0" fmla="*/ 0 w 923"/>
              <a:gd name="T1" fmla="*/ 0 h 977"/>
              <a:gd name="T2" fmla="*/ 114 w 923"/>
              <a:gd name="T3" fmla="*/ 164 h 977"/>
              <a:gd name="T4" fmla="*/ 240 w 923"/>
              <a:gd name="T5" fmla="*/ 344 h 977"/>
              <a:gd name="T6" fmla="*/ 390 w 923"/>
              <a:gd name="T7" fmla="*/ 542 h 977"/>
              <a:gd name="T8" fmla="*/ 528 w 923"/>
              <a:gd name="T9" fmla="*/ 680 h 977"/>
              <a:gd name="T10" fmla="*/ 684 w 923"/>
              <a:gd name="T11" fmla="*/ 812 h 977"/>
              <a:gd name="T12" fmla="*/ 923 w 923"/>
              <a:gd name="T13" fmla="*/ 977 h 977"/>
            </a:gdLst>
            <a:ahLst/>
            <a:cxnLst>
              <a:cxn ang="0">
                <a:pos x="T0" y="T1"/>
              </a:cxn>
              <a:cxn ang="0">
                <a:pos x="T2" y="T3"/>
              </a:cxn>
              <a:cxn ang="0">
                <a:pos x="T4" y="T5"/>
              </a:cxn>
              <a:cxn ang="0">
                <a:pos x="T6" y="T7"/>
              </a:cxn>
              <a:cxn ang="0">
                <a:pos x="T8" y="T9"/>
              </a:cxn>
              <a:cxn ang="0">
                <a:pos x="T10" y="T11"/>
              </a:cxn>
              <a:cxn ang="0">
                <a:pos x="T12" y="T13"/>
              </a:cxn>
            </a:cxnLst>
            <a:rect l="0" t="0" r="r" b="b"/>
            <a:pathLst>
              <a:path w="923" h="977">
                <a:moveTo>
                  <a:pt x="0" y="0"/>
                </a:moveTo>
                <a:lnTo>
                  <a:pt x="114" y="164"/>
                </a:lnTo>
                <a:lnTo>
                  <a:pt x="240" y="344"/>
                </a:lnTo>
                <a:lnTo>
                  <a:pt x="390" y="542"/>
                </a:lnTo>
                <a:lnTo>
                  <a:pt x="528" y="680"/>
                </a:lnTo>
                <a:lnTo>
                  <a:pt x="684" y="812"/>
                </a:lnTo>
                <a:lnTo>
                  <a:pt x="923" y="977"/>
                </a:lnTo>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3085" name="Freeform 13"/>
          <p:cNvSpPr>
            <a:spLocks/>
          </p:cNvSpPr>
          <p:nvPr/>
        </p:nvSpPr>
        <p:spPr bwMode="auto">
          <a:xfrm rot="1653167">
            <a:off x="5153025" y="1981200"/>
            <a:ext cx="1363191" cy="276225"/>
          </a:xfrm>
          <a:custGeom>
            <a:avLst/>
            <a:gdLst>
              <a:gd name="T0" fmla="*/ 0 w 1326"/>
              <a:gd name="T1" fmla="*/ 0 h 348"/>
              <a:gd name="T2" fmla="*/ 198 w 1326"/>
              <a:gd name="T3" fmla="*/ 42 h 348"/>
              <a:gd name="T4" fmla="*/ 474 w 1326"/>
              <a:gd name="T5" fmla="*/ 102 h 348"/>
              <a:gd name="T6" fmla="*/ 690 w 1326"/>
              <a:gd name="T7" fmla="*/ 150 h 348"/>
              <a:gd name="T8" fmla="*/ 888 w 1326"/>
              <a:gd name="T9" fmla="*/ 198 h 348"/>
              <a:gd name="T10" fmla="*/ 1068 w 1326"/>
              <a:gd name="T11" fmla="*/ 246 h 348"/>
              <a:gd name="T12" fmla="*/ 1326 w 1326"/>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1326" h="348">
                <a:moveTo>
                  <a:pt x="0" y="0"/>
                </a:moveTo>
                <a:lnTo>
                  <a:pt x="198" y="42"/>
                </a:lnTo>
                <a:lnTo>
                  <a:pt x="474" y="102"/>
                </a:lnTo>
                <a:lnTo>
                  <a:pt x="690" y="150"/>
                </a:lnTo>
                <a:lnTo>
                  <a:pt x="888" y="198"/>
                </a:lnTo>
                <a:lnTo>
                  <a:pt x="1068" y="246"/>
                </a:lnTo>
                <a:lnTo>
                  <a:pt x="1326" y="348"/>
                </a:lnTo>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3087" name="Text Box 15"/>
          <p:cNvSpPr txBox="1">
            <a:spLocks noChangeArrowheads="1"/>
          </p:cNvSpPr>
          <p:nvPr/>
        </p:nvSpPr>
        <p:spPr bwMode="auto">
          <a:xfrm>
            <a:off x="65435" y="2959625"/>
            <a:ext cx="2757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dirty="0" smtClean="0">
                <a:solidFill>
                  <a:srgbClr val="808080"/>
                </a:solidFill>
              </a:rPr>
              <a:t>HIGH TIDE LEVEL</a:t>
            </a:r>
          </a:p>
        </p:txBody>
      </p:sp>
      <p:sp>
        <p:nvSpPr>
          <p:cNvPr id="3088" name="Freeform 16"/>
          <p:cNvSpPr>
            <a:spLocks/>
          </p:cNvSpPr>
          <p:nvPr/>
        </p:nvSpPr>
        <p:spPr bwMode="auto">
          <a:xfrm rot="20479046">
            <a:off x="5175896" y="452770"/>
            <a:ext cx="525462" cy="668337"/>
          </a:xfrm>
          <a:custGeom>
            <a:avLst/>
            <a:gdLst>
              <a:gd name="T0" fmla="*/ 0 w 331"/>
              <a:gd name="T1" fmla="*/ 0 h 421"/>
              <a:gd name="T2" fmla="*/ 127 w 331"/>
              <a:gd name="T3" fmla="*/ 139 h 421"/>
              <a:gd name="T4" fmla="*/ 235 w 331"/>
              <a:gd name="T5" fmla="*/ 271 h 421"/>
              <a:gd name="T6" fmla="*/ 331 w 331"/>
              <a:gd name="T7" fmla="*/ 421 h 421"/>
            </a:gdLst>
            <a:ahLst/>
            <a:cxnLst>
              <a:cxn ang="0">
                <a:pos x="T0" y="T1"/>
              </a:cxn>
              <a:cxn ang="0">
                <a:pos x="T2" y="T3"/>
              </a:cxn>
              <a:cxn ang="0">
                <a:pos x="T4" y="T5"/>
              </a:cxn>
              <a:cxn ang="0">
                <a:pos x="T6" y="T7"/>
              </a:cxn>
            </a:cxnLst>
            <a:rect l="0" t="0" r="r" b="b"/>
            <a:pathLst>
              <a:path w="331" h="421">
                <a:moveTo>
                  <a:pt x="0" y="0"/>
                </a:moveTo>
                <a:lnTo>
                  <a:pt x="127" y="139"/>
                </a:lnTo>
                <a:lnTo>
                  <a:pt x="235" y="271"/>
                </a:lnTo>
                <a:lnTo>
                  <a:pt x="331" y="421"/>
                </a:lnTo>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3089" name="Freeform 17"/>
          <p:cNvSpPr>
            <a:spLocks/>
          </p:cNvSpPr>
          <p:nvPr/>
        </p:nvSpPr>
        <p:spPr bwMode="auto">
          <a:xfrm>
            <a:off x="7097009" y="5491788"/>
            <a:ext cx="476250" cy="635918"/>
          </a:xfrm>
          <a:custGeom>
            <a:avLst/>
            <a:gdLst>
              <a:gd name="T0" fmla="*/ 600 w 600"/>
              <a:gd name="T1" fmla="*/ 558 h 558"/>
              <a:gd name="T2" fmla="*/ 474 w 600"/>
              <a:gd name="T3" fmla="*/ 354 h 558"/>
              <a:gd name="T4" fmla="*/ 354 w 600"/>
              <a:gd name="T5" fmla="*/ 210 h 558"/>
              <a:gd name="T6" fmla="*/ 210 w 600"/>
              <a:gd name="T7" fmla="*/ 96 h 558"/>
              <a:gd name="T8" fmla="*/ 0 w 600"/>
              <a:gd name="T9" fmla="*/ 0 h 558"/>
            </a:gdLst>
            <a:ahLst/>
            <a:cxnLst>
              <a:cxn ang="0">
                <a:pos x="T0" y="T1"/>
              </a:cxn>
              <a:cxn ang="0">
                <a:pos x="T2" y="T3"/>
              </a:cxn>
              <a:cxn ang="0">
                <a:pos x="T4" y="T5"/>
              </a:cxn>
              <a:cxn ang="0">
                <a:pos x="T6" y="T7"/>
              </a:cxn>
              <a:cxn ang="0">
                <a:pos x="T8" y="T9"/>
              </a:cxn>
            </a:cxnLst>
            <a:rect l="0" t="0" r="r" b="b"/>
            <a:pathLst>
              <a:path w="600" h="558">
                <a:moveTo>
                  <a:pt x="600" y="558"/>
                </a:moveTo>
                <a:lnTo>
                  <a:pt x="474" y="354"/>
                </a:lnTo>
                <a:lnTo>
                  <a:pt x="354" y="210"/>
                </a:lnTo>
                <a:lnTo>
                  <a:pt x="210" y="96"/>
                </a:lnTo>
                <a:lnTo>
                  <a:pt x="0" y="0"/>
                </a:lnTo>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17" name="Freeform 10"/>
          <p:cNvSpPr>
            <a:spLocks/>
          </p:cNvSpPr>
          <p:nvPr/>
        </p:nvSpPr>
        <p:spPr bwMode="auto">
          <a:xfrm rot="1750674">
            <a:off x="8191118" y="3925864"/>
            <a:ext cx="753223" cy="272835"/>
          </a:xfrm>
          <a:custGeom>
            <a:avLst/>
            <a:gdLst>
              <a:gd name="T0" fmla="*/ 0 w 3688"/>
              <a:gd name="T1" fmla="*/ 152 h 192"/>
              <a:gd name="T2" fmla="*/ 144 w 3688"/>
              <a:gd name="T3" fmla="*/ 176 h 192"/>
              <a:gd name="T4" fmla="*/ 280 w 3688"/>
              <a:gd name="T5" fmla="*/ 192 h 192"/>
              <a:gd name="T6" fmla="*/ 408 w 3688"/>
              <a:gd name="T7" fmla="*/ 168 h 192"/>
              <a:gd name="T8" fmla="*/ 560 w 3688"/>
              <a:gd name="T9" fmla="*/ 120 h 192"/>
              <a:gd name="T10" fmla="*/ 652 w 3688"/>
              <a:gd name="T11" fmla="*/ 72 h 192"/>
              <a:gd name="T12" fmla="*/ 752 w 3688"/>
              <a:gd name="T13" fmla="*/ 24 h 192"/>
              <a:gd name="T14" fmla="*/ 832 w 3688"/>
              <a:gd name="T15" fmla="*/ 12 h 192"/>
              <a:gd name="T16" fmla="*/ 896 w 3688"/>
              <a:gd name="T17" fmla="*/ 32 h 192"/>
              <a:gd name="T18" fmla="*/ 1016 w 3688"/>
              <a:gd name="T19" fmla="*/ 80 h 192"/>
              <a:gd name="T20" fmla="*/ 1096 w 3688"/>
              <a:gd name="T21" fmla="*/ 120 h 192"/>
              <a:gd name="T22" fmla="*/ 1208 w 3688"/>
              <a:gd name="T23" fmla="*/ 168 h 192"/>
              <a:gd name="T24" fmla="*/ 1328 w 3688"/>
              <a:gd name="T25" fmla="*/ 168 h 192"/>
              <a:gd name="T26" fmla="*/ 1456 w 3688"/>
              <a:gd name="T27" fmla="*/ 152 h 192"/>
              <a:gd name="T28" fmla="*/ 1640 w 3688"/>
              <a:gd name="T29" fmla="*/ 96 h 192"/>
              <a:gd name="T30" fmla="*/ 1776 w 3688"/>
              <a:gd name="T31" fmla="*/ 32 h 192"/>
              <a:gd name="T32" fmla="*/ 1880 w 3688"/>
              <a:gd name="T33" fmla="*/ 4 h 192"/>
              <a:gd name="T34" fmla="*/ 1964 w 3688"/>
              <a:gd name="T35" fmla="*/ 8 h 192"/>
              <a:gd name="T36" fmla="*/ 2072 w 3688"/>
              <a:gd name="T37" fmla="*/ 48 h 192"/>
              <a:gd name="T38" fmla="*/ 2208 w 3688"/>
              <a:gd name="T39" fmla="*/ 104 h 192"/>
              <a:gd name="T40" fmla="*/ 2352 w 3688"/>
              <a:gd name="T41" fmla="*/ 136 h 192"/>
              <a:gd name="T42" fmla="*/ 2472 w 3688"/>
              <a:gd name="T43" fmla="*/ 128 h 192"/>
              <a:gd name="T44" fmla="*/ 2616 w 3688"/>
              <a:gd name="T45" fmla="*/ 104 h 192"/>
              <a:gd name="T46" fmla="*/ 2688 w 3688"/>
              <a:gd name="T47" fmla="*/ 68 h 192"/>
              <a:gd name="T48" fmla="*/ 2760 w 3688"/>
              <a:gd name="T49" fmla="*/ 28 h 192"/>
              <a:gd name="T50" fmla="*/ 2852 w 3688"/>
              <a:gd name="T51" fmla="*/ 0 h 192"/>
              <a:gd name="T52" fmla="*/ 2920 w 3688"/>
              <a:gd name="T53" fmla="*/ 8 h 192"/>
              <a:gd name="T54" fmla="*/ 2992 w 3688"/>
              <a:gd name="T55" fmla="*/ 24 h 192"/>
              <a:gd name="T56" fmla="*/ 3056 w 3688"/>
              <a:gd name="T57" fmla="*/ 56 h 192"/>
              <a:gd name="T58" fmla="*/ 3152 w 3688"/>
              <a:gd name="T59" fmla="*/ 88 h 192"/>
              <a:gd name="T60" fmla="*/ 3288 w 3688"/>
              <a:gd name="T61" fmla="*/ 112 h 192"/>
              <a:gd name="T62" fmla="*/ 3392 w 3688"/>
              <a:gd name="T63" fmla="*/ 136 h 192"/>
              <a:gd name="T64" fmla="*/ 3520 w 3688"/>
              <a:gd name="T65" fmla="*/ 160 h 192"/>
              <a:gd name="T66" fmla="*/ 3616 w 3688"/>
              <a:gd name="T67" fmla="*/ 152 h 192"/>
              <a:gd name="T68" fmla="*/ 3688 w 3688"/>
              <a:gd name="T69" fmla="*/ 1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88" h="192">
                <a:moveTo>
                  <a:pt x="0" y="152"/>
                </a:moveTo>
                <a:lnTo>
                  <a:pt x="144" y="176"/>
                </a:lnTo>
                <a:lnTo>
                  <a:pt x="280" y="192"/>
                </a:lnTo>
                <a:lnTo>
                  <a:pt x="408" y="168"/>
                </a:lnTo>
                <a:lnTo>
                  <a:pt x="560" y="120"/>
                </a:lnTo>
                <a:lnTo>
                  <a:pt x="652" y="72"/>
                </a:lnTo>
                <a:lnTo>
                  <a:pt x="752" y="24"/>
                </a:lnTo>
                <a:lnTo>
                  <a:pt x="832" y="12"/>
                </a:lnTo>
                <a:lnTo>
                  <a:pt x="896" y="32"/>
                </a:lnTo>
                <a:lnTo>
                  <a:pt x="1016" y="80"/>
                </a:lnTo>
                <a:lnTo>
                  <a:pt x="1096" y="120"/>
                </a:lnTo>
                <a:lnTo>
                  <a:pt x="1208" y="168"/>
                </a:lnTo>
                <a:lnTo>
                  <a:pt x="1328" y="168"/>
                </a:lnTo>
                <a:lnTo>
                  <a:pt x="1456" y="152"/>
                </a:lnTo>
                <a:lnTo>
                  <a:pt x="1640" y="96"/>
                </a:lnTo>
                <a:lnTo>
                  <a:pt x="1776" y="32"/>
                </a:lnTo>
                <a:lnTo>
                  <a:pt x="1880" y="4"/>
                </a:lnTo>
                <a:lnTo>
                  <a:pt x="1964" y="8"/>
                </a:lnTo>
                <a:lnTo>
                  <a:pt x="2072" y="48"/>
                </a:lnTo>
                <a:lnTo>
                  <a:pt x="2208" y="104"/>
                </a:lnTo>
                <a:lnTo>
                  <a:pt x="2352" y="136"/>
                </a:lnTo>
                <a:lnTo>
                  <a:pt x="2472" y="128"/>
                </a:lnTo>
                <a:lnTo>
                  <a:pt x="2616" y="104"/>
                </a:lnTo>
                <a:lnTo>
                  <a:pt x="2688" y="68"/>
                </a:lnTo>
                <a:lnTo>
                  <a:pt x="2760" y="28"/>
                </a:lnTo>
                <a:lnTo>
                  <a:pt x="2852" y="0"/>
                </a:lnTo>
                <a:lnTo>
                  <a:pt x="2920" y="8"/>
                </a:lnTo>
                <a:lnTo>
                  <a:pt x="2992" y="24"/>
                </a:lnTo>
                <a:lnTo>
                  <a:pt x="3056" y="56"/>
                </a:lnTo>
                <a:lnTo>
                  <a:pt x="3152" y="88"/>
                </a:lnTo>
                <a:lnTo>
                  <a:pt x="3288" y="112"/>
                </a:lnTo>
                <a:lnTo>
                  <a:pt x="3392" y="136"/>
                </a:lnTo>
                <a:lnTo>
                  <a:pt x="3520" y="160"/>
                </a:lnTo>
                <a:lnTo>
                  <a:pt x="3616" y="152"/>
                </a:lnTo>
                <a:lnTo>
                  <a:pt x="3688" y="120"/>
                </a:lnTo>
              </a:path>
            </a:pathLst>
          </a:custGeom>
          <a:noFill/>
          <a:ln w="28575" cmpd="sng">
            <a:solidFill>
              <a:schemeClr val="folHlink"/>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18" name="Freeform 16"/>
          <p:cNvSpPr>
            <a:spLocks/>
          </p:cNvSpPr>
          <p:nvPr/>
        </p:nvSpPr>
        <p:spPr bwMode="auto">
          <a:xfrm rot="4703341">
            <a:off x="7664121" y="3285727"/>
            <a:ext cx="562608" cy="744327"/>
          </a:xfrm>
          <a:custGeom>
            <a:avLst/>
            <a:gdLst>
              <a:gd name="T0" fmla="*/ 0 w 331"/>
              <a:gd name="T1" fmla="*/ 0 h 421"/>
              <a:gd name="T2" fmla="*/ 127 w 331"/>
              <a:gd name="T3" fmla="*/ 139 h 421"/>
              <a:gd name="T4" fmla="*/ 235 w 331"/>
              <a:gd name="T5" fmla="*/ 271 h 421"/>
              <a:gd name="T6" fmla="*/ 331 w 331"/>
              <a:gd name="T7" fmla="*/ 421 h 421"/>
            </a:gdLst>
            <a:ahLst/>
            <a:cxnLst>
              <a:cxn ang="0">
                <a:pos x="T0" y="T1"/>
              </a:cxn>
              <a:cxn ang="0">
                <a:pos x="T2" y="T3"/>
              </a:cxn>
              <a:cxn ang="0">
                <a:pos x="T4" y="T5"/>
              </a:cxn>
              <a:cxn ang="0">
                <a:pos x="T6" y="T7"/>
              </a:cxn>
            </a:cxnLst>
            <a:rect l="0" t="0" r="r" b="b"/>
            <a:pathLst>
              <a:path w="331" h="421">
                <a:moveTo>
                  <a:pt x="0" y="0"/>
                </a:moveTo>
                <a:lnTo>
                  <a:pt x="127" y="139"/>
                </a:lnTo>
                <a:lnTo>
                  <a:pt x="235" y="271"/>
                </a:lnTo>
                <a:lnTo>
                  <a:pt x="331" y="421"/>
                </a:lnTo>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19" name="Text Box 8"/>
          <p:cNvSpPr txBox="1">
            <a:spLocks noChangeArrowheads="1"/>
          </p:cNvSpPr>
          <p:nvPr/>
        </p:nvSpPr>
        <p:spPr bwMode="auto">
          <a:xfrm>
            <a:off x="7343775" y="2928571"/>
            <a:ext cx="204254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dirty="0" smtClean="0">
                <a:solidFill>
                  <a:srgbClr val="3333CC"/>
                </a:solidFill>
              </a:rPr>
              <a:t>Hydraulic pressure</a:t>
            </a:r>
          </a:p>
          <a:p>
            <a:pPr eaLnBrk="0" fontAlgn="base" hangingPunct="0">
              <a:spcBef>
                <a:spcPct val="0"/>
              </a:spcBef>
              <a:spcAft>
                <a:spcPct val="0"/>
              </a:spcAft>
            </a:pPr>
            <a:r>
              <a:rPr lang="en-GB" altLang="en-US" sz="1600" b="1" dirty="0" smtClean="0">
                <a:solidFill>
                  <a:srgbClr val="3333CC"/>
                </a:solidFill>
              </a:rPr>
              <a:t>Compression of </a:t>
            </a:r>
          </a:p>
          <a:p>
            <a:pPr eaLnBrk="0" fontAlgn="base" hangingPunct="0">
              <a:spcBef>
                <a:spcPct val="0"/>
              </a:spcBef>
              <a:spcAft>
                <a:spcPct val="0"/>
              </a:spcAft>
            </a:pPr>
            <a:r>
              <a:rPr lang="en-GB" altLang="en-US" sz="1600" b="1" dirty="0" smtClean="0">
                <a:solidFill>
                  <a:srgbClr val="3333CC"/>
                </a:solidFill>
              </a:rPr>
              <a:t>trapped air</a:t>
            </a:r>
            <a:endParaRPr lang="en-GB" altLang="en-US" sz="1600" b="1" dirty="0" smtClean="0">
              <a:solidFill>
                <a:srgbClr val="3333CC"/>
              </a:solidFill>
            </a:endParaRPr>
          </a:p>
        </p:txBody>
      </p:sp>
      <p:sp>
        <p:nvSpPr>
          <p:cNvPr id="20" name="Freeform 10"/>
          <p:cNvSpPr>
            <a:spLocks/>
          </p:cNvSpPr>
          <p:nvPr/>
        </p:nvSpPr>
        <p:spPr bwMode="auto">
          <a:xfrm rot="7805526">
            <a:off x="7659122" y="4089251"/>
            <a:ext cx="753223" cy="272835"/>
          </a:xfrm>
          <a:custGeom>
            <a:avLst/>
            <a:gdLst>
              <a:gd name="T0" fmla="*/ 0 w 3688"/>
              <a:gd name="T1" fmla="*/ 152 h 192"/>
              <a:gd name="T2" fmla="*/ 144 w 3688"/>
              <a:gd name="T3" fmla="*/ 176 h 192"/>
              <a:gd name="T4" fmla="*/ 280 w 3688"/>
              <a:gd name="T5" fmla="*/ 192 h 192"/>
              <a:gd name="T6" fmla="*/ 408 w 3688"/>
              <a:gd name="T7" fmla="*/ 168 h 192"/>
              <a:gd name="T8" fmla="*/ 560 w 3688"/>
              <a:gd name="T9" fmla="*/ 120 h 192"/>
              <a:gd name="T10" fmla="*/ 652 w 3688"/>
              <a:gd name="T11" fmla="*/ 72 h 192"/>
              <a:gd name="T12" fmla="*/ 752 w 3688"/>
              <a:gd name="T13" fmla="*/ 24 h 192"/>
              <a:gd name="T14" fmla="*/ 832 w 3688"/>
              <a:gd name="T15" fmla="*/ 12 h 192"/>
              <a:gd name="T16" fmla="*/ 896 w 3688"/>
              <a:gd name="T17" fmla="*/ 32 h 192"/>
              <a:gd name="T18" fmla="*/ 1016 w 3688"/>
              <a:gd name="T19" fmla="*/ 80 h 192"/>
              <a:gd name="T20" fmla="*/ 1096 w 3688"/>
              <a:gd name="T21" fmla="*/ 120 h 192"/>
              <a:gd name="T22" fmla="*/ 1208 w 3688"/>
              <a:gd name="T23" fmla="*/ 168 h 192"/>
              <a:gd name="T24" fmla="*/ 1328 w 3688"/>
              <a:gd name="T25" fmla="*/ 168 h 192"/>
              <a:gd name="T26" fmla="*/ 1456 w 3688"/>
              <a:gd name="T27" fmla="*/ 152 h 192"/>
              <a:gd name="T28" fmla="*/ 1640 w 3688"/>
              <a:gd name="T29" fmla="*/ 96 h 192"/>
              <a:gd name="T30" fmla="*/ 1776 w 3688"/>
              <a:gd name="T31" fmla="*/ 32 h 192"/>
              <a:gd name="T32" fmla="*/ 1880 w 3688"/>
              <a:gd name="T33" fmla="*/ 4 h 192"/>
              <a:gd name="T34" fmla="*/ 1964 w 3688"/>
              <a:gd name="T35" fmla="*/ 8 h 192"/>
              <a:gd name="T36" fmla="*/ 2072 w 3688"/>
              <a:gd name="T37" fmla="*/ 48 h 192"/>
              <a:gd name="T38" fmla="*/ 2208 w 3688"/>
              <a:gd name="T39" fmla="*/ 104 h 192"/>
              <a:gd name="T40" fmla="*/ 2352 w 3688"/>
              <a:gd name="T41" fmla="*/ 136 h 192"/>
              <a:gd name="T42" fmla="*/ 2472 w 3688"/>
              <a:gd name="T43" fmla="*/ 128 h 192"/>
              <a:gd name="T44" fmla="*/ 2616 w 3688"/>
              <a:gd name="T45" fmla="*/ 104 h 192"/>
              <a:gd name="T46" fmla="*/ 2688 w 3688"/>
              <a:gd name="T47" fmla="*/ 68 h 192"/>
              <a:gd name="T48" fmla="*/ 2760 w 3688"/>
              <a:gd name="T49" fmla="*/ 28 h 192"/>
              <a:gd name="T50" fmla="*/ 2852 w 3688"/>
              <a:gd name="T51" fmla="*/ 0 h 192"/>
              <a:gd name="T52" fmla="*/ 2920 w 3688"/>
              <a:gd name="T53" fmla="*/ 8 h 192"/>
              <a:gd name="T54" fmla="*/ 2992 w 3688"/>
              <a:gd name="T55" fmla="*/ 24 h 192"/>
              <a:gd name="T56" fmla="*/ 3056 w 3688"/>
              <a:gd name="T57" fmla="*/ 56 h 192"/>
              <a:gd name="T58" fmla="*/ 3152 w 3688"/>
              <a:gd name="T59" fmla="*/ 88 h 192"/>
              <a:gd name="T60" fmla="*/ 3288 w 3688"/>
              <a:gd name="T61" fmla="*/ 112 h 192"/>
              <a:gd name="T62" fmla="*/ 3392 w 3688"/>
              <a:gd name="T63" fmla="*/ 136 h 192"/>
              <a:gd name="T64" fmla="*/ 3520 w 3688"/>
              <a:gd name="T65" fmla="*/ 160 h 192"/>
              <a:gd name="T66" fmla="*/ 3616 w 3688"/>
              <a:gd name="T67" fmla="*/ 152 h 192"/>
              <a:gd name="T68" fmla="*/ 3688 w 3688"/>
              <a:gd name="T69" fmla="*/ 1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88" h="192">
                <a:moveTo>
                  <a:pt x="0" y="152"/>
                </a:moveTo>
                <a:lnTo>
                  <a:pt x="144" y="176"/>
                </a:lnTo>
                <a:lnTo>
                  <a:pt x="280" y="192"/>
                </a:lnTo>
                <a:lnTo>
                  <a:pt x="408" y="168"/>
                </a:lnTo>
                <a:lnTo>
                  <a:pt x="560" y="120"/>
                </a:lnTo>
                <a:lnTo>
                  <a:pt x="652" y="72"/>
                </a:lnTo>
                <a:lnTo>
                  <a:pt x="752" y="24"/>
                </a:lnTo>
                <a:lnTo>
                  <a:pt x="832" y="12"/>
                </a:lnTo>
                <a:lnTo>
                  <a:pt x="896" y="32"/>
                </a:lnTo>
                <a:lnTo>
                  <a:pt x="1016" y="80"/>
                </a:lnTo>
                <a:lnTo>
                  <a:pt x="1096" y="120"/>
                </a:lnTo>
                <a:lnTo>
                  <a:pt x="1208" y="168"/>
                </a:lnTo>
                <a:lnTo>
                  <a:pt x="1328" y="168"/>
                </a:lnTo>
                <a:lnTo>
                  <a:pt x="1456" y="152"/>
                </a:lnTo>
                <a:lnTo>
                  <a:pt x="1640" y="96"/>
                </a:lnTo>
                <a:lnTo>
                  <a:pt x="1776" y="32"/>
                </a:lnTo>
                <a:lnTo>
                  <a:pt x="1880" y="4"/>
                </a:lnTo>
                <a:lnTo>
                  <a:pt x="1964" y="8"/>
                </a:lnTo>
                <a:lnTo>
                  <a:pt x="2072" y="48"/>
                </a:lnTo>
                <a:lnTo>
                  <a:pt x="2208" y="104"/>
                </a:lnTo>
                <a:lnTo>
                  <a:pt x="2352" y="136"/>
                </a:lnTo>
                <a:lnTo>
                  <a:pt x="2472" y="128"/>
                </a:lnTo>
                <a:lnTo>
                  <a:pt x="2616" y="104"/>
                </a:lnTo>
                <a:lnTo>
                  <a:pt x="2688" y="68"/>
                </a:lnTo>
                <a:lnTo>
                  <a:pt x="2760" y="28"/>
                </a:lnTo>
                <a:lnTo>
                  <a:pt x="2852" y="0"/>
                </a:lnTo>
                <a:lnTo>
                  <a:pt x="2920" y="8"/>
                </a:lnTo>
                <a:lnTo>
                  <a:pt x="2992" y="24"/>
                </a:lnTo>
                <a:lnTo>
                  <a:pt x="3056" y="56"/>
                </a:lnTo>
                <a:lnTo>
                  <a:pt x="3152" y="88"/>
                </a:lnTo>
                <a:lnTo>
                  <a:pt x="3288" y="112"/>
                </a:lnTo>
                <a:lnTo>
                  <a:pt x="3392" y="136"/>
                </a:lnTo>
                <a:lnTo>
                  <a:pt x="3520" y="160"/>
                </a:lnTo>
                <a:lnTo>
                  <a:pt x="3616" y="152"/>
                </a:lnTo>
                <a:lnTo>
                  <a:pt x="3688" y="120"/>
                </a:lnTo>
              </a:path>
            </a:pathLst>
          </a:custGeom>
          <a:noFill/>
          <a:ln w="28575" cmpd="sng">
            <a:solidFill>
              <a:schemeClr val="folHlink"/>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Tree>
    <p:extLst>
      <p:ext uri="{BB962C8B-B14F-4D97-AF65-F5344CB8AC3E}">
        <p14:creationId xmlns:p14="http://schemas.microsoft.com/office/powerpoint/2010/main" val="2934625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dissolve">
                                      <p:cBhvr>
                                        <p:cTn id="7" dur="5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dissolve">
                                      <p:cBhvr>
                                        <p:cTn id="12" dur="500"/>
                                        <p:tgtEl>
                                          <p:spTgt spid="30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dissolve">
                                      <p:cBhvr>
                                        <p:cTn id="17" dur="500"/>
                                        <p:tgtEl>
                                          <p:spTgt spid="30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9"/>
                                        </p:tgtEl>
                                        <p:attrNameLst>
                                          <p:attrName>style.visibility</p:attrName>
                                        </p:attrNameLst>
                                      </p:cBhvr>
                                      <p:to>
                                        <p:strVal val="visible"/>
                                      </p:to>
                                    </p:set>
                                    <p:animEffect transition="in" filter="dissolve">
                                      <p:cBhvr>
                                        <p:cTn id="22" dur="500"/>
                                        <p:tgtEl>
                                          <p:spTgt spid="30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80"/>
                                        </p:tgtEl>
                                        <p:attrNameLst>
                                          <p:attrName>style.visibility</p:attrName>
                                        </p:attrNameLst>
                                      </p:cBhvr>
                                      <p:to>
                                        <p:strVal val="visible"/>
                                      </p:to>
                                    </p:set>
                                    <p:animEffect transition="in" filter="dissolve">
                                      <p:cBhvr>
                                        <p:cTn id="27" dur="500"/>
                                        <p:tgtEl>
                                          <p:spTgt spid="308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P spid="3077" grpId="0" autoUpdateAnimBg="0"/>
      <p:bldP spid="3078" grpId="0" autoUpdateAnimBg="0"/>
      <p:bldP spid="3079" grpId="0" autoUpdateAnimBg="0"/>
      <p:bldP spid="3080" grpId="0" autoUpdateAnimBg="0"/>
      <p:bldP spid="1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3"/>
                </a:solidFill>
                <a:effectLst>
                  <a:outerShdw blurRad="38100" dist="38100" dir="2700000" algn="tl">
                    <a:srgbClr val="000000">
                      <a:alpha val="43137"/>
                    </a:srgbClr>
                  </a:outerShdw>
                </a:effectLst>
              </a:rPr>
              <a:t>Think, pair, share</a:t>
            </a:r>
            <a:endParaRPr lang="en-GB" b="1" dirty="0">
              <a:solidFill>
                <a:schemeClr val="accent3"/>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221088"/>
            <a:ext cx="2076450" cy="2200275"/>
          </a:xfrm>
          <a:prstGeom prst="rect">
            <a:avLst/>
          </a:prstGeom>
        </p:spPr>
      </p:pic>
      <p:sp>
        <p:nvSpPr>
          <p:cNvPr id="5" name="Cloud Callout 4"/>
          <p:cNvSpPr/>
          <p:nvPr/>
        </p:nvSpPr>
        <p:spPr>
          <a:xfrm>
            <a:off x="2771800" y="1196752"/>
            <a:ext cx="5760640" cy="2736304"/>
          </a:xfrm>
          <a:prstGeom prst="cloudCallout">
            <a:avLst>
              <a:gd name="adj1" fmla="val -54985"/>
              <a:gd name="adj2" fmla="val 6604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smtClean="0"/>
              <a:t>Why does erosion matter?</a:t>
            </a:r>
            <a:endParaRPr lang="en-GB" sz="3600" dirty="0"/>
          </a:p>
        </p:txBody>
      </p:sp>
    </p:spTree>
    <p:extLst>
      <p:ext uri="{BB962C8B-B14F-4D97-AF65-F5344CB8AC3E}">
        <p14:creationId xmlns:p14="http://schemas.microsoft.com/office/powerpoint/2010/main" val="4171743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66"/>
                </a:solidFill>
                <a:effectLst>
                  <a:outerShdw blurRad="38100" dist="38100" dir="2700000" algn="tl">
                    <a:srgbClr val="000000">
                      <a:alpha val="43137"/>
                    </a:srgbClr>
                  </a:outerShdw>
                </a:effectLst>
              </a:rPr>
              <a:t>Quiz</a:t>
            </a:r>
            <a:endParaRPr lang="en-GB" b="1" dirty="0">
              <a:solidFill>
                <a:srgbClr val="FF0066"/>
              </a:solidFill>
              <a:effectLst>
                <a:outerShdw blurRad="38100" dist="38100" dir="2700000" algn="tl">
                  <a:srgbClr val="000000">
                    <a:alpha val="43137"/>
                  </a:srgbClr>
                </a:outerShdw>
              </a:effectLst>
            </a:endParaRPr>
          </a:p>
        </p:txBody>
      </p:sp>
      <p:pic>
        <p:nvPicPr>
          <p:cNvPr id="1026" name="Picture 2" descr="https://encrypted-tbn3.gstatic.com/images?q=tbn:ANd9GcSGrI9iZB_reKPDzxq95x0jXZL7vIVG5JulwX26HxSuNEL0HI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7400"/>
            <a:ext cx="7416824" cy="53177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71600" y="1412776"/>
            <a:ext cx="115212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1</a:t>
            </a:r>
            <a:endParaRPr lang="en-GB" sz="4000" dirty="0"/>
          </a:p>
        </p:txBody>
      </p:sp>
    </p:spTree>
    <p:extLst>
      <p:ext uri="{BB962C8B-B14F-4D97-AF65-F5344CB8AC3E}">
        <p14:creationId xmlns:p14="http://schemas.microsoft.com/office/powerpoint/2010/main" val="1438917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66"/>
                </a:solidFill>
                <a:effectLst>
                  <a:outerShdw blurRad="38100" dist="38100" dir="2700000" algn="tl">
                    <a:srgbClr val="000000">
                      <a:alpha val="43137"/>
                    </a:srgbClr>
                  </a:outerShdw>
                </a:effectLst>
              </a:rPr>
              <a:t>Quiz</a:t>
            </a:r>
            <a:endParaRPr lang="en-GB" b="1" dirty="0">
              <a:solidFill>
                <a:srgbClr val="FF0066"/>
              </a:solidFill>
              <a:effectLst>
                <a:outerShdw blurRad="38100" dist="38100" dir="2700000" algn="tl">
                  <a:srgbClr val="000000">
                    <a:alpha val="43137"/>
                  </a:srgbClr>
                </a:outerShdw>
              </a:effectLst>
            </a:endParaRPr>
          </a:p>
        </p:txBody>
      </p:sp>
      <p:sp>
        <p:nvSpPr>
          <p:cNvPr id="4" name="AutoShape 2" descr="data:image/jpeg;base64,/9j/4AAQSkZJRgABAQAAAQABAAD/2wCEAAkGBhMSEBUTExMWFRUWFxwYGBgYFxgaGBoZGiAZGBcbHBcYHSYfHBskGxoXHy8gIycpLCwsFx4xNTAqNSYrLCkBCQoKDgwOGg8PGiwkHyQsLCwsLCwsLCwsLCwsLCwsLCwsLCwsLCwsLCwsLCwsLCwsLCwsLCwsLCwsLCwsLCwsLP/AABEIAMIBAwMBIgACEQEDEQH/xAAcAAABBQEBAQAAAAAAAAAAAAAEAAIDBQYHAQj/xABCEAABAgQEAwYEBAQFBAEFAAABAhEAAyExBBJBUQVhcQYigZGh8BMyscEHQlLRFHLh8SMzYoKyFRaiwpIkNENTc//EABkBAAMBAQEAAAAAAAAAAAAAAAECAwQABf/EACgRAAICAgICAQQBBQAAAAAAAAABAhEDIRIxQVETIjJhgXEEFCMzUv/aAAwDAQACEQMRAD8AtStiQw0Yvbw1jwiwflt1iBUxjYG9Kkc69IIlLeuUU1tWPRslVjkywmp1t7MehdCcrXLPe4GmvKGqmV3f2ISKm3lHMKQTJxBYiorXblE0vvM5qB6P9YEksVO35WD+fvpBUmiSQGFXOgG/nCNjJBeHRXauvPUxxWRiQcVi5oIdc6YocxnUR6/aOq9pO0CcJhJk7UJZAe6y+Rh1Y9I4hwHEM2pBf7nWOg/8isnl+w2mGxihVju9ST/u02pvzMW2UK+HnJKjbvVcgOo0sLW+kVeExClHukZrZRfK1AE1uG61iwStIIYUy1ZhmY96pFakmlBbSPTR5rCpeNUrulmSamuYgBr89bD7TJX3AlKviJBFRdjbKCH3cn+sRSZZDFJSpd2AcGgZyqjvvaCMNOmN8MAIfu0o/wCUsxagN/SC/wAAQQhFEuDmKq7gAd1IplvauhbWIuJJSsELIUFOCpQcuGBBo/JqW1EQz5KigpS8zK12SG2BKmcbGtD0JGLlKyssMokZcqyytC6UpatLahwTC6sJj8RijhWlrzJlK+Qqd0Eabs9iemlbrDYoqZKA4SxKs19WDU5F6V5xH2hwgnSFGYlksBmuxIID/pcjNTWOa4Ljc/CqKEqcAkFJqk6eEZcsljdtaZpxXNVezsBmA1CQCQOTEhtKUbR7QjPclIU4OjjYab/tzjB4Pt7LIaYhSSWciop67aRocN2lkKHcmgvUh2IOl4RTjLplWmi3mIDu4egCQ1Ddw16V6DznQgpIS4YDNlBYnLYHx0HKBJHEUkpQwscpZ2IO+lPehscGLuRSoFG82tDSdAW9EMnABXdNCquW4cMxc3IMTgEEIbvGtXOtR4QYl8qFZsr1LpDi1HJGV6jxinx3afBYYlUycjO1QgZlkm9A7eLNCOddhUTS4OX8Mf4jBnIJIsHdRJo7Alqs0cn7Q9qv4rGGYkn4aRkQTs5JV4kkgbNtAPbD8SJuMHwpafhSdRdav5lbchfV4oOHzqwMOROZ04fSbLi0kYqS7jOGyk3DBq8i3sxg1z1JJBoQWMa/BYkM3v3eAsNwtMzHICqpHeU2uUOPMsI1f1MHJKUXsjgltxZq+ynCzh5QUQ06YxJ1Sm+UPtR+fQRbTZtGDlOr+Llj19YIL1OWpF3sQ1C5fUkNAkwPSgFWcF9L+9YmtG5RSQw4nLclw1XBcBrkDqIKRM3pdjUdG9YhnIBSmmuxev0P9IkxF05lXYCoqT+Xc30g8juJIlaik5QMwVXMSkBOpJ5DXnEM1LHc1tZn+8NXLATmLKCixB1H8p0cO8TqxSSkODU0ASBQauL05aQUxXECnJr8o/8AH/2rCgpE+ndSptO6/qEn6x5DcheIYhZe/wDT19vEkokZnNTV3oKeoijlcRY7+m+2usSy+MJzMSHIZtf66e7Y2MvyXsuYxLHKwof7R6qdQMzvZ7WfTaKZXFgBYeDPSKnG9oXZKKklgzuT7+kLY5q18UQipVz8B94rZ3asqGSUFLBIdh3eZcsPM1iswPCsyQqatJNSxqEs19/6Wg9EhQIDpYtUNpVuUWWG+wbKjjvDZ2MA+InuioAWlwTR2BqW9D1jD47hUzCTGWCEncfeOqzlqlhjUkAh2LOWA0fUbQYvDomShKnCWoGikGob9QBsRSx1h5Y147F4X5Ob8M4igfM7DUFj150PpGikYolAyhQUkHKobKNWBDmrRm+1XAf4GaDLUVSVnuE3QrVKjqWqDqOYMPwHEyoIGY0I+u27OPCK45p6Zhy43E2siWEIUQspCmFC93fMm1Wvo4iSWtSklQoCkgA6i1CKAOlzqQOTRUSOKiqSGRlYFny2qKUAOvIQfL4gSoOlBygOVWCqkuC9mL3veK3ZKiWXiBKStBU4NVEJUWUKEEGhoz1/pLInZV5jUAjVNxryFHFBZoEGLzFRDJSNAe44+UuafMxbnziLEzCpjRJAIWrLZhWjtpc3Bo7FusFEpxxJUFKUQA+ZLVIAZ3NKMdzHM+OYcqxSghJUVswZySRoBeNhM4lMWfhBCQVZUpATXu1N/wAo3NvCNFwbgEuQ6iM81Q7yyPQbJ+usRzJSVF8Fp2YrhH4bTFjNOVkH6Uh1eJsPB40mH7CYNA/yio7rUT6AgekaVTAa8zSjM1t4YQ4/c8vSIKEV4NLt+Sn/AO1sKB3UBO2UkQyf2eYMmdORRqTFelWaLRaCKuWpTx0F6bx7Llb+QHTTa+8PaE4mL4n2NmzH/wDqZi+S1KUPr9oyPE+zk+RVaO7+pNU+J08Y7KiRpq51pDV4NNXFPq/1D6c4WWGE/wABU5ROScL4fLUO8BForsk9ZRKTsag/cRpuLdiAHmYcMq5l6Ea5djyt0gPAY4gZTQ2b7V1qY5Y1EXk2zOSVKQoy5gKVCh96jnB/AVJGK735pahz0OkWXa/ABcgTgO9LuRqnV+hPod4ymFx+VSV/pIfp+b0eKuWqYsFUrOniZlSLUZ3Io1X/AKREuWX0Z3NSwJsKb02hmCxAKUkEkEO9yWY2Ph9uRC8XsdCSwHL2InZvRCg1BAJJADtVq0DncOW5RNMxAawAuGc7/f2Igw2KCWJrRg4auvRw48THuJXVwGBs5fYtvS1dhAsaj13BJ11BZtdXpy1iOWSGLMOez1LnSl4dMTZxmAbzGYMfA/3iHEAsSi/QVcEAkNUV0hkxXoM/6jloCwHL94UQyEqKRRSeSmJHiNPtCjrBxQ2f2ImZc0mcTo0xN/FNW6iM1xgT8Kf8eUUh6KBzIJ5LFjyLdI6aghXedVGbZzdqaDf94mxmDSuUUrSFA0IIFdCC994k4p9CHFMT2lBFCXjR9keHEy/jr+dQ7gP5U6NzU3k3OKDtZ2T/AIfEDICJcwskG6STbptG2lyO4AD3QwbWlm2p9oGHG+VyGTTHGax+Wtff09Yklkbh9y/0jycQCMqms7pGUqB2OnMjU0geSv8AMQ5Ghcgh3FNOgjVY/QWqepRYuzvuw3HvaJ5NO8SCCKO7Em7btfxgVClXYkClrAjn1P1hsyaoasBVmt08I5jIh7aIE3BzEn5kBKmNSClqv4kNo7RyvD4tSD0joPGsWTJVKT3lLIAbUmlt7+3iy7IdjZUkJmKAmzlVe6UgEZstDUAg5tXoQKxkyracWSnt0yi4HwbHTUumUUoUP/yEJBe9D3m8IvpXYzGtmzSwWLNMVQ6t3Qw8Y2+G+RJIB1JSXD/zANdvLlBJmPYsBs1d9RUN705ZpIi8MTmmIkz8KEqnSSlLMSBmlkN+oFgbXL0ikn8eSlPdUxdyKsLsCdR+8drwyQQQQDYFmsqrEV5U+sc2/En8NkhCsVhAwSM02SPlA1UjZrlNmqLNDvO6J/ArAOwcgzPiYhVS+RDDxWfGnlG4TLtp7FaaxnPw8QBhJYa7knY5if2jXzmYB/TyveKR3FNh0nSKxctqVY06il/H6w9CHZza30pEgLjxrpECppy2N9w1Hs/NrQBh81IIZhq51Y38P2hoQytwaAv5HzeI5neegvR6GjtfnHil6gsw8+fSnukA4NyHYs7Makav0Pu0OUqg/tR6DnpHuGWF5gqigARVqClt2ZtKRLiwygyS+WgZgNub8oKfhga9A80fbc2v76xmu0vB2Px0A5kh1jRQ36jXcdI0mFUVKUnYkl6VFRTSh03DRJ8EVADjpQ0q3m1TFO1RNow2JxyThJhNspH/AIsBHN5c2kaTtghUidMw4fK4UH/SqoH28Iy6UElgCTsKmMeabi1RbHHTbNL2b7S5GlLLJfuq2/0nlG0wmKzJJe9KNXbmP7RzXDcCnqqJK26N9YsMPiMVhjVC8o0IJDdRBx81G5IpzV0bqZMILANtX20EOCHID2H1Sel/ZjJ4TtVLXRQY2YneLbC8RdAZQAcHQ2d01uKv5VjuaLJ2WU2ZbKX1HTWoPSGIWWL09LsTbw9YYJ4FWqPJuURLxKKsnNVzo9XDsm3SHsZ0ETcYvMcqMw3zpHoYUN+KBQBbe9jCjhTcYaWCUlqEA3LF9Kvt4CHS1u+Ys5oK/Yb+FIfLTlNUhwKMKVqfG5j0ISGqKk0Ga706GvrHNk0jL9u+Gj4AWK/DUkk3+UgmvmYhwMsEAEOSw/NS+g66xpuN4X4stUspJ7pf6X1MYHs9xF1ZCspWhRSTZyk1D89+cPjnumFKixxyO/l1BNBvtZt/OIM+Vr5TrtrV2gmfPSotnpYGoD2rct+xgVU0poWoALBmB5W5G8Peyr60FzFFkqLAVdjs7b1/a8BY3EBiSWDFmvqw8vL0jzEJJoUlxYbA95mJeorrFDxvGEESkOVLIQkE1csAWHUQs50jlrZpux3CkzZhnkUByoB5HvqffR+R3jdCSlKQNG87VJvqfYgXgvCUy5KZSQwlpASS4elT5/UxaKUwypuGLAXS7kBRo5HOMrZBuxrMOYFWH3iBMpINPzXv9PWm0LDzGIBU73cNawY2rz0hTsR32FbbV5iDo7Z7hphtXu6saA1o4qKAcoPwzkVAq9PWoFH6PAKJpMx0k0a4u9250q/6hFnKvXUirFrij7uIRM6SOdycGMHiZshPyJVnljaWoksP5VZk/wC2NAmcMtdjY7bOYr/xQX8GbhJ1sxXJVsxZaX8cw8YFwuPURVTXFEgKdqgD7c41QyeCDj5C563IawqSLgMa7U57wyWoqYlqbV211ekPkTmytX24tDFEsE5iTqC+bxe1dILCh6ZOZJSQ9DTTl4PEM6WxY1Ab92fb+sHy2TlNCa61q7U1qNYhIUQpWxs1GP3YmAmFobgsEWKyO4LvyffoInElZQCbF+VA243s1aQ3EAGjEd2mgfUdLPziBM0sCos1NdK9PfKD2AMmynTnIPjQ6NS7UIhSSyVOVOkMEj5TmAyg71LBtSYcxUXzMFWr0Ph1PKI5ZuCo5WD0Y90vQcqGGQrMN+IPCPi4iQbZpZBIrQKoBz7xHKPOD4GVK7qEd4ODSpoDUkE/uaUrFn2qnZ8WlClf5ckORQuovbdssDyZgUXzEhPdZzv+nzD1pFoU9kpX0SyEJC1TG+ZgUgOHLCwH9mMFqlA5mDPZqV1YDYbxB8ZFlBVrOHHppZqwsLiQQAmz3UWbrWKk/wAEGN4VLWcs1CVOxqA9dlX3ik4p2QVKBXhZihvLUf8Air9/ONYqQ4dSgA30eoGsRBIZ7El35MB50byvCTxxn2hoylDo5ujtHMS6ZiS45kMdXEI9pjcJLt7PXnGp7VdmhOlmYkATUuzN3wPymt9ujWjn0mSVKCRclo87JDJCVXo2wyKSstf+5JuiadVfaFGlwnDwhCUg0A38/WFD/DP/AKJf3C9HWZbuWJN6MHcUa3I32icyqPXcX50pvvAyWSyQCxZL151+teV4mEskuQSNANt+R2/rCtmohnIIzHMqgISNGfVtXZtnjgczjipWLmrQxSqYolJ+UhyB6R2ntdxVMnCTMQ3eCCE/7mCQdPmY+EcN4dwSZOqAyXbMdTem8Qk3aSCzV4LttIKWUCgv+lxr+YV12i9kccwhST8aQA1isg8rjx6xnMJ2JQA6yonUchenv0MFf9sSgCMgJfugM55bch1iy5+RlJjeM9rZaU5UKExTMctfNRDeX9YquxSlYjiclSy+UlfTIkkeoEH4nsmghTIy5RcHUVIvtHvYHh/w+IAO4KFjxZ/OEyKfbEcr0dgwkwBahn2cMAxqQdyohgByEL+OTl7pehFHapc+VuUDCWSABV6gvR6mGqkFIOUBRO6mY0ZxcjUsR8sSUmHigULVmZ6aPbRq6VicqJI7wTVqPtvY2iVWHCg9AdXzMwILtRr2PrEyJRAqLFiKU8Q70aupB8GbOQ/Duc2VnrU1G48G03MWXD5gGz6AMKbPtaK+WolTAOCLi7uPBmBLg0pvB0hDOVPXm9GoPfnE7C0Yz8e//sMP/wD3/wDRb/aMH2U7QhYCFqImBqE0WNdfmbSNl+NU7Nh8LKJc/EWs9EgJH/IxydXDTdLhmrqDp0i8ccn9SMzlFaZ1jCnu94MlTB+Yt4ghoPSAcpSoHxLFJcXP15xz3g3a9csZJ4KgGAWL8sw1901jb4LiaZrKllMwk6M29Dvem3pa/ZyZYS5wonLUVP0rrV4lYgggF7DMDYXcHQXiRSkqTmdTADYkm9urxGtRKWSSHpUFiBRgPPz0jtnOiKas5GVU6XZrNXp4w+WgMHBIufHrq/LaGyEskjKKHUdduv1aBsdxAS0uVV5G3jFFsSwmbimHMs96RWYvtHLlIUpZoE1BY70G5JbyjPYrjappORwLA670aviYFTKYUAUXqpTEuNR6+UVSvo7i2VsnGTZ05eIWlYKy7ZSwH5Wcad1I5CLpE2vzA3dixdtNdhHmVh6ODWz6aVaPJffDF3CH2qKkUuIpBKOhZ4/KDEY4BFgpRYEnTwr0aCpCUgbqqwp4b6faKReILjukAmtKUcet3MW0tFXKms7i/Mb7eLxRmdBigEpBahcB1HNRrhiCC51tZ9IcP3iwLelm9NIg+IFqGYhNh1103ry84kSoEEFVUgsKbVL60HrHdHE03El20B0avu/h1jEYXh6TjZi0jugZwNiu4bkc0aOZPDGv5utHNN3Zq8orMDNKpk1VKkA30AubaxLIk6GTasLPMP4iFDSk6KHiQD5GFCinUAlRHeZLE94MSbWDF9fAQQot3QACXIJsSAA4b7NQmBzmIoTQghTkggad2tQ+9YquP9ppeGLN/iAd1NSCpZoHNrA8hHntnrGd7dzDPmIwoOZKT8SYBqbIS7UDOo/zCIMJICSlLgJDgAVcDkBd/tEeCT8RZCjmJOaaWep5CwDeTbRZiWVBSs2VnKQFafldxs3Sgh4qhhpwmaU4Kkhi66BjUEtz+kM4bglIDZnIdmD5bUensHrEuNxeWYHzBKgHqFAk3erCmhflBqZCEkBJtWhZiQA7+MUA0BcSklknusRUNqNakFmBo0UOFxQl4yTNIZIWxt8iu6TTUAmNMZWQFIV3jmu+UBqFKixLnXd4zvE8CS7vdyQbuSK+gfpCy6FSOmYZDpylLgUHed9Po3nHiART5uoLAGwBa4Zz1EZ7sj2iE6V8FZHxUJGpGdAsoakgMDq7GNYjDJJuzMwB05jmXAvZ4y9BB2V+lrNVx5gW8B9onEkOKWGxbvO4e248onOHSujUBIq7EpLa/Xyjz4dQUuo5/wBbJHdau4yl2HKzQG6AkRqk1YgVNGJsGNdy7uLQbIlEIZrWFByboBDpeGBNVZiOQBFBW1C2zCp6RQdsu1gwkogEfFW4QBUg/rPIX6sNzCJOUqC5JKznn4hcS+NjyEl0yQJaeocr/wDIkf7Yofgudum9/vHqUkhzrrqTrBUuVT3faPcxRUYpHkZJOTbBRgwQ0RowapZKpaik7pJH0vFvh0B6ij3Fx5+6R6pFNNa6w7gmIpNAWE7UYqSS2VY2UCP+JD+XOCk/iktJ78ku+i3+qbcoim4Ohp9IouLYTu28YzZcNL6TRjy3qRc4j8SyQQmURzzftAGGxszFrKphyoGl3N20pGckS3jW4HDZJYCWPj5+pieKDaTkadWWMpCRSvU8vfpBOZpZGUXd9W2e7QMqaliALcxQlvO3l0h6pz+HrdjGxMLRHNSGBd28B9+QjxUzKsKFHqNKgEnmNYlM7LoSC1Qf6dB4eUONUCulS16Mzf1hH7GBnL0JqbV7xHIdYMTilKNAzUYmnj70imnTWALlztTf28e4WcAB43rf6+94KZkyL6tGhXiC4BNdhZ6ekMOMHImo0L0Lt0rFfPxiSdQ/Jg1rCG4NK8RNEtBynVg6UgMCWbn4vHOVCJWJcxc1QRLQpatAL9S1AL1MWPCOycxAJnLSjOqiQMx0DOWD9HjS4XAiSjLKA71TUd7UEkeB5PQaRNOmUIJcAuR3dK1cF7f2iUneyqgumAjsdLF1TCd80selYUEKxdaJBG+Y1hQafs7jH0GdpO1MnCyV/EXVQICE1USxDBy7c7ClYwUjETMVN+PMLKKWQgCiUuQkPuSCSb+gjIyEqxE8fEUVEl1KUXLDrHRuDYFKXbKVOHI0poTQ025x58U2bk7HyZCknKUhzUBwHVs7WLA9U+EH4aWPhlEsd1wHU7h70q5c678oYpNgmwIrY608aV/aHCYrKXpVhWjhjQG7DWnSLJFGSoCAFAsQO8P0CndrYUNesPlYRQOUpD1AVtzBDcyOkOPwwnOSGJLgkAHU15NrSIU4zLMJJYqDi2gABzWGzctg8MK2ezVEoSkZSlIF1EEgOQehc9YGThjUlYTskg+dDrXozMYs8KmgLJAZwBZgGIu+6oBxGLT3k5XUzpa5DOz8nTR9esBnIzXEZBB+IhRSpJdBDpIYf3pzaLrgX4tJSTLxacqqD4qEuCBSqRVJ1dLh9BFZxdA7xa4PeNb/ACsd2DnnHPuJf5hjNNUCR9FcO7X4OY2XFSVvQgrSCR0UQfBoPm9oMJLS5xEpIqe9NTSpNKvfTZo+dOGdm1zU51OlN+ZGlIvMH2WlsO6T4+d7Qixtgs6Fx/8AGCQgKThx8ddQCBllpB3UaqPQAc45xi+JzMTNM6arMs+QAsANve8Wv/b8lqoHVq+Yq8RK7OUJlq/2qP0LehHjGvDFQ/kz5oykgXDqvTUaeMFSxZqVv9IATNUFEKGVT1FBXpBAn87+UbkzA0Gijh7bWh4USkjQafv6wKqaKOdPYhqMRWsUsULXOpTS/TT7+cUXE1ApUXF/f2iTH8TADOPvFLi1TFhkoWeiSftEsuRRT9lMcHJoHwZt1EalLgEmo5H6+MZGWCmhBB2IaNHw7GZ0Aa/m5sx/cxDFK4I3LTLBCyRVnJ35MPG994bJWCoAvq76DrHqSASLBm6EBv3iNcxwCzKDh3Ndixt/aHumUr0FrmlRH2FvLyiIzksoE/TQb2iCVOoqv5em3n/aIZq6O7+3h2xPZXcXxeUpTrUmr8hEOG4gNfoYOkS86nIely1vExbS5CR0ZrA186iIVJyuzPKa9FBN4mLk+bxsuw8kfBM1qzFUbRKXSG5vm9Ip8UkBJtWNN2emASJYFsrbC+nNxaC007bDCSeqLaZMdluRRiO6HoCl6FiMujGptEKUGrmuvKjmpZ9bxPLDvsW0rR2bUmrRFPl0sXJoKAlzubHW8MtD0ekpFFM/RPUekKB5mKSCQ6fEjxvChLXsf9HP+zODC1LUz2HOtaekbnDpIZTFTUZ3dzbYUcvzNaxleyBAQVG2e2r0AeNSUhZzKUpKQpnDd8Gwo1HcVd2iJfH0EIUcmZKSkAPa3zEsl+fi8Pw0v4xUkLGZyUg2dJBZizuS4Nb6s0NSpKmNUoDd0tReYsakbDWxbaDMJJzfEUVHMAwI/SQHvf31hh29HkiSQAghSjlq7AqtQghgRRmh+ZSUMsuajLckuGAPNna+msTJK1OXYkAkZq2LAKanefnTwhk5D0JKlpDkhwdx3ieafKGERH3CO8AFEPVQo12GoAgSfKKw5Bao2AuSQaPTLS3rBSeHhJGZSlSyQ12S4qMwZw4Dl4rFcQSE5DRQXRJFaVBD0NC9WqTSEbKdFTxuYyCGSAHDf6QwuBcKraMjwDhoxOJUpXyI7x56JHPfoDFx2tx4SjKD3laUfmfMmkN7FSGlTDutjR7AN9TSJtXJEntmkzVY90NRx1qW84IQsChTVh8oFQf767tA01eYHKl7Mohi22UUrTyiRM0AFnNGLi7Wb3oIucTmSQKJIF2N2DaCpu3ntRkpJJoRY6hjsKjXpoIYnMk5s3eO4Lvo56Ud6wVPwuVfdU4NQ5v56u/npHHAXG+C/Gl5hRYHdLN4KGg/eMSvFZSUqcEFiCKgvWOmJmlQSSWKiRWyje53Gm7bxnO0HZ1AxCJ5SCJgsKpzIYOx3GUw3Jrohkxp7KXDomTgMqKWzEMP6+EWuE7PA0WoqJ0FB53MHSJ72YC1ve14kJq4pDW+iSiuyTC8Nlyz3ZaRuyQ/nU+sWmHmA05eI61isL1eCJIIr6H+prHWOkizOGlTQUrCVUFCl32oXbwjL8a7A5M03CHKdZRNFfyk2O2nSNJh5odLXevmHF6PvpWDytjX6/T1gdh6OQox2jZSKEEMQQagg1eJU40btRqdKCnhF5+I3Z8AfxUqhBaYB+YWC23ox5NsYwKcQtRyipJsBc9IjLJxdMqnaLidxBIB59PYiCXPVMppr4VjUcC7Fy0gLxBzqZ8v5Ryb8x9Ot40+Fw0sDuoCRYUH0EaoYZy3LRkyZ11ExGElhJABAvpqaNTnBcpn0r5+Q16RtJmCQoVSD5Dzisn9nUKLpBSR5eIP2ivxV0ZnKzJ4okilm+vM9IsuzPEiHlqZxUdNKdYg4jwxcosoU0NxFVNKkKC0qqC4O/WITVFscqOiyjQFyaXcipN7/SPMViAU5S9iKP8AKa3J3NoquA8TTOQDZTVDuzXp5V2aLmZJpmcF7NahNGDvbVoHI09lTMWX+duWV/V4UGrwJUSQunNRfxaj9IUTGMD2WxeVChcBQJ3Y6hg9DWNvhkJIAylWjEhmOoaopoHvHL+DzFfFYBRBoQkEnkWG0bmROWFBRRMSxzHuqYFmJY0Lj3eIwei0TTYTInMQEkr7wFKgEAEjxa+8TlKsxcggp6AhxYEAnRNPOKfhvEklWVTjKxAfeoDtXKxNtt4sKgpUNCFZlNlBBAbLsreKckPVhMya4ypdkkJCbEfNQk6FqE/WH/CCS9SsqG9gNP8AS59IrZE+pKw72Icgs3MWAIg3+KQpycw7rApozt+ajUqTesDkHiT4nChh3QALMXTclLnagHM+uY4txFEoLUU1CWcje4O76Ny6RNxbtMlOVKQVTFOcgS76M2njt4xRTezOIxKwvEryJNQhLKPMk2fzgbfQk8ij2ZmdNM1ZWs9HrQW6xf8AZCaMsxKQCQoKDlrgg/8AGLGT2Uw6E1ClH/Upw/QAAw3C4eXJm91ASFpykszgsQ3iBFXGomWE/qLSablDEG7CwcCtelebVjzCyXBdRIsKM5bU2FeXSJVYZ8wBpyY9eW5eFLUVOCAl9k1FAAXPQX5wtmkeZoEvLlDpUVAu5AP1BNfNoIROSlJBTmreygxqNQ5qKg3gb4RAcfKSzODUdb9YmkoIaps/0p/aOsNBcvEk1elQQaNzoat6UgLjuHC0EpGVSA/Ol3/2uQbuDBau6lgQdaBxoW6sP3eE+cMQzja4chwxtWDoDXgocGmhFXu/7xYYVFWv92ivwKAHzaH+hbzi0lLAB156dfOCtmfocEahvIabc/3iMSjndSnqWDMyTUJI1IqHgr4gofC/vnHpAzM2gOd65nYJKTozF4IXs8w6GLAVGm0HJWQLOXvS/PSB5ROUgXNTr7/oYfLVux8KjcPHWcRcSA+EtKkgggu/P37eOddj+Fj+LW9fhg5epoD5OY23F8S0spBNGpfk7vGa7F4gDGzUarl05lJ/Ynyga5RbEldOjWowoSAeX9+Uey5uQuqtWBDAcoI4ilwlAN7nX3eIJqUywEB1FnYe+kelGV9nnyjXQQJiiHDDWPUrOp1t6ecAiTMADEJBq39dIdKyn5lPyNCPCHoSwqZhkqBc30uD4RkuN9nMhzoqgXAckeekawKSPy+QeHgp0dO1298ojOKaKRZzGRiJklWeWWs40N9I13CO0kuekSz3VF3So7uot+qsVHa7h4kLCkhkzHIGxDZgOVQR15RkJklc09xClNsKP1tHnZH8ZtxfUddTgEkf5STzqftCjmkmVjwkZZswDT/F/rCifzfgtxOkFaUSky0y0oo6glORIBsABV31+kTTly/goa4DkCp5U9W+sO/6ioTSmi6PlAAvbR60hYzFJQe/LchLpZnruWZhWu8MzQtD8DLlzpdQVLZ8qwLWDNU6WrAPEODLlpVOw6nCR3pbqzJAq6CWsCaF6NeCkrYpVKCiGBNyXA11akX2AWVq+KlRfKe4oCrOaHfS30hGO/aMLO7QJCaqYfmDpNGr8w12qerwKONrxZ+FIBYUK6MBq1O8o7WG8VvbPsqRxRUtLiWsCaBXupU+ZIBsywoAaCNXwTBS5aAhIZLMRanve8Nji5d9GXJla0uyThPZ9EqoZyO8tTEk6V0D/wBhFt/CkizEeTeFOdYUiWE/4bZQlQUwepSxSGFhRJa0WGQkEXzioa2rvvGlLwjM/wAlZM4egJS6kJBUBf8AMXIAGpLUHWMzxrhIGajs+U1uLGN9/COkBnZrtVmZ+lIp8dwpcxKr5SDa7jTwMLNaDEzPB+I/ERlWwmJTVqOK97neovFwjC5JYUspClkvlrlrXuncNGexmAUmYFILLHeoLbg+2rFpgeLonoSm0xJrZ6MXT+rfl9c+0bMck9eQjGyg75gWZmcBTVPeYE7VEN7pysLGoB0Lk7tp6wYvCakAFrMASLXNzQVJBFIeiQaEAEO7mwBKhdgXd/MFy7x3ItxIpJGXvOU5gSQ4DlnBJGx8MsPCAbBmLO5qC7vp+mJTICgCWsQa0IIU1xUHq9YC7S8VRJRkFJi06bEMpXTbcnlHKQJKlZU4GYSo17rk3pqbxZgpZrFrH1frFJgpNiLbPr1izEt7Cr8/l3ikZGVonRMZhluWpy9iJwhyLDd6U06QKjKAXc22v4QSxZ/AjxYQwB8pJqlJelSK+se4jEFin10aB0LL0e1d+dDFZxDiWWl+9y6noP3hOVDUD8UxbJO7HpXlvasYj/qRlYoTU3Sp+osR4hx4xosYuZPUyATo9k+cAnscbrW76Cn1hZKT+0CR0nB4oT5JmpZQUkFJ1ZiLbg0PSIpWFILD5tX92eMlwLGKwPcWFGSu+pQT+ZI+o9noeHmpnALQQQpAYpLhxdmjdjm12ZMmMr/gb/X1pDDIQDD14YklLe7+MRpSxYivtotzIcBIUoXDtq3lBEkklgPTzhS0ECmsG4Ph7EKYBNSXo25c6QssioaMNlL2s4OmZKkgh++WHgcw8wIDwPDMqPlDNYUvo0WOJnidOBSxQlwk7k1JpVjRvCJkS2LBg/W7t4UrHnylcrN8I1GgQcIl6IHk/qBCg9U1IoFISGFFJU/j3x9IUIP+x6cEhJUWBFE5c9WTUMVWtU8jEMzDLyfELkPqQSw1d3q1OlmgHFKWECYpJBsQXcJLPdydSTttFnwrADLmc5e87l6pIZjQgXGx3gt7K1SsrzLUpkNMSpNQaOyq2Gge3ONRwLAqZOdzRzm0J0y2o14BxSCEiZmUSKAkd1nAIYadRYcou+BzFrAokCpVfmKU3Apz6QjHcvptGR/EJDYyWzD/AAhYVAzrOu3eiLBzEd0FKbVtY2Fb2A5vA3aTiicRxBeVyhA+EnJUd3MVEH+YrHlvBMjCEJJCKqFzc0ew20Z3eNGPaME+wuVOQkpNAAGFagAsGDvT7RYYDEpBDqdSXYmj0FWFGqIqf4Qmr5aB6VfUsqrVbzs0F4KUUqdiDlNFVO4Iat3oN4fSE2XE3EFQdIvv1PmeTRUTZy1KUEqIIrZqMRQXJe4fUweqaopFAOunMuH013gSYsgFJspu6C1a/wBbQG/COorMRhRlJWvuk5e8wcm7WzG9DA07hCQ6srAE1BZm1f7xoxIFjTcCxB0GwDDziSVhiSpIQyS5fRzRm6jfSEY6M5/EKlIUod4IrX5mD/mZ3oaxSYT8VMOlLfBmeSOZvmBuY0HbSWJWEnTSwOUp6khkxxCM+WotUXhOTTtm7x34oL+XDyggCylnMvrSmpu94yE3ic1U0zVLUpai5Ki5MCAxa8P7OT5wcJyp/Uqg/c+UKk59BZacL7SCgVQ+kaTD8WTQhQ60Pl9IzyOwsx2KwKO4SSPrD53YfESw6JqS+jqSejEN6xoUJrwKzVox4NXAqHZ36tv+8QzeKO7l+v1cveMHjTicOrLMBSdlC43B1HMQMrjk06xOWTjpnLZscVxtQ1ryoBducD4XCqxBznN8MGrXUdQK/Tw5ZnAmZiJqZb3udgLny+0dFkpyITLQkABg3LlD41z2Gj1GFASyWAysBYCIxJDMKNoKiJc6iSCSGNRUbP8AaHyJTuWpcNt4RqSOAJsm5UL0AIPTT7wLgJ83DKJkqypeqTVKtQW0PMMYu/hBTkOrvBJrZ3NjU7eHhA6sEGCgqrkMX15anrHSSOq9Bcrt0gH/ABZSkq1UhlJPVJYjzMLE9vMAfmmTAq/+Wp3+kU6uGpIcOebUbrFFxzgbgkBiKvX3tEpOSVxJ/FHya/D/AIi4YqySpcyaWuQEj6k+kEr4lOxICVMlH/60u3Jzr40jC9g8GFLWSLMLPuWaOkYTBszDchvBvfWMynKfY3CMRScMwsBVw96Xb6+EFhIrowBNRRuZ2tDZaCLktrcVd6k1s3pbWdSgLa1o1BYOfAwQoaCDcgcmHh6QohmYYvUsaUf9xCgWx6QyVImCaUzlEApPz0D0LuGo3vaTBYxSipBAEvL3AmgdwkZVcw5hiu3mAXeYC2ikzB1I7hYcobM7f4CQk/DUpZukIQqhvRSwBzvCVL0W5QaNFjJQXILpcWDEGofzavWsYvtt+I4w0j+EkF59UrVT/DG4P6ttr7PU8e/ESfP7kpIko/U7zDuXsnQUD84xeO4XmBILq+vXnFPjlxsm5qqRsux2GJQCCbDlrvG0lSGTY96hvZVCAxcbvpWOb9iuNAD4aiQoEdG18Y6NhlyUd4i5DkC+gJr4RfHTVoxyu6LNeGygFWWo5OBVrwLLSGKjc1SDQ3b5H7od/OCpagpiC/qzXc/XxhiZw7xNw7D8urDl1h6ANlJKqMkBnIsdQLO/XlCVKdRKgCCAEt0LvyhytHdnbZr83Ow6xJJkjKGCgU2AoQHVUMdRuTSAwE0jAMAnLUjXrQnlypEyZSUKyuCoJqnWrtrYkHyiFEwjIlAJQ/eJLZQxNXu5YUip7a8cThpJWwC2uGcn8qSfH6wtWxroxX4vccCijDI07y+WiQ+u/gI5xh8EpaglIqfbnlBmKxKpkxS1F1K9gfaNNwHhWQJpUkEna/pCSxKctloXR5wXs0mXVQzLAqWt0GnW8aGRcO+3ItttZocZGWtX1BYkbHo31gnu5AEpysK8+u5O1I0xioqkOtkEsOHGlhsD16m8ESywDv8AMAaaCunnfeILAhz0agZxtWm+hj1GJo9S+l28NLQR2ibi2BROlFMxAW77gjKPyj8pG9Y5RxThhkzCk1F0lmcfvHV5k0sKhhZyKOz21YesY3tlIBGd67M3o0TyQUtsSq6POx/D2lqmlhmLOaMkGvmX/wDjGvloCqMok+vu8AcI/wAORLQ1kBzS5qWPu8WWGm90kUrtWnu8VhGlRNySEMMXZ6k719IeMER+Y2NmAaru4oImQrNem7hujEwziAAAUQlNwO7515j0hm2dS7bIZcsd4GaUliz6gNQMzhmLwNLksT3l9d/RhaPMXMzWJy+9o8StbitBZ7F6C7xD5OTorwpB/wDCd10rR3rpoDqSoB61uAOe8Vk+QMtgToH0tbo8HcUKcstXyrSFJJAcl2KfveKyWFFWUnMDzGkTeZRbiwrG3tAPZSTlxM5CaOUqFOr0vtG+lziM1GLsHoLctL+QjCSphw+LSQfmBl13oUg5dHDPesbJOVR7tG220D9KRmbVgafQWsAmjDbSjU9YhNmA1AZgNqijs/3hKnhqk2r6e+oj3GLDsah2uNa7+2hmIhpQTVleCQR56woHPT/yH7wo46zlix3z1iWXVFdz9Y8hRqQCXDD6fYRYqP8AiDk//KPYUWiLLsoJNMbSnTpHUeDLJcEkjIimlVTX82HkIUKM2Pt/yLkLXGoHwzQf5Z+v94KwJ7iP5hChRXwIFM6y9f7w2zke+8IUKAcTSKW/1feORfiIs/FSHLOqmlGaniYUKAd5Mvgf85Mb/B3T0H0jyFDY+2aI9B3F6LcUJBdokQkN73EKFFGVj0R4v5z0TFeD3FdPsY9hQgx5N+QeJ+sUnaj5D0hQoEvtFfkspf5f5Eeqkg+kWOHV784UKKrsz4+mSYQvLANs6aR4FkoIJJqb9RChQRiNAqeggvD3HQeqqwoUTxjsruJLOe/6vQ0jyV/mD3qIUKPPy/7H/Joh9v6B/wARAyQRTvA0pVgX841WAPdP8o9SXhQo7yyEj3EH5On7R7ib+B/9Y8hQ3liASfufrChQoYB//9k="/>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3668"/>
            <a:ext cx="7992888" cy="523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827584" y="1412776"/>
            <a:ext cx="100811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2</a:t>
            </a:r>
            <a:endParaRPr lang="en-GB" sz="4000" dirty="0"/>
          </a:p>
        </p:txBody>
      </p:sp>
    </p:spTree>
    <p:extLst>
      <p:ext uri="{BB962C8B-B14F-4D97-AF65-F5344CB8AC3E}">
        <p14:creationId xmlns:p14="http://schemas.microsoft.com/office/powerpoint/2010/main" val="2543796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913</TotalTime>
  <Words>906</Words>
  <Application>Microsoft Office PowerPoint</Application>
  <PresentationFormat>On-screen Show (4:3)</PresentationFormat>
  <Paragraphs>135</Paragraphs>
  <Slides>27</Slides>
  <Notes>0</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Office Theme</vt:lpstr>
      <vt:lpstr>Default Design</vt:lpstr>
      <vt:lpstr>1_Office Theme</vt:lpstr>
      <vt:lpstr>Coastal Erosion</vt:lpstr>
      <vt:lpstr>Learning objectives</vt:lpstr>
      <vt:lpstr>Homework</vt:lpstr>
      <vt:lpstr>Classwork</vt:lpstr>
      <vt:lpstr>PowerPoint Presentation</vt:lpstr>
      <vt:lpstr>PowerPoint Presentation</vt:lpstr>
      <vt:lpstr>Think, pair, share</vt:lpstr>
      <vt:lpstr>Quiz</vt:lpstr>
      <vt:lpstr>Quiz</vt:lpstr>
      <vt:lpstr>Quiz</vt:lpstr>
      <vt:lpstr>Quiz</vt:lpstr>
      <vt:lpstr>Quiz</vt:lpstr>
      <vt:lpstr>Answers  SA</vt:lpstr>
      <vt:lpstr>Sub-aerial or cliff face erosion</vt:lpstr>
      <vt:lpstr>Physical Factors which influence the rate of erosion</vt:lpstr>
      <vt:lpstr>Wave characteristics</vt:lpstr>
      <vt:lpstr>Types of waves</vt:lpstr>
      <vt:lpstr>Coastal geometry</vt:lpstr>
      <vt:lpstr>Geometry: Nature of any beach</vt:lpstr>
      <vt:lpstr>Geology properties</vt:lpstr>
      <vt:lpstr>Geology structure</vt:lpstr>
      <vt:lpstr>Ask the Expert</vt:lpstr>
      <vt:lpstr>Formation of a cove</vt:lpstr>
      <vt:lpstr>PowerPoint Presentation</vt:lpstr>
      <vt:lpstr>Exam practice</vt:lpstr>
      <vt:lpstr>Learning objectives</vt:lpstr>
      <vt:lpstr>On post stick notes answer</vt:lpstr>
    </vt:vector>
  </TitlesOfParts>
  <Company>SCHOOL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Overy</dc:creator>
  <cp:lastModifiedBy>Jen Wood</cp:lastModifiedBy>
  <cp:revision>28</cp:revision>
  <dcterms:created xsi:type="dcterms:W3CDTF">2013-09-17T18:43:40Z</dcterms:created>
  <dcterms:modified xsi:type="dcterms:W3CDTF">2014-04-20T17:16:18Z</dcterms:modified>
</cp:coreProperties>
</file>