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3" r:id="rId5"/>
    <p:sldId id="262" r:id="rId6"/>
    <p:sldId id="261"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6C3A9-284C-4AC4-8473-851B074E97BB}" type="datetimeFigureOut">
              <a:rPr lang="en-GB" smtClean="0"/>
              <a:pPr/>
              <a:t>18/02/2014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83EB9C-4607-4132-85B5-3224EB71161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6C3A9-284C-4AC4-8473-851B074E97BB}" type="datetimeFigureOut">
              <a:rPr lang="en-GB" smtClean="0"/>
              <a:pPr/>
              <a:t>18/02/2014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3EB9C-4607-4132-85B5-3224EB7116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iencestage.com/v/39239/coastal-conservation-in-vietnam-global-idea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576063"/>
          </a:xfrm>
        </p:spPr>
        <p:txBody>
          <a:bodyPr>
            <a:noAutofit/>
          </a:bodyPr>
          <a:lstStyle/>
          <a:p>
            <a:r>
              <a:rPr lang="en-GB" sz="2400" dirty="0" smtClean="0"/>
              <a:t>Coastal conflicts</a:t>
            </a:r>
            <a:br>
              <a:rPr lang="en-GB" sz="2400" dirty="0" smtClean="0"/>
            </a:br>
            <a:r>
              <a:rPr lang="en-GB" sz="2400" dirty="0" smtClean="0"/>
              <a:t>between users</a:t>
            </a:r>
            <a:endParaRPr lang="en-GB" sz="2400" dirty="0"/>
          </a:p>
        </p:txBody>
      </p:sp>
      <p:sp>
        <p:nvSpPr>
          <p:cNvPr id="3" name="Subtitle 2"/>
          <p:cNvSpPr>
            <a:spLocks noGrp="1"/>
          </p:cNvSpPr>
          <p:nvPr>
            <p:ph type="subTitle" idx="1"/>
          </p:nvPr>
        </p:nvSpPr>
        <p:spPr>
          <a:xfrm>
            <a:off x="179512" y="188640"/>
            <a:ext cx="3491880" cy="576064"/>
          </a:xfrm>
        </p:spPr>
        <p:txBody>
          <a:bodyPr>
            <a:normAutofit lnSpcReduction="10000"/>
          </a:bodyPr>
          <a:lstStyle/>
          <a:p>
            <a:pPr algn="l"/>
            <a:r>
              <a:rPr lang="en-GB" dirty="0" smtClean="0"/>
              <a:t>Key Idea 2.7 </a:t>
            </a:r>
          </a:p>
          <a:p>
            <a:pPr algn="l"/>
            <a:endParaRPr lang="en-GB" dirty="0" smtClean="0"/>
          </a:p>
        </p:txBody>
      </p:sp>
      <p:sp>
        <p:nvSpPr>
          <p:cNvPr id="4" name="TextBox 3"/>
          <p:cNvSpPr txBox="1"/>
          <p:nvPr/>
        </p:nvSpPr>
        <p:spPr>
          <a:xfrm>
            <a:off x="251520" y="6165304"/>
            <a:ext cx="3384376" cy="369332"/>
          </a:xfrm>
          <a:prstGeom prst="rect">
            <a:avLst/>
          </a:prstGeom>
          <a:noFill/>
        </p:spPr>
        <p:txBody>
          <a:bodyPr wrap="square" rtlCol="0">
            <a:spAutoFit/>
          </a:bodyPr>
          <a:lstStyle/>
          <a:p>
            <a:r>
              <a:rPr lang="en-GB" dirty="0" smtClean="0"/>
              <a:t>Lesson 1 of 1</a:t>
            </a:r>
            <a:endParaRPr lang="en-GB" dirty="0"/>
          </a:p>
        </p:txBody>
      </p:sp>
      <p:sp>
        <p:nvSpPr>
          <p:cNvPr id="5" name="Rectangle 4"/>
          <p:cNvSpPr/>
          <p:nvPr/>
        </p:nvSpPr>
        <p:spPr>
          <a:xfrm>
            <a:off x="1549671" y="2132856"/>
            <a:ext cx="6026458" cy="286232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solidFill>
                  <a:schemeClr val="bg1">
                    <a:lumMod val="50000"/>
                  </a:schemeClr>
                </a:solidFill>
                <a:effectLst>
                  <a:outerShdw blurRad="76200" dist="50800" dir="5400000" algn="tl" rotWithShape="0">
                    <a:srgbClr val="000000">
                      <a:alpha val="65000"/>
                    </a:srgbClr>
                  </a:outerShdw>
                </a:effectLst>
                <a:latin typeface="Arial Rounded MT Bold" pitchFamily="34" charset="0"/>
              </a:rPr>
              <a:t>Coastal Conflicts</a:t>
            </a:r>
            <a:endParaRPr lang="en-US" sz="7200" b="1" spc="50" dirty="0" smtClean="0">
              <a:ln w="11430"/>
              <a:solidFill>
                <a:schemeClr val="bg1">
                  <a:lumMod val="50000"/>
                </a:schemeClr>
              </a:solidFill>
              <a:effectLst>
                <a:outerShdw blurRad="76200" dist="50800" dir="5400000" algn="tl" rotWithShape="0">
                  <a:srgbClr val="000000">
                    <a:alpha val="65000"/>
                  </a:srgbClr>
                </a:outerShdw>
              </a:effectLst>
              <a:latin typeface="Arial Rounded MT Bold" pitchFamily="34" charset="0"/>
            </a:endParaRPr>
          </a:p>
          <a:p>
            <a:pPr algn="ctr"/>
            <a:r>
              <a:rPr lang="en-US" sz="7200" b="1" cap="none" spc="50" dirty="0" smtClean="0">
                <a:ln w="11430"/>
                <a:solidFill>
                  <a:srgbClr val="0070C0"/>
                </a:solidFill>
                <a:effectLst>
                  <a:outerShdw blurRad="76200" dist="50800" dir="5400000" algn="tl" rotWithShape="0">
                    <a:srgbClr val="000000">
                      <a:alpha val="65000"/>
                    </a:srgbClr>
                  </a:outerShdw>
                </a:effectLst>
                <a:latin typeface="Arial Rounded MT Bold" pitchFamily="34" charset="0"/>
              </a:rPr>
              <a:t>Coasts</a:t>
            </a:r>
          </a:p>
          <a:p>
            <a:pPr algn="ctr"/>
            <a:endParaRPr lang="en-US" sz="5400" b="1" cap="none" spc="50" dirty="0" smtClean="0">
              <a:ln w="11430"/>
              <a:solidFill>
                <a:schemeClr val="bg1">
                  <a:lumMod val="50000"/>
                </a:schemeClr>
              </a:solidFill>
              <a:effectLst>
                <a:outerShdw blurRad="76200" dist="50800" dir="5400000" algn="tl" rotWithShape="0">
                  <a:srgbClr val="000000">
                    <a:alpha val="65000"/>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GB" b="1" dirty="0" smtClean="0">
                <a:latin typeface="Arial Rounded MT Bold" pitchFamily="34" charset="0"/>
              </a:rPr>
              <a:t>Lesson Objectives</a:t>
            </a:r>
            <a:endParaRPr lang="en-GB" b="1" dirty="0">
              <a:latin typeface="Arial Rounded MT Bold" pitchFamily="34" charset="0"/>
            </a:endParaRPr>
          </a:p>
        </p:txBody>
      </p:sp>
      <p:sp>
        <p:nvSpPr>
          <p:cNvPr id="3" name="Content Placeholder 2"/>
          <p:cNvSpPr>
            <a:spLocks noGrp="1"/>
          </p:cNvSpPr>
          <p:nvPr>
            <p:ph idx="1"/>
          </p:nvPr>
        </p:nvSpPr>
        <p:spPr>
          <a:xfrm>
            <a:off x="457200" y="1600200"/>
            <a:ext cx="8229600" cy="4565104"/>
          </a:xfrm>
        </p:spPr>
        <p:style>
          <a:lnRef idx="2">
            <a:schemeClr val="accent2"/>
          </a:lnRef>
          <a:fillRef idx="1">
            <a:schemeClr val="lt1"/>
          </a:fillRef>
          <a:effectRef idx="0">
            <a:schemeClr val="accent2"/>
          </a:effectRef>
          <a:fontRef idx="minor">
            <a:schemeClr val="dk1"/>
          </a:fontRef>
        </p:style>
        <p:txBody>
          <a:bodyPr>
            <a:normAutofit/>
          </a:bodyPr>
          <a:lstStyle/>
          <a:p>
            <a:r>
              <a:rPr lang="en-GB" dirty="0" smtClean="0">
                <a:solidFill>
                  <a:schemeClr val="tx1"/>
                </a:solidFill>
                <a:latin typeface="Arial Rounded MT Bold" pitchFamily="34" charset="0"/>
              </a:rPr>
              <a:t>Outline a range of conflicts between different users of the coast.</a:t>
            </a:r>
          </a:p>
          <a:p>
            <a:r>
              <a:rPr lang="en-GB" dirty="0" smtClean="0">
                <a:solidFill>
                  <a:schemeClr val="tx1"/>
                </a:solidFill>
                <a:latin typeface="Arial Rounded MT Bold" pitchFamily="34" charset="0"/>
              </a:rPr>
              <a:t>Explore coastal conflicts in St Lucia (Coral Reef) The Mediterranean coast and Lyne Bay, Southern England.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latin typeface="Arial Rounded MT Bold" pitchFamily="34" charset="0"/>
              </a:rPr>
              <a:t>Human needs </a:t>
            </a:r>
            <a:r>
              <a:rPr lang="en-GB" dirty="0" smtClean="0">
                <a:latin typeface="Arial Rounded MT Bold" pitchFamily="34" charset="0"/>
              </a:rPr>
              <a:t>vs. </a:t>
            </a:r>
            <a:br>
              <a:rPr lang="en-GB" dirty="0" smtClean="0">
                <a:latin typeface="Arial Rounded MT Bold" pitchFamily="34" charset="0"/>
              </a:rPr>
            </a:br>
            <a:r>
              <a:rPr lang="en-GB" dirty="0" smtClean="0">
                <a:solidFill>
                  <a:srgbClr val="00B050"/>
                </a:solidFill>
                <a:latin typeface="Arial Rounded MT Bold" pitchFamily="34" charset="0"/>
              </a:rPr>
              <a:t>Ecosystem wellbeing</a:t>
            </a:r>
            <a:endParaRPr lang="en-GB" dirty="0">
              <a:solidFill>
                <a:srgbClr val="00B050"/>
              </a:solidFill>
              <a:latin typeface="Arial Rounded MT Bold" pitchFamily="34" charset="0"/>
            </a:endParaRPr>
          </a:p>
        </p:txBody>
      </p:sp>
      <p:sp>
        <p:nvSpPr>
          <p:cNvPr id="3" name="Content Placeholder 2"/>
          <p:cNvSpPr>
            <a:spLocks noGrp="1"/>
          </p:cNvSpPr>
          <p:nvPr>
            <p:ph idx="1"/>
          </p:nvPr>
        </p:nvSpPr>
        <p:spPr>
          <a:xfrm>
            <a:off x="467544" y="1700808"/>
            <a:ext cx="8229600" cy="4525963"/>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None/>
            </a:pPr>
            <a:r>
              <a:rPr lang="en-GB" dirty="0" smtClean="0">
                <a:solidFill>
                  <a:srgbClr val="00B050"/>
                </a:solidFill>
                <a:latin typeface="Arial Rounded MT Bold" pitchFamily="34" charset="0"/>
              </a:rPr>
              <a:t>Should ecosystems be protected and </a:t>
            </a:r>
          </a:p>
          <a:p>
            <a:pPr algn="just">
              <a:buNone/>
            </a:pPr>
            <a:r>
              <a:rPr lang="en-GB" dirty="0" smtClean="0">
                <a:solidFill>
                  <a:srgbClr val="00B050"/>
                </a:solidFill>
                <a:latin typeface="Arial Rounded MT Bold" pitchFamily="34" charset="0"/>
              </a:rPr>
              <a:t>conserved? </a:t>
            </a:r>
            <a:r>
              <a:rPr lang="en-GB" dirty="0" smtClean="0">
                <a:solidFill>
                  <a:srgbClr val="FF0000"/>
                </a:solidFill>
                <a:latin typeface="Arial Rounded MT Bold" pitchFamily="34" charset="0"/>
              </a:rPr>
              <a:t>Or should people be </a:t>
            </a:r>
          </a:p>
          <a:p>
            <a:pPr algn="just">
              <a:buNone/>
            </a:pPr>
            <a:r>
              <a:rPr lang="en-GB" dirty="0" smtClean="0">
                <a:solidFill>
                  <a:srgbClr val="FF0000"/>
                </a:solidFill>
                <a:latin typeface="Arial Rounded MT Bold" pitchFamily="34" charset="0"/>
              </a:rPr>
              <a:t>encouraged to make the fullest use of </a:t>
            </a:r>
          </a:p>
          <a:p>
            <a:pPr algn="just">
              <a:buNone/>
            </a:pPr>
            <a:r>
              <a:rPr lang="en-GB" dirty="0" smtClean="0">
                <a:solidFill>
                  <a:srgbClr val="FF0000"/>
                </a:solidFill>
                <a:latin typeface="Arial Rounded MT Bold" pitchFamily="34" charset="0"/>
              </a:rPr>
              <a:t>their resources and opportunities, that is </a:t>
            </a:r>
          </a:p>
          <a:p>
            <a:pPr algn="just">
              <a:buNone/>
            </a:pPr>
            <a:r>
              <a:rPr lang="en-GB" dirty="0" smtClean="0">
                <a:solidFill>
                  <a:srgbClr val="FF0000"/>
                </a:solidFill>
                <a:latin typeface="Arial Rounded MT Bold" pitchFamily="34" charset="0"/>
              </a:rPr>
              <a:t>exploit them? </a:t>
            </a:r>
          </a:p>
          <a:p>
            <a:pPr>
              <a:buNone/>
            </a:pPr>
            <a:endParaRPr lang="en-GB" dirty="0">
              <a:latin typeface="Arial Rounded MT Bold" pitchFamily="34" charset="0"/>
            </a:endParaRPr>
          </a:p>
          <a:p>
            <a:pPr>
              <a:buNone/>
            </a:pPr>
            <a:r>
              <a:rPr lang="en-GB" dirty="0" smtClean="0">
                <a:solidFill>
                  <a:schemeClr val="accent1">
                    <a:lumMod val="75000"/>
                  </a:schemeClr>
                </a:solidFill>
                <a:latin typeface="Arial Rounded MT Bold" pitchFamily="34" charset="0"/>
              </a:rPr>
              <a:t>In short the overriding coastal conflict is   </a:t>
            </a:r>
          </a:p>
          <a:p>
            <a:pPr>
              <a:buNone/>
            </a:pPr>
            <a:r>
              <a:rPr lang="en-GB" dirty="0" smtClean="0">
                <a:solidFill>
                  <a:schemeClr val="accent1">
                    <a:lumMod val="75000"/>
                  </a:schemeClr>
                </a:solidFill>
                <a:latin typeface="Arial Rounded MT Bold" pitchFamily="34" charset="0"/>
              </a:rPr>
              <a:t>between </a:t>
            </a:r>
            <a:r>
              <a:rPr lang="en-GB" b="1" dirty="0" smtClean="0">
                <a:solidFill>
                  <a:srgbClr val="00B050"/>
                </a:solidFill>
                <a:latin typeface="Arial Rounded MT Bold" pitchFamily="34" charset="0"/>
              </a:rPr>
              <a:t>conservation</a:t>
            </a:r>
            <a:r>
              <a:rPr lang="en-GB" dirty="0" smtClean="0">
                <a:solidFill>
                  <a:srgbClr val="C00000"/>
                </a:solidFill>
                <a:latin typeface="Arial Rounded MT Bold" pitchFamily="34" charset="0"/>
              </a:rPr>
              <a:t> and </a:t>
            </a:r>
            <a:r>
              <a:rPr lang="en-GB" b="1" dirty="0" smtClean="0">
                <a:solidFill>
                  <a:srgbClr val="FF0000"/>
                </a:solidFill>
                <a:latin typeface="Arial Rounded MT Bold" pitchFamily="34" charset="0"/>
              </a:rPr>
              <a:t>development.</a:t>
            </a:r>
            <a:endParaRPr lang="en-GB" b="1"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337" y="2132856"/>
            <a:ext cx="9096663"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itchFamily="34" charset="0"/>
                <a:hlinkClick r:id="rId2"/>
              </a:rPr>
              <a:t>Who are the Stakeholders?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Rounded MT Bold" pitchFamily="34" charset="0"/>
            </a:endParaRPr>
          </a:p>
        </p:txBody>
      </p:sp>
      <p:sp>
        <p:nvSpPr>
          <p:cNvPr id="6" name="Rectangle 5"/>
          <p:cNvSpPr/>
          <p:nvPr/>
        </p:nvSpPr>
        <p:spPr>
          <a:xfrm>
            <a:off x="0" y="4221088"/>
            <a:ext cx="9144000"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GB" dirty="0" smtClean="0">
                <a:latin typeface="Arial Rounded MT Bold" pitchFamily="34" charset="0"/>
              </a:rPr>
              <a:t>Vietnam's coastal mangrove forests are suffering from climate change. What's more, intensive rice production and enormous shrimp farms are also damaging coastal protection. Better management of mangrove forests could help. In the southern Mekong Delta, experts from German development agency GTZ are creating protected coastal zones. They are replanting mangrove forests, together with the local population. And they are teaching the locals about how to fight climate change as well.</a:t>
            </a:r>
            <a:endParaRPr lang="en-GB" dirty="0">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solidFill>
                  <a:srgbClr val="00B0F0"/>
                </a:solidFill>
                <a:latin typeface="Arial Rounded MT Bold" pitchFamily="34" charset="0"/>
              </a:rPr>
              <a:t>Conflict Matrix</a:t>
            </a:r>
            <a:endParaRPr lang="en-GB" dirty="0">
              <a:solidFill>
                <a:srgbClr val="00B0F0"/>
              </a:solidFill>
              <a:latin typeface="Arial Rounded MT Bold" pitchFamily="34" charset="0"/>
            </a:endParaRPr>
          </a:p>
        </p:txBody>
      </p:sp>
      <p:sp>
        <p:nvSpPr>
          <p:cNvPr id="3" name="Content Placeholder 2"/>
          <p:cNvSpPr>
            <a:spLocks noGrp="1"/>
          </p:cNvSpPr>
          <p:nvPr>
            <p:ph idx="1"/>
          </p:nvPr>
        </p:nvSpPr>
        <p:spPr>
          <a:xfrm>
            <a:off x="395536" y="2420888"/>
            <a:ext cx="8229600" cy="2304256"/>
          </a:xfrm>
        </p:spPr>
        <p:style>
          <a:lnRef idx="2">
            <a:schemeClr val="accent1"/>
          </a:lnRef>
          <a:fillRef idx="1">
            <a:schemeClr val="lt1"/>
          </a:fillRef>
          <a:effectRef idx="0">
            <a:schemeClr val="accent1"/>
          </a:effectRef>
          <a:fontRef idx="minor">
            <a:schemeClr val="dk1"/>
          </a:fontRef>
        </p:style>
        <p:txBody>
          <a:bodyPr/>
          <a:lstStyle/>
          <a:p>
            <a:r>
              <a:rPr lang="en-GB" dirty="0" smtClean="0"/>
              <a:t>Read the case study of Coral Management in St Lucia on page 49-50.</a:t>
            </a:r>
          </a:p>
          <a:p>
            <a:r>
              <a:rPr lang="en-GB" dirty="0" smtClean="0"/>
              <a:t>Complete a conflict matrix using the information you have read.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0"/>
          <a:ext cx="9144002" cy="6858001"/>
        </p:xfrm>
        <a:graphic>
          <a:graphicData uri="http://schemas.openxmlformats.org/drawingml/2006/table">
            <a:tbl>
              <a:tblPr firstRow="1" bandRow="1">
                <a:tableStyleId>{BDBED569-4797-4DF1-A0F4-6AAB3CD982D8}</a:tableStyleId>
              </a:tblPr>
              <a:tblGrid>
                <a:gridCol w="1357292"/>
                <a:gridCol w="1255280"/>
                <a:gridCol w="1306286"/>
                <a:gridCol w="1306286"/>
                <a:gridCol w="1306286"/>
                <a:gridCol w="1306286"/>
                <a:gridCol w="1306286"/>
              </a:tblGrid>
              <a:tr h="1028233">
                <a:tc>
                  <a:txBody>
                    <a:bodyPr/>
                    <a:lstStyle/>
                    <a:p>
                      <a:endParaRPr lang="en-GB" dirty="0"/>
                    </a:p>
                  </a:txBody>
                  <a:tcPr/>
                </a:tc>
                <a:tc>
                  <a:txBody>
                    <a:bodyPr/>
                    <a:lstStyle/>
                    <a:p>
                      <a:r>
                        <a:rPr lang="en-GB" dirty="0" smtClean="0"/>
                        <a:t>Residents</a:t>
                      </a:r>
                      <a:endParaRPr lang="en-GB" dirty="0"/>
                    </a:p>
                  </a:txBody>
                  <a:tcPr/>
                </a:tc>
                <a:tc>
                  <a:txBody>
                    <a:bodyPr/>
                    <a:lstStyle/>
                    <a:p>
                      <a:r>
                        <a:rPr lang="en-GB" dirty="0" smtClean="0"/>
                        <a:t>Tourists</a:t>
                      </a:r>
                      <a:endParaRPr lang="en-GB" dirty="0"/>
                    </a:p>
                  </a:txBody>
                  <a:tcPr/>
                </a:tc>
                <a:tc>
                  <a:txBody>
                    <a:bodyPr/>
                    <a:lstStyle/>
                    <a:p>
                      <a:r>
                        <a:rPr lang="en-GB" dirty="0" smtClean="0"/>
                        <a:t>Conservationists</a:t>
                      </a:r>
                      <a:endParaRPr lang="en-GB" dirty="0"/>
                    </a:p>
                  </a:txBody>
                  <a:tcPr/>
                </a:tc>
                <a:tc>
                  <a:txBody>
                    <a:bodyPr/>
                    <a:lstStyle/>
                    <a:p>
                      <a:r>
                        <a:rPr lang="en-GB" dirty="0" smtClean="0"/>
                        <a:t>Government</a:t>
                      </a:r>
                      <a:endParaRPr lang="en-GB" dirty="0"/>
                    </a:p>
                  </a:txBody>
                  <a:tcPr/>
                </a:tc>
                <a:tc>
                  <a:txBody>
                    <a:bodyPr/>
                    <a:lstStyle/>
                    <a:p>
                      <a:r>
                        <a:rPr lang="en-GB" dirty="0" smtClean="0"/>
                        <a:t>Local</a:t>
                      </a:r>
                      <a:r>
                        <a:rPr lang="en-GB" baseline="0" dirty="0" smtClean="0"/>
                        <a:t> Authorities</a:t>
                      </a:r>
                      <a:endParaRPr lang="en-GB" dirty="0"/>
                    </a:p>
                  </a:txBody>
                  <a:tcPr/>
                </a:tc>
                <a:tc>
                  <a:txBody>
                    <a:bodyPr/>
                    <a:lstStyle/>
                    <a:p>
                      <a:r>
                        <a:rPr lang="en-GB" dirty="0" smtClean="0"/>
                        <a:t>Coastal protection agencies</a:t>
                      </a:r>
                      <a:endParaRPr lang="en-GB" dirty="0"/>
                    </a:p>
                  </a:txBody>
                  <a:tcPr/>
                </a:tc>
              </a:tr>
              <a:tr h="864897">
                <a:tc>
                  <a:txBody>
                    <a:bodyPr/>
                    <a:lstStyle/>
                    <a:p>
                      <a:r>
                        <a:rPr lang="en-GB" dirty="0" smtClean="0"/>
                        <a:t>Residents</a:t>
                      </a:r>
                      <a:endParaRPr lang="en-GB" dirty="0"/>
                    </a:p>
                  </a:txBody>
                  <a:tcPr/>
                </a:tc>
                <a:tc>
                  <a:txBody>
                    <a:bodyPr/>
                    <a:lstStyle/>
                    <a:p>
                      <a:r>
                        <a:rPr lang="en-GB" sz="1200" dirty="0" smtClean="0"/>
                        <a:t>Preserve homes and jobs</a:t>
                      </a:r>
                      <a:endParaRPr lang="en-GB" sz="1200"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886317">
                <a:tc>
                  <a:txBody>
                    <a:bodyPr/>
                    <a:lstStyle/>
                    <a:p>
                      <a:r>
                        <a:rPr lang="en-GB" dirty="0" smtClean="0"/>
                        <a:t>Tourists</a:t>
                      </a:r>
                      <a:endParaRPr lang="en-GB" dirty="0"/>
                    </a:p>
                  </a:txBody>
                  <a:tcPr/>
                </a:tc>
                <a:tc>
                  <a:txBody>
                    <a:bodyPr/>
                    <a:lstStyle/>
                    <a:p>
                      <a:endParaRPr lang="en-GB" dirty="0"/>
                    </a:p>
                  </a:txBody>
                  <a:tcPr/>
                </a:tc>
                <a:tc>
                  <a:txBody>
                    <a:bodyPr/>
                    <a:lstStyle/>
                    <a:p>
                      <a:r>
                        <a:rPr lang="en-GB" sz="1200" dirty="0" smtClean="0"/>
                        <a:t>Want access to coast</a:t>
                      </a:r>
                      <a:r>
                        <a:rPr lang="en-GB" sz="1200" baseline="0" dirty="0" smtClean="0"/>
                        <a:t> with no restrictions</a:t>
                      </a:r>
                      <a:endParaRPr lang="en-GB" sz="1200"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886317">
                <a:tc>
                  <a:txBody>
                    <a:bodyPr/>
                    <a:lstStyle/>
                    <a:p>
                      <a:r>
                        <a:rPr lang="en-GB" dirty="0" smtClean="0"/>
                        <a:t>Conservationists</a:t>
                      </a:r>
                      <a:endParaRPr lang="en-GB" dirty="0"/>
                    </a:p>
                  </a:txBody>
                  <a:tcPr/>
                </a:tc>
                <a:tc>
                  <a:txBody>
                    <a:bodyPr/>
                    <a:lstStyle/>
                    <a:p>
                      <a:endParaRPr lang="en-GB"/>
                    </a:p>
                  </a:txBody>
                  <a:tcPr/>
                </a:tc>
                <a:tc>
                  <a:txBody>
                    <a:bodyPr/>
                    <a:lstStyle/>
                    <a:p>
                      <a:endParaRPr lang="en-GB"/>
                    </a:p>
                  </a:txBody>
                  <a:tcPr/>
                </a:tc>
                <a:tc>
                  <a:txBody>
                    <a:bodyPr/>
                    <a:lstStyle/>
                    <a:p>
                      <a:r>
                        <a:rPr lang="en-GB" sz="1200" dirty="0" smtClean="0"/>
                        <a:t>Preserve</a:t>
                      </a:r>
                      <a:r>
                        <a:rPr lang="en-GB" sz="1200" baseline="0" dirty="0" smtClean="0"/>
                        <a:t> local habitats and protect wildlife</a:t>
                      </a:r>
                      <a:endParaRPr lang="en-GB" sz="1200" dirty="0"/>
                    </a:p>
                  </a:txBody>
                  <a:tcPr/>
                </a:tc>
                <a:tc>
                  <a:txBody>
                    <a:bodyPr/>
                    <a:lstStyle/>
                    <a:p>
                      <a:endParaRPr lang="en-GB"/>
                    </a:p>
                  </a:txBody>
                  <a:tcPr/>
                </a:tc>
                <a:tc>
                  <a:txBody>
                    <a:bodyPr/>
                    <a:lstStyle/>
                    <a:p>
                      <a:endParaRPr lang="en-GB"/>
                    </a:p>
                  </a:txBody>
                  <a:tcPr/>
                </a:tc>
                <a:tc>
                  <a:txBody>
                    <a:bodyPr/>
                    <a:lstStyle/>
                    <a:p>
                      <a:endParaRPr lang="en-GB" dirty="0"/>
                    </a:p>
                  </a:txBody>
                  <a:tcPr/>
                </a:tc>
              </a:tr>
              <a:tr h="1257548">
                <a:tc>
                  <a:txBody>
                    <a:bodyPr/>
                    <a:lstStyle/>
                    <a:p>
                      <a:r>
                        <a:rPr lang="en-GB" dirty="0" smtClean="0"/>
                        <a:t>Government</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sz="1200" dirty="0" smtClean="0"/>
                        <a:t>Has to consider actions from place to place. Use public money to</a:t>
                      </a:r>
                      <a:r>
                        <a:rPr lang="en-GB" sz="1200" baseline="0" dirty="0" smtClean="0"/>
                        <a:t> benefit the majority</a:t>
                      </a:r>
                      <a:endParaRPr lang="en-GB" sz="1200" dirty="0"/>
                    </a:p>
                  </a:txBody>
                  <a:tcPr/>
                </a:tc>
                <a:tc>
                  <a:txBody>
                    <a:bodyPr/>
                    <a:lstStyle/>
                    <a:p>
                      <a:endParaRPr lang="en-GB"/>
                    </a:p>
                  </a:txBody>
                  <a:tcPr/>
                </a:tc>
                <a:tc>
                  <a:txBody>
                    <a:bodyPr/>
                    <a:lstStyle/>
                    <a:p>
                      <a:endParaRPr lang="en-GB"/>
                    </a:p>
                  </a:txBody>
                  <a:tcPr/>
                </a:tc>
              </a:tr>
              <a:tr h="870610">
                <a:tc>
                  <a:txBody>
                    <a:bodyPr/>
                    <a:lstStyle/>
                    <a:p>
                      <a:r>
                        <a:rPr lang="en-GB" dirty="0" smtClean="0"/>
                        <a:t>Local Authorities</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r>
                        <a:rPr lang="en-GB" sz="1200" dirty="0" smtClean="0"/>
                        <a:t>Look after interests</a:t>
                      </a:r>
                      <a:r>
                        <a:rPr lang="en-GB" sz="1200" baseline="0" dirty="0" smtClean="0"/>
                        <a:t> of as many people as possible </a:t>
                      </a:r>
                      <a:endParaRPr lang="en-GB" sz="1200" dirty="0"/>
                    </a:p>
                  </a:txBody>
                  <a:tcPr/>
                </a:tc>
                <a:tc>
                  <a:txBody>
                    <a:bodyPr/>
                    <a:lstStyle/>
                    <a:p>
                      <a:endParaRPr lang="en-GB"/>
                    </a:p>
                  </a:txBody>
                  <a:tcPr/>
                </a:tc>
              </a:tr>
              <a:tr h="1064079">
                <a:tc>
                  <a:txBody>
                    <a:bodyPr/>
                    <a:lstStyle/>
                    <a:p>
                      <a:r>
                        <a:rPr lang="en-GB" dirty="0" smtClean="0"/>
                        <a:t>Coastal Protection Agencies</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sz="1200" dirty="0" smtClean="0"/>
                        <a:t>Choose the most vulnerable places –</a:t>
                      </a:r>
                      <a:r>
                        <a:rPr lang="en-GB" sz="1200" baseline="0" dirty="0" smtClean="0"/>
                        <a:t> coastal management is very expensive. </a:t>
                      </a:r>
                      <a:endParaRPr lang="en-GB" sz="12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style>
          <a:lnRef idx="2">
            <a:schemeClr val="accent1"/>
          </a:lnRef>
          <a:fillRef idx="1">
            <a:schemeClr val="lt1"/>
          </a:fillRef>
          <a:effectRef idx="0">
            <a:schemeClr val="accent1"/>
          </a:effectRef>
          <a:fontRef idx="minor">
            <a:schemeClr val="dk1"/>
          </a:fontRef>
        </p:style>
        <p:txBody>
          <a:bodyPr/>
          <a:lstStyle/>
          <a:p>
            <a:r>
              <a:rPr lang="en-GB" dirty="0" smtClean="0">
                <a:solidFill>
                  <a:srgbClr val="FF0066"/>
                </a:solidFill>
                <a:latin typeface="Arial Rounded MT Bold" pitchFamily="34" charset="0"/>
              </a:rPr>
              <a:t>Extension/Homework</a:t>
            </a:r>
            <a:endParaRPr lang="en-GB" dirty="0">
              <a:solidFill>
                <a:srgbClr val="FF0066"/>
              </a:solidFill>
              <a:latin typeface="Arial Rounded MT Bold" pitchFamily="34" charset="0"/>
            </a:endParaRPr>
          </a:p>
        </p:txBody>
      </p:sp>
      <p:sp>
        <p:nvSpPr>
          <p:cNvPr id="3" name="Content Placeholder 2"/>
          <p:cNvSpPr>
            <a:spLocks noGrp="1"/>
          </p:cNvSpPr>
          <p:nvPr>
            <p:ph idx="1"/>
          </p:nvPr>
        </p:nvSpPr>
        <p:spPr>
          <a:xfrm>
            <a:off x="467544" y="2492896"/>
            <a:ext cx="8229600" cy="2476872"/>
          </a:xfrm>
        </p:spPr>
        <p:style>
          <a:lnRef idx="2">
            <a:schemeClr val="accent1"/>
          </a:lnRef>
          <a:fillRef idx="1">
            <a:schemeClr val="lt1"/>
          </a:fillRef>
          <a:effectRef idx="0">
            <a:schemeClr val="accent1"/>
          </a:effectRef>
          <a:fontRef idx="minor">
            <a:schemeClr val="dk1"/>
          </a:fontRef>
        </p:style>
        <p:txBody>
          <a:bodyPr/>
          <a:lstStyle/>
          <a:p>
            <a:r>
              <a:rPr lang="en-GB" dirty="0" smtClean="0">
                <a:solidFill>
                  <a:srgbClr val="002060"/>
                </a:solidFill>
                <a:latin typeface="Arial Rounded MT Bold" pitchFamily="34" charset="0"/>
              </a:rPr>
              <a:t>Using examples from the Southampton Water case study (page 54) to </a:t>
            </a:r>
            <a:r>
              <a:rPr lang="en-GB" dirty="0" smtClean="0">
                <a:solidFill>
                  <a:srgbClr val="00B0F0"/>
                </a:solidFill>
                <a:latin typeface="Arial Rounded MT Bold" pitchFamily="34" charset="0"/>
              </a:rPr>
              <a:t>illustrate</a:t>
            </a:r>
            <a:r>
              <a:rPr lang="en-GB" dirty="0" smtClean="0">
                <a:solidFill>
                  <a:srgbClr val="002060"/>
                </a:solidFill>
                <a:latin typeface="Arial Rounded MT Bold" pitchFamily="34" charset="0"/>
              </a:rPr>
              <a:t> the conflict between conservation and development.</a:t>
            </a:r>
            <a:endParaRPr lang="en-GB" dirty="0">
              <a:solidFill>
                <a:srgbClr val="002060"/>
              </a:solidFill>
              <a:latin typeface="Arial Rounded MT Bold"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295</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Coastal conflicts between users</vt:lpstr>
      <vt:lpstr>Lesson Objectives</vt:lpstr>
      <vt:lpstr>Human needs vs.  Ecosystem wellbeing</vt:lpstr>
      <vt:lpstr>PowerPoint Presentation</vt:lpstr>
      <vt:lpstr>Conflict Matrix</vt:lpstr>
      <vt:lpstr>PowerPoint Presentation</vt:lpstr>
      <vt:lpstr>Extension/Homework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Coastal conflicts between users</dc:title>
  <dc:creator>Marzan</dc:creator>
  <cp:lastModifiedBy>Jen Wood</cp:lastModifiedBy>
  <cp:revision>3</cp:revision>
  <dcterms:created xsi:type="dcterms:W3CDTF">2012-06-26T11:08:10Z</dcterms:created>
  <dcterms:modified xsi:type="dcterms:W3CDTF">2014-02-18T14:10:00Z</dcterms:modified>
</cp:coreProperties>
</file>