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174F2-8BF4-486E-9770-B855DE77CFC9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5A88F-92EF-49E4-97E7-8B1145EC7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6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4867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891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5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7939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3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7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1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8531" y="695356"/>
            <a:ext cx="4980939" cy="342973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2035" name="Rectangle 2"/>
          <p:cNvSpPr>
            <a:spLocks noChangeArrowheads="1"/>
          </p:cNvSpPr>
          <p:nvPr>
            <p:ph type="body" idx="1"/>
          </p:nvPr>
        </p:nvSpPr>
        <p:spPr>
          <a:xfrm>
            <a:off x="685480" y="4344136"/>
            <a:ext cx="5487041" cy="411333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D1046C-A457-48B4-B3C7-7E415BD8A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3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1F90EA-8B26-4C55-AF40-E33DE9426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7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9D871F-C1D4-4BC4-BBFC-6A86CE5E1E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10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3C33D4-BD6D-4169-8DE7-239EBF661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670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F6700-2CF4-4EE4-A804-3891241850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94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B187-FB1D-4E02-B56B-5AC32BECC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96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9E02-DA58-4B07-B6DD-00BC85E3D4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71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C86A-811D-44D9-9E36-C58394E68D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51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17AE4-176C-4F9C-B739-CB625DA62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138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40C00-123F-4840-9FC6-33E320A50F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58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7F81-9536-4D0A-947D-C204211F2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6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676B63-BF30-4101-9275-1E5387328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4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3D05D-034E-42F3-B4BA-FCF5DAAE1B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97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D613-F8D2-480C-95EF-D512C6C06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25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6D279-F809-484B-ABE2-99B71DDBC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525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47C4-6795-4A2D-B746-86ECFEBC50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49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0E8F-432E-4100-9A51-87F38146E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1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35ABA48-039A-49DD-9635-382B91380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7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0DBAA0-6CD6-42D8-A9BC-AAD173DD5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3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EC4EC2-DEBC-47AE-97AC-8364EFBF91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82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8ED718-FD07-458A-BD07-7CADAB797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86F0A7-945E-4B4D-B17C-D4BB5CEF78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98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3BEC4D-CE17-4C26-94F5-12B47D0358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3C147A-7093-4F04-9CE1-2C0B70003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itchFamily="16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03673-9CFE-4454-8691-1B09AE23225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9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9AA8184F-94EE-4464-92B5-E4E087B23B3A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5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GYLRxhchZY" TargetMode="External"/><Relationship Id="rId2" Type="http://schemas.openxmlformats.org/officeDocument/2006/relationships/hyperlink" Target="http://www.youtube.com/watch?v=gRwAMjeTgY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1219200"/>
          </a:xfrm>
        </p:spPr>
        <p:txBody>
          <a:bodyPr/>
          <a:lstStyle/>
          <a:p>
            <a:pPr eaLnBrk="1" hangingPunct="1"/>
            <a:r>
              <a:rPr lang="en-GB" b="1" smtClean="0"/>
              <a:t>Look at the following photographs:</a:t>
            </a:r>
            <a:r>
              <a:rPr lang="en-GB" smtClean="0"/>
              <a:t> </a:t>
            </a:r>
            <a:br>
              <a:rPr lang="en-GB" smtClean="0"/>
            </a:br>
            <a:endParaRPr lang="en-GB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/>
            <a:r>
              <a:rPr lang="en-GB" smtClean="0"/>
              <a:t>Where do you think they were taken?</a:t>
            </a:r>
            <a:br>
              <a:rPr lang="en-GB" smtClean="0"/>
            </a:br>
            <a:endParaRPr lang="en-GB" smtClean="0"/>
          </a:p>
          <a:p>
            <a:pPr eaLnBrk="1" hangingPunct="1"/>
            <a:r>
              <a:rPr lang="en-GB" smtClean="0"/>
              <a:t>What do you think were the causes of the flood?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What happened to people and the environment?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32101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What are the main causes of flooding in Bangladesh?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00FF"/>
                </a:solidFill>
              </a:rPr>
              <a:t>70% of the land area is less than 1 metre above sea level</a:t>
            </a:r>
          </a:p>
          <a:p>
            <a:pPr eaLnBrk="1" hangingPunct="1"/>
            <a:r>
              <a:rPr lang="en-GB" b="1" smtClean="0">
                <a:solidFill>
                  <a:srgbClr val="0000FF"/>
                </a:solidFill>
              </a:rPr>
              <a:t>Prolonged monsoon season</a:t>
            </a:r>
          </a:p>
          <a:p>
            <a:pPr eaLnBrk="1" hangingPunct="1"/>
            <a:r>
              <a:rPr lang="en-GB" b="1" smtClean="0">
                <a:solidFill>
                  <a:srgbClr val="0000FF"/>
                </a:solidFill>
              </a:rPr>
              <a:t>Snow melt in the Himalayas</a:t>
            </a:r>
          </a:p>
          <a:p>
            <a:pPr eaLnBrk="1" hangingPunct="1"/>
            <a:r>
              <a:rPr lang="en-GB" b="1" smtClean="0">
                <a:solidFill>
                  <a:srgbClr val="0000FF"/>
                </a:solidFill>
              </a:rPr>
              <a:t>Deforestation in Nepal</a:t>
            </a:r>
          </a:p>
          <a:p>
            <a:pPr eaLnBrk="1" hangingPunct="1"/>
            <a:r>
              <a:rPr lang="en-GB" b="1" smtClean="0">
                <a:solidFill>
                  <a:srgbClr val="0000FF"/>
                </a:solidFill>
              </a:rPr>
              <a:t>There are three main rivers – Brahmaputra, Meghna and Ganges</a:t>
            </a:r>
          </a:p>
          <a:p>
            <a:pPr eaLnBrk="1" hangingPunct="1">
              <a:buFontTx/>
              <a:buNone/>
            </a:pPr>
            <a:endParaRPr lang="en-GB" b="1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7200" b="1" u="sng" smtClean="0"/>
              <a:t>Video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are now going to watch a video on flooding in Bangladesh.</a:t>
            </a:r>
          </a:p>
          <a:p>
            <a:pPr eaLnBrk="1" hangingPunct="1"/>
            <a:r>
              <a:rPr lang="en-GB" smtClean="0"/>
              <a:t>You are to make notes on the worksheet that has been provided</a:t>
            </a:r>
          </a:p>
          <a:p>
            <a:pPr eaLnBrk="1" hangingPunct="1"/>
            <a:r>
              <a:rPr lang="en-GB" smtClean="0"/>
              <a:t>The notes that you make will help you complete a newspaper article which will be your assessment for this term.</a:t>
            </a:r>
          </a:p>
        </p:txBody>
      </p:sp>
      <p:sp>
        <p:nvSpPr>
          <p:cNvPr id="121860" name="TextBox 1"/>
          <p:cNvSpPr txBox="1">
            <a:spLocks noChangeArrowheads="1"/>
          </p:cNvSpPr>
          <p:nvPr/>
        </p:nvSpPr>
        <p:spPr bwMode="auto">
          <a:xfrm>
            <a:off x="395288" y="115888"/>
            <a:ext cx="25923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FFFFFF"/>
                </a:solidFill>
                <a:latin typeface="Arial" charset="0"/>
                <a:cs typeface="Arial" charset="0"/>
                <a:hlinkClick r:id="rId2"/>
              </a:rPr>
              <a:t>Causes impacts and management</a:t>
            </a:r>
            <a:endParaRPr lang="en-GB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1861" name="TextBox 2"/>
          <p:cNvSpPr txBox="1">
            <a:spLocks noChangeArrowheads="1"/>
          </p:cNvSpPr>
          <p:nvPr/>
        </p:nvSpPr>
        <p:spPr bwMode="auto">
          <a:xfrm>
            <a:off x="6156325" y="5876925"/>
            <a:ext cx="2663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FFFFFF"/>
                </a:solidFill>
                <a:latin typeface="Arial" charset="0"/>
                <a:cs typeface="Arial" charset="0"/>
                <a:hlinkClick r:id="rId3"/>
              </a:rPr>
              <a:t>Hot Planet 59 mins</a:t>
            </a:r>
            <a:endParaRPr lang="en-GB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3662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latin typeface="Comic Sans MS" pitchFamily="66" charset="0"/>
              </a:rPr>
              <a:t>Flooding in Bangladesh</a:t>
            </a:r>
          </a:p>
        </p:txBody>
      </p:sp>
      <p:pic>
        <p:nvPicPr>
          <p:cNvPr id="1228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748982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06118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latin typeface="Comic Sans MS" pitchFamily="66" charset="0"/>
              </a:rPr>
              <a:t>Learning Outcomes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1313" indent="-341313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smtClean="0">
                <a:latin typeface="Comic Sans MS" pitchFamily="66" charset="0"/>
              </a:rPr>
              <a:t>Objective:</a:t>
            </a:r>
          </a:p>
          <a:p>
            <a:pPr marL="341313" indent="-341313" eaLnBrk="1" hangingPunct="1">
              <a:buFont typeface="Comic Sans MS" pitchFamily="6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>
                <a:latin typeface="Comic Sans MS" pitchFamily="66" charset="0"/>
              </a:rPr>
              <a:t>To understand the causes, consequences and solutions to flooding in Bangladesh</a:t>
            </a:r>
          </a:p>
          <a:p>
            <a:pPr marL="341313" indent="-341313" eaLnBrk="1" hangingPunct="1"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u="sng" smtClean="0">
                <a:latin typeface="Comic Sans MS" pitchFamily="66" charset="0"/>
              </a:rPr>
              <a:t>Outcome:</a:t>
            </a:r>
          </a:p>
          <a:p>
            <a:pPr marL="341313" indent="-341313" eaLnBrk="1" hangingPunct="1">
              <a:buFont typeface="Comic Sans MS" pitchFamily="6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>
                <a:latin typeface="Comic Sans MS" pitchFamily="66" charset="0"/>
              </a:rPr>
              <a:t>To be able to explain the causes and consequences of flooding in Bangladesh</a:t>
            </a:r>
          </a:p>
          <a:p>
            <a:pPr marL="341313" indent="-341313" eaLnBrk="1" hangingPunct="1">
              <a:buFont typeface="Comic Sans MS" pitchFamily="6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>
                <a:latin typeface="Comic Sans MS" pitchFamily="66" charset="0"/>
              </a:rPr>
              <a:t>To be able to rank and justify the solutions to flooding in Bangladesh</a:t>
            </a:r>
          </a:p>
        </p:txBody>
      </p:sp>
    </p:spTree>
    <p:extLst>
      <p:ext uri="{BB962C8B-B14F-4D97-AF65-F5344CB8AC3E}">
        <p14:creationId xmlns:p14="http://schemas.microsoft.com/office/powerpoint/2010/main" val="68946631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193675"/>
            <a:ext cx="8642350" cy="1068388"/>
          </a:xfrm>
          <a:solidFill>
            <a:srgbClr val="99CCFF"/>
          </a:solidFill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smtClean="0">
                <a:latin typeface="Comic Sans MS" pitchFamily="66" charset="0"/>
              </a:rPr>
              <a:t>What are the people doing in this picture? Why do you think they are there?</a:t>
            </a:r>
          </a:p>
        </p:txBody>
      </p:sp>
      <p:pic>
        <p:nvPicPr>
          <p:cNvPr id="1249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341438"/>
            <a:ext cx="748982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51655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Group 1"/>
          <p:cNvGraphicFramePr>
            <a:graphicFrameLocks noGrp="1"/>
          </p:cNvGraphicFramePr>
          <p:nvPr/>
        </p:nvGraphicFramePr>
        <p:xfrm>
          <a:off x="250825" y="333375"/>
          <a:ext cx="8643938" cy="6264275"/>
        </p:xfrm>
        <a:graphic>
          <a:graphicData uri="http://schemas.openxmlformats.org/drawingml/2006/table">
            <a:tbl>
              <a:tblPr/>
              <a:tblGrid>
                <a:gridCol w="2881313"/>
                <a:gridCol w="2881312"/>
                <a:gridCol w="2881313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Cause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Consequence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Human Response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56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2803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1"/>
          <p:cNvSpPr txBox="1">
            <a:spLocks noChangeArrowheads="1"/>
          </p:cNvSpPr>
          <p:nvPr/>
        </p:nvSpPr>
        <p:spPr bwMode="auto">
          <a:xfrm>
            <a:off x="250825" y="260350"/>
            <a:ext cx="8569325" cy="32258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You have been given a set of cards that all relate to Flooding in Bangladesh..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Each set of cards can be divided into three different categories; you have to sort out the cards and decide what those categories are.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4848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1"/>
          <p:cNvSpPr txBox="1">
            <a:spLocks noChangeArrowheads="1"/>
          </p:cNvSpPr>
          <p:nvPr/>
        </p:nvSpPr>
        <p:spPr bwMode="auto">
          <a:xfrm>
            <a:off x="179388" y="188913"/>
            <a:ext cx="1655762" cy="64293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Animals are drowned</a:t>
            </a:r>
          </a:p>
        </p:txBody>
      </p:sp>
      <p:sp>
        <p:nvSpPr>
          <p:cNvPr id="128003" name="Text Box 2"/>
          <p:cNvSpPr txBox="1">
            <a:spLocks noChangeArrowheads="1"/>
          </p:cNvSpPr>
          <p:nvPr/>
        </p:nvSpPr>
        <p:spPr bwMode="auto">
          <a:xfrm>
            <a:off x="2268538" y="188913"/>
            <a:ext cx="2014537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Building houses, roads and railways are on raised ground</a:t>
            </a:r>
          </a:p>
        </p:txBody>
      </p:sp>
      <p:sp>
        <p:nvSpPr>
          <p:cNvPr id="128004" name="Text Box 3"/>
          <p:cNvSpPr txBox="1">
            <a:spLocks noChangeArrowheads="1"/>
          </p:cNvSpPr>
          <p:nvPr/>
        </p:nvSpPr>
        <p:spPr bwMode="auto">
          <a:xfrm>
            <a:off x="4932363" y="5445125"/>
            <a:ext cx="2087562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Houses, possessions and food ruined or washed away</a:t>
            </a:r>
          </a:p>
        </p:txBody>
      </p:sp>
      <p:sp>
        <p:nvSpPr>
          <p:cNvPr id="128005" name="Text Box 4"/>
          <p:cNvSpPr txBox="1">
            <a:spLocks noChangeArrowheads="1"/>
          </p:cNvSpPr>
          <p:nvPr/>
        </p:nvSpPr>
        <p:spPr bwMode="auto">
          <a:xfrm>
            <a:off x="5219700" y="2636838"/>
            <a:ext cx="3744913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Women prepare food and remedies for  health problems at home before the flood season</a:t>
            </a:r>
          </a:p>
        </p:txBody>
      </p:sp>
      <p:sp>
        <p:nvSpPr>
          <p:cNvPr id="128006" name="Text Box 5"/>
          <p:cNvSpPr txBox="1">
            <a:spLocks noChangeArrowheads="1"/>
          </p:cNvSpPr>
          <p:nvPr/>
        </p:nvSpPr>
        <p:spPr bwMode="auto">
          <a:xfrm>
            <a:off x="5364163" y="4724400"/>
            <a:ext cx="1296987" cy="64293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Planting trees</a:t>
            </a:r>
          </a:p>
        </p:txBody>
      </p:sp>
      <p:sp>
        <p:nvSpPr>
          <p:cNvPr id="128007" name="Text Box 6"/>
          <p:cNvSpPr txBox="1">
            <a:spLocks noChangeArrowheads="1"/>
          </p:cNvSpPr>
          <p:nvPr/>
        </p:nvSpPr>
        <p:spPr bwMode="auto">
          <a:xfrm>
            <a:off x="6300788" y="3716338"/>
            <a:ext cx="2593975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Soil exhaustion by over cultivation is easily washed away</a:t>
            </a:r>
          </a:p>
        </p:txBody>
      </p:sp>
      <p:sp>
        <p:nvSpPr>
          <p:cNvPr id="128008" name="Text Box 7"/>
          <p:cNvSpPr txBox="1">
            <a:spLocks noChangeArrowheads="1"/>
          </p:cNvSpPr>
          <p:nvPr/>
        </p:nvSpPr>
        <p:spPr bwMode="auto">
          <a:xfrm>
            <a:off x="7235825" y="4868863"/>
            <a:ext cx="1655763" cy="17399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Trees cut down for firewood, the roots no longer bind the soil</a:t>
            </a:r>
          </a:p>
        </p:txBody>
      </p:sp>
      <p:sp>
        <p:nvSpPr>
          <p:cNvPr id="128009" name="Text Box 8"/>
          <p:cNvSpPr txBox="1">
            <a:spLocks noChangeArrowheads="1"/>
          </p:cNvSpPr>
          <p:nvPr/>
        </p:nvSpPr>
        <p:spPr bwMode="auto">
          <a:xfrm>
            <a:off x="179388" y="3284538"/>
            <a:ext cx="2663825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Schools, offices and factories are damaged and shut down</a:t>
            </a:r>
          </a:p>
        </p:txBody>
      </p:sp>
      <p:sp>
        <p:nvSpPr>
          <p:cNvPr id="128010" name="Text Box 9"/>
          <p:cNvSpPr txBox="1">
            <a:spLocks noChangeArrowheads="1"/>
          </p:cNvSpPr>
          <p:nvPr/>
        </p:nvSpPr>
        <p:spPr bwMode="auto">
          <a:xfrm>
            <a:off x="4356100" y="188913"/>
            <a:ext cx="1441450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Crops and seeds washed away</a:t>
            </a:r>
          </a:p>
        </p:txBody>
      </p:sp>
      <p:sp>
        <p:nvSpPr>
          <p:cNvPr id="128011" name="Text Box 10"/>
          <p:cNvSpPr txBox="1">
            <a:spLocks noChangeArrowheads="1"/>
          </p:cNvSpPr>
          <p:nvPr/>
        </p:nvSpPr>
        <p:spPr bwMode="auto">
          <a:xfrm>
            <a:off x="179388" y="4365625"/>
            <a:ext cx="2952750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People are drowned by water that rushed across fields and roads</a:t>
            </a:r>
          </a:p>
        </p:txBody>
      </p:sp>
      <p:sp>
        <p:nvSpPr>
          <p:cNvPr id="128012" name="Text Box 11"/>
          <p:cNvSpPr txBox="1">
            <a:spLocks noChangeArrowheads="1"/>
          </p:cNvSpPr>
          <p:nvPr/>
        </p:nvSpPr>
        <p:spPr bwMode="auto">
          <a:xfrm>
            <a:off x="179388" y="5445125"/>
            <a:ext cx="2808287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Flood water runs into drinking water wells and makes the water unhealthy to drink</a:t>
            </a:r>
          </a:p>
        </p:txBody>
      </p:sp>
      <p:sp>
        <p:nvSpPr>
          <p:cNvPr id="128013" name="Text Box 12"/>
          <p:cNvSpPr txBox="1">
            <a:spLocks noChangeArrowheads="1"/>
          </p:cNvSpPr>
          <p:nvPr/>
        </p:nvSpPr>
        <p:spPr bwMode="auto">
          <a:xfrm>
            <a:off x="5940425" y="260350"/>
            <a:ext cx="3025775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The river leaves mud and sand as it flows into the sea, forming new land just above the water level</a:t>
            </a:r>
          </a:p>
        </p:txBody>
      </p:sp>
      <p:sp>
        <p:nvSpPr>
          <p:cNvPr id="128014" name="Text Box 13"/>
          <p:cNvSpPr txBox="1">
            <a:spLocks noChangeArrowheads="1"/>
          </p:cNvSpPr>
          <p:nvPr/>
        </p:nvSpPr>
        <p:spPr bwMode="auto">
          <a:xfrm>
            <a:off x="179388" y="1700213"/>
            <a:ext cx="1584325" cy="146526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Raising duck, rather than chickens as a source of food</a:t>
            </a:r>
          </a:p>
        </p:txBody>
      </p:sp>
      <p:sp>
        <p:nvSpPr>
          <p:cNvPr id="128015" name="Text Box 14"/>
          <p:cNvSpPr txBox="1">
            <a:spLocks noChangeArrowheads="1"/>
          </p:cNvSpPr>
          <p:nvPr/>
        </p:nvSpPr>
        <p:spPr bwMode="auto">
          <a:xfrm>
            <a:off x="3203575" y="5157788"/>
            <a:ext cx="1655763" cy="146526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Predicting in advance when a very bad flood is going to happen</a:t>
            </a:r>
          </a:p>
        </p:txBody>
      </p:sp>
      <p:sp>
        <p:nvSpPr>
          <p:cNvPr id="128016" name="Text Box 15"/>
          <p:cNvSpPr txBox="1">
            <a:spLocks noChangeArrowheads="1"/>
          </p:cNvSpPr>
          <p:nvPr/>
        </p:nvSpPr>
        <p:spPr bwMode="auto">
          <a:xfrm>
            <a:off x="3419475" y="4149725"/>
            <a:ext cx="1655763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Build more cyclone shelters</a:t>
            </a:r>
          </a:p>
        </p:txBody>
      </p:sp>
      <p:sp>
        <p:nvSpPr>
          <p:cNvPr id="128017" name="Text Box 16"/>
          <p:cNvSpPr txBox="1">
            <a:spLocks noChangeArrowheads="1"/>
          </p:cNvSpPr>
          <p:nvPr/>
        </p:nvSpPr>
        <p:spPr bwMode="auto">
          <a:xfrm>
            <a:off x="179388" y="908050"/>
            <a:ext cx="1655762" cy="7032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2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>
                <a:solidFill>
                  <a:srgbClr val="000000"/>
                </a:solidFill>
                <a:latin typeface="Comic Sans MS" pitchFamily="66" charset="0"/>
              </a:rPr>
              <a:t>Flat, low-lying land</a:t>
            </a:r>
          </a:p>
        </p:txBody>
      </p:sp>
      <p:sp>
        <p:nvSpPr>
          <p:cNvPr id="128018" name="Text Box 17"/>
          <p:cNvSpPr txBox="1">
            <a:spLocks noChangeArrowheads="1"/>
          </p:cNvSpPr>
          <p:nvPr/>
        </p:nvSpPr>
        <p:spPr bwMode="auto">
          <a:xfrm>
            <a:off x="2916238" y="2781300"/>
            <a:ext cx="2232025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Many trees have been cut down and the soil has been washed away</a:t>
            </a:r>
          </a:p>
        </p:txBody>
      </p:sp>
      <p:sp>
        <p:nvSpPr>
          <p:cNvPr id="128019" name="Text Box 18"/>
          <p:cNvSpPr txBox="1">
            <a:spLocks noChangeArrowheads="1"/>
          </p:cNvSpPr>
          <p:nvPr/>
        </p:nvSpPr>
        <p:spPr bwMode="auto">
          <a:xfrm>
            <a:off x="6948488" y="1557338"/>
            <a:ext cx="1943100" cy="9175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A huge amount of ice melts every spring</a:t>
            </a:r>
          </a:p>
        </p:txBody>
      </p:sp>
      <p:sp>
        <p:nvSpPr>
          <p:cNvPr id="128020" name="Text Box 19"/>
          <p:cNvSpPr txBox="1">
            <a:spLocks noChangeArrowheads="1"/>
          </p:cNvSpPr>
          <p:nvPr/>
        </p:nvSpPr>
        <p:spPr bwMode="auto">
          <a:xfrm>
            <a:off x="1979613" y="1484313"/>
            <a:ext cx="1944687" cy="11906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Bangladesh has a season of heavy rains called monsoons</a:t>
            </a:r>
          </a:p>
        </p:txBody>
      </p:sp>
      <p:sp>
        <p:nvSpPr>
          <p:cNvPr id="128021" name="Text Box 20"/>
          <p:cNvSpPr txBox="1">
            <a:spLocks noChangeArrowheads="1"/>
          </p:cNvSpPr>
          <p:nvPr/>
        </p:nvSpPr>
        <p:spPr bwMode="auto">
          <a:xfrm>
            <a:off x="4067175" y="1557338"/>
            <a:ext cx="2736850" cy="642937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>
                <a:solidFill>
                  <a:srgbClr val="000000"/>
                </a:solidFill>
                <a:latin typeface="Comic Sans MS" pitchFamily="66" charset="0"/>
              </a:rPr>
              <a:t>Storm surges during tropical cyclones</a:t>
            </a:r>
          </a:p>
        </p:txBody>
      </p:sp>
    </p:spTree>
    <p:extLst>
      <p:ext uri="{BB962C8B-B14F-4D97-AF65-F5344CB8AC3E}">
        <p14:creationId xmlns:p14="http://schemas.microsoft.com/office/powerpoint/2010/main" val="425749300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Group 1"/>
          <p:cNvGraphicFramePr>
            <a:graphicFrameLocks noGrp="1"/>
          </p:cNvGraphicFramePr>
          <p:nvPr/>
        </p:nvGraphicFramePr>
        <p:xfrm>
          <a:off x="250825" y="1844675"/>
          <a:ext cx="8643938" cy="4751388"/>
        </p:xfrm>
        <a:graphic>
          <a:graphicData uri="http://schemas.openxmlformats.org/drawingml/2006/table">
            <a:tbl>
              <a:tblPr/>
              <a:tblGrid>
                <a:gridCol w="2881313"/>
                <a:gridCol w="2881312"/>
                <a:gridCol w="2881313"/>
              </a:tblGrid>
              <a:tr h="1136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Cause</a:t>
                      </a:r>
                    </a:p>
                  </a:txBody>
                  <a:tcPr marL="90000" marR="90000" marT="4680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Consequence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4" charset="0"/>
                          <a:cs typeface="Arial" charset="0"/>
                        </a:rPr>
                        <a:t>Human Response</a:t>
                      </a:r>
                    </a:p>
                  </a:txBody>
                  <a:tcPr marL="90000" marR="90000" marT="4680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473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40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9CCFF"/>
          </a:solidFill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smtClean="0">
                <a:latin typeface="Comic Sans MS" pitchFamily="66" charset="0"/>
              </a:rPr>
              <a:t>Copy and complete this table using the cards you have sorted into categories:</a:t>
            </a:r>
          </a:p>
        </p:txBody>
      </p:sp>
    </p:spTree>
    <p:extLst>
      <p:ext uri="{BB962C8B-B14F-4D97-AF65-F5344CB8AC3E}">
        <p14:creationId xmlns:p14="http://schemas.microsoft.com/office/powerpoint/2010/main" val="21806793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"/>
          <p:cNvSpPr txBox="1">
            <a:spLocks noChangeArrowheads="1"/>
          </p:cNvSpPr>
          <p:nvPr/>
        </p:nvSpPr>
        <p:spPr bwMode="auto">
          <a:xfrm>
            <a:off x="250825" y="260350"/>
            <a:ext cx="8642350" cy="344963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Now colour code the causes and consequences to represent human or physical.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Then rank the consequences in order of degree from 1 (being the most serious) to 10 (being the least serious).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Discuss with your partner.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365625"/>
            <a:ext cx="8424863" cy="139541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sz="2400">
              <a:solidFill>
                <a:srgbClr val="000000"/>
              </a:solidFill>
              <a:latin typeface="Comic Sans MS" pitchFamily="66" charset="0"/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>
                <a:solidFill>
                  <a:srgbClr val="000000"/>
                </a:solidFill>
                <a:latin typeface="Comic Sans MS" pitchFamily="66" charset="0"/>
              </a:rPr>
              <a:t>Using your table to help you, explain the causes of flooding in Bangladesh in one paragraph in your book.</a:t>
            </a:r>
          </a:p>
        </p:txBody>
      </p:sp>
    </p:spTree>
    <p:extLst>
      <p:ext uri="{BB962C8B-B14F-4D97-AF65-F5344CB8AC3E}">
        <p14:creationId xmlns:p14="http://schemas.microsoft.com/office/powerpoint/2010/main" val="1277440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43" name="Picture 1027" descr="N:\My Pictures\Bangladesh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889000"/>
            <a:ext cx="5715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86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>
            <a:spLocks noChangeArrowheads="1"/>
          </p:cNvSpPr>
          <p:nvPr/>
        </p:nvSpPr>
        <p:spPr bwMode="auto">
          <a:xfrm>
            <a:off x="762000" y="990600"/>
            <a:ext cx="7239000" cy="4495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4800" b="1">
                <a:solidFill>
                  <a:srgbClr val="000000"/>
                </a:solidFill>
                <a:cs typeface="Arial" charset="0"/>
              </a:rPr>
              <a:t>What are the solutions to help prevent flooding in Bangladesh?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8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4" descr="N:\My Pictures\Levees.jpg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752475"/>
            <a:ext cx="7772400" cy="5199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4" descr="N:\My Pictures\trees.jpg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609600"/>
            <a:ext cx="360045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758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5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4147" name="Picture 6" descr="N:\My Pictures\d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4063"/>
            <a:ext cx="7772400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747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b="1" u="sng" smtClean="0"/>
              <a:t>Assessment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You have to write a newspaper article both describing and explaining the causes, effects and solutions of the flooding in Bangladesh, 1998.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need to make sure that you have a newspaper outline and level descriptor sheet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need to make sure you know how to achieve the highest level you are capable of achieving</a:t>
            </a:r>
          </a:p>
        </p:txBody>
      </p:sp>
    </p:spTree>
    <p:extLst>
      <p:ext uri="{BB962C8B-B14F-4D97-AF65-F5344CB8AC3E}">
        <p14:creationId xmlns:p14="http://schemas.microsoft.com/office/powerpoint/2010/main" val="117323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3667" name="Picture 3" descr="N:\My Pictures\Bangladesh 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50913"/>
            <a:ext cx="66294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74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4" descr="N:\My Pictures\bangladesh 5.jpg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787400"/>
            <a:ext cx="7772400" cy="513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950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5715" name="Picture 3" descr="N:\My Pictures\Bangladesh flood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9248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03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6739" name="Picture 3" descr="N:\My Pictures\Bangladesh flood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0413"/>
            <a:ext cx="7924800" cy="523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249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000" b="1" smtClean="0"/>
              <a:t>Where was the flood?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8000" smtClean="0">
                <a:solidFill>
                  <a:srgbClr val="660066"/>
                </a:solidFill>
              </a:rPr>
              <a:t>Answer</a:t>
            </a:r>
          </a:p>
          <a:p>
            <a:pPr eaLnBrk="1" hangingPunct="1">
              <a:lnSpc>
                <a:spcPct val="90000"/>
              </a:lnSpc>
            </a:pPr>
            <a:r>
              <a:rPr lang="en-GB" sz="8000" smtClean="0">
                <a:solidFill>
                  <a:srgbClr val="660066"/>
                </a:solidFill>
              </a:rPr>
              <a:t>Bangladesh</a:t>
            </a:r>
          </a:p>
          <a:p>
            <a:pPr eaLnBrk="1" hangingPunct="1">
              <a:lnSpc>
                <a:spcPct val="90000"/>
              </a:lnSpc>
            </a:pPr>
            <a:r>
              <a:rPr lang="en-GB" sz="8000" smtClean="0">
                <a:solidFill>
                  <a:srgbClr val="660066"/>
                </a:solidFill>
              </a:rPr>
              <a:t>Were you right?</a:t>
            </a:r>
          </a:p>
        </p:txBody>
      </p:sp>
    </p:spTree>
    <p:extLst>
      <p:ext uri="{BB962C8B-B14F-4D97-AF65-F5344CB8AC3E}">
        <p14:creationId xmlns:p14="http://schemas.microsoft.com/office/powerpoint/2010/main" val="20540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1219200"/>
          </a:xfrm>
        </p:spPr>
        <p:txBody>
          <a:bodyPr/>
          <a:lstStyle/>
          <a:p>
            <a:pPr eaLnBrk="1" hangingPunct="1"/>
            <a:r>
              <a:rPr lang="en-GB" b="1" smtClean="0"/>
              <a:t>Look at the following photographs:</a:t>
            </a:r>
            <a:r>
              <a:rPr lang="en-GB" smtClean="0"/>
              <a:t> </a:t>
            </a:r>
            <a:br>
              <a:rPr lang="en-GB" smtClean="0"/>
            </a:br>
            <a:endParaRPr lang="en-GB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/>
            <a:r>
              <a:rPr lang="en-GB" smtClean="0"/>
              <a:t>Where do you think they were taken?</a:t>
            </a:r>
            <a:br>
              <a:rPr lang="en-GB" smtClean="0"/>
            </a:br>
            <a:endParaRPr lang="en-GB" smtClean="0"/>
          </a:p>
          <a:p>
            <a:pPr eaLnBrk="1" hangingPunct="1"/>
            <a:r>
              <a:rPr lang="en-GB" smtClean="0"/>
              <a:t>What do you think were the causes of the flood?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What happened to people and the environment?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020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/>
          </p:nvPr>
        </p:nvSpPr>
        <p:spPr>
          <a:xfrm>
            <a:off x="649288" y="76200"/>
            <a:ext cx="7772400" cy="5486400"/>
          </a:xfrm>
        </p:spPr>
        <p:txBody>
          <a:bodyPr/>
          <a:lstStyle/>
          <a:p>
            <a:pPr eaLnBrk="1" hangingPunct="1"/>
            <a:r>
              <a:rPr lang="en-US" smtClean="0"/>
              <a:t>Using an atlas label the features on the map you have been given.</a:t>
            </a:r>
          </a:p>
        </p:txBody>
      </p:sp>
      <p:pic>
        <p:nvPicPr>
          <p:cNvPr id="119811" name="Picture 3" descr="N:\My Pictures\bangladesh 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341438"/>
            <a:ext cx="4992687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8486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Экран (4:3)</PresentationFormat>
  <Paragraphs>77</Paragraphs>
  <Slides>24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Default Design</vt:lpstr>
      <vt:lpstr>Office Theme</vt:lpstr>
      <vt:lpstr>Look at the following photographs: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Where was the flood?</vt:lpstr>
      <vt:lpstr>Look at the following photographs:  </vt:lpstr>
      <vt:lpstr>Презентация PowerPoint</vt:lpstr>
      <vt:lpstr>What are the main causes of flooding in Bangladesh?</vt:lpstr>
      <vt:lpstr>Video</vt:lpstr>
      <vt:lpstr>Flooding in Bangladesh</vt:lpstr>
      <vt:lpstr>Learning Outcomes</vt:lpstr>
      <vt:lpstr>What are the people doing in this picture? Why do you think they are there?</vt:lpstr>
      <vt:lpstr>Презентация PowerPoint</vt:lpstr>
      <vt:lpstr>Презентация PowerPoint</vt:lpstr>
      <vt:lpstr>Презентация PowerPoint</vt:lpstr>
      <vt:lpstr>Copy and complete this table using the cards you have sorted into categories: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Assessment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the following photographs:  </dc:title>
  <dc:creator>Jennifer Wood</dc:creator>
  <cp:lastModifiedBy>Jennifer Wood</cp:lastModifiedBy>
  <cp:revision>1</cp:revision>
  <dcterms:created xsi:type="dcterms:W3CDTF">2014-02-17T10:38:42Z</dcterms:created>
  <dcterms:modified xsi:type="dcterms:W3CDTF">2014-02-17T10:39:18Z</dcterms:modified>
</cp:coreProperties>
</file>