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1B268-19CE-41C0-AFCE-9CC3AA479823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F088D-0961-4A4F-9410-73D4D2E66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5D2744A-82AB-4AC0-B2B5-4DA10B2E1EA7}" type="slidenum">
              <a:rPr lang="nl-NL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6</a:t>
            </a:fld>
            <a:endParaRPr lang="nl-NL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latin typeface="Times New Roman" pitchFamily="18" charset="0"/>
              </a:rPr>
              <a:t>Figure 3.8. </a:t>
            </a:r>
            <a:r>
              <a:rPr lang="en-US" altLang="en-US" smtClean="0">
                <a:latin typeface="Times New Roman" pitchFamily="18" charset="0"/>
              </a:rPr>
              <a:t>Illustrative map of future climate change impacts on freshwater which are a threat to the sustainable development of the affected regions.</a:t>
            </a:r>
          </a:p>
          <a:p>
            <a:r>
              <a:rPr lang="en-US" altLang="en-US" smtClean="0">
                <a:latin typeface="Times New Roman" pitchFamily="18" charset="0"/>
              </a:rPr>
              <a:t>1: Bobba et al. (2000), 2: Barnett et al. (2004), 3: Döll and Flörke (2005), 4: Mirza et al. (2003) 5: Lehner et al. (2005a) 6: Kistemann et al. (2002).</a:t>
            </a:r>
          </a:p>
          <a:p>
            <a:r>
              <a:rPr lang="en-US" altLang="en-US" smtClean="0">
                <a:latin typeface="Times New Roman" pitchFamily="18" charset="0"/>
              </a:rPr>
              <a:t>Background map: Ensemble mean change of annual runoff, in percent, between present (1981 to 2000) and 2081 to 2100 for the SRES A1B</a:t>
            </a:r>
          </a:p>
          <a:p>
            <a:r>
              <a:rPr lang="en-US" altLang="en-US" smtClean="0">
                <a:latin typeface="Times New Roman" pitchFamily="18" charset="0"/>
              </a:rPr>
              <a:t>emissions scenario (after Nohara et al., 2006).</a:t>
            </a:r>
          </a:p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181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2075" y="3473450"/>
            <a:ext cx="6400800" cy="1752600"/>
          </a:xfrm>
        </p:spPr>
        <p:txBody>
          <a:bodyPr/>
          <a:lstStyle>
            <a:lvl1pPr marL="0" indent="0" algn="ctr">
              <a:buFont typeface="Times" pitchFamily="-108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962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2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25" y="268288"/>
            <a:ext cx="1954213" cy="6083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6588" y="268288"/>
            <a:ext cx="5710237" cy="6083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9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272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6588" y="1543050"/>
            <a:ext cx="3810000" cy="4808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543050"/>
            <a:ext cx="3810000" cy="4808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9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0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83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919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34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1038" y="268288"/>
            <a:ext cx="777240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8" y="1543050"/>
            <a:ext cx="7772400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Line 14"/>
          <p:cNvSpPr>
            <a:spLocks noChangeShapeType="1"/>
          </p:cNvSpPr>
          <p:nvPr userDrawn="1"/>
        </p:nvSpPr>
        <p:spPr bwMode="auto">
          <a:xfrm flipV="1">
            <a:off x="0" y="6608763"/>
            <a:ext cx="9144000" cy="1428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0" y="6621463"/>
            <a:ext cx="24526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(Mt/Ag/EnSc/EnSt 404/504 - Global Change)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6542088" y="6629400"/>
            <a:ext cx="260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Water Resources (from IPCC WG-2, Chapter 3)</a:t>
            </a:r>
          </a:p>
        </p:txBody>
      </p:sp>
    </p:spTree>
    <p:extLst>
      <p:ext uri="{BB962C8B-B14F-4D97-AF65-F5344CB8AC3E}">
        <p14:creationId xmlns:p14="http://schemas.microsoft.com/office/powerpoint/2010/main" val="136655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MS PGothic" pitchFamily="34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08" charset="0"/>
          <a:ea typeface="MS PGothic" pitchFamily="34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08" charset="0"/>
          <a:ea typeface="MS PGothic" pitchFamily="34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08" charset="0"/>
          <a:ea typeface="MS PGothic" pitchFamily="34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08" charset="0"/>
          <a:ea typeface="MS PGothic" pitchFamily="34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0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0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0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bg1"/>
          </a:solidFill>
          <a:latin typeface="+mn-lt"/>
          <a:ea typeface="MS PGothic" pitchFamily="34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 b="1">
          <a:solidFill>
            <a:schemeClr val="bg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 b="1">
          <a:solidFill>
            <a:srgbClr val="FFFF00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rgbClr val="FFFF00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Font typeface="Times" pitchFamily="-108" charset="0"/>
        <a:buChar char="•"/>
        <a:defRPr>
          <a:solidFill>
            <a:srgbClr val="FFFF00"/>
          </a:solidFill>
          <a:latin typeface="+mn-lt"/>
          <a:ea typeface="ＭＳ Ｐゴシック" pitchFamily="-108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Font typeface="Times" pitchFamily="-108" charset="0"/>
        <a:buChar char="•"/>
        <a:defRPr>
          <a:solidFill>
            <a:srgbClr val="FFFF00"/>
          </a:solidFill>
          <a:latin typeface="+mn-lt"/>
          <a:ea typeface="ＭＳ Ｐゴシック" pitchFamily="-108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Font typeface="Times" pitchFamily="-108" charset="0"/>
        <a:buChar char="•"/>
        <a:defRPr>
          <a:solidFill>
            <a:srgbClr val="FFFF00"/>
          </a:solidFill>
          <a:latin typeface="+mn-lt"/>
          <a:ea typeface="ＭＳ Ｐゴシック" pitchFamily="-108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Font typeface="Times" pitchFamily="-108" charset="0"/>
        <a:buChar char="•"/>
        <a:defRPr>
          <a:solidFill>
            <a:srgbClr val="FFFF00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:\Users\rileyisu\Documents\GEOL 160X\landsat_lake_mead_may04_30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en-US" sz="5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Lake Mead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8500" y="7645400"/>
            <a:ext cx="5791200" cy="1143000"/>
          </a:xfrm>
          <a:prstGeom prst="rect">
            <a:avLst/>
          </a:prstGeo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400" b="1" cap="all" dirty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ea typeface="MS PGothic" pitchFamily="34" charset="-128"/>
              </a:rPr>
              <a:t>Riley </a:t>
            </a:r>
            <a:r>
              <a:rPr lang="en-US" sz="2400" b="1" cap="all" dirty="0" err="1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ea typeface="MS PGothic" pitchFamily="34" charset="-128"/>
              </a:rPr>
              <a:t>christopher-gallagher</a:t>
            </a:r>
            <a:endParaRPr lang="en-US" sz="2400" b="1" cap="all" dirty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4919008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Task: What are the causes and effects of Lake Mead’s disappearing water?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Users\rileyisu\Pictures\800px-Hoovernewb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581400"/>
            <a:ext cx="3911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Lake Mead Facts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229600" cy="5715000"/>
          </a:xfrm>
        </p:spPr>
        <p:txBody>
          <a:bodyPr/>
          <a:lstStyle/>
          <a:p>
            <a:r>
              <a:rPr lang="en-US" altLang="en-US" smtClean="0"/>
              <a:t>Lake Mead was formed in Black Canyon when the Hoover Dam was finished in 1935.</a:t>
            </a:r>
          </a:p>
          <a:p>
            <a:r>
              <a:rPr lang="en-US" altLang="en-US" smtClean="0"/>
              <a:t>Water source for over 22 million people. </a:t>
            </a:r>
          </a:p>
          <a:p>
            <a:r>
              <a:rPr lang="en-US" altLang="en-US" smtClean="0"/>
              <a:t>Lake Mead supplies water to:</a:t>
            </a:r>
          </a:p>
          <a:p>
            <a:pPr lvl="1"/>
            <a:r>
              <a:rPr lang="en-US" altLang="en-US" smtClean="0"/>
              <a:t>Las Vegas</a:t>
            </a:r>
          </a:p>
          <a:p>
            <a:pPr lvl="2"/>
            <a:r>
              <a:rPr lang="en-US" altLang="en-US" smtClean="0"/>
              <a:t>90% of the supply comes from Lake Mead</a:t>
            </a:r>
          </a:p>
          <a:p>
            <a:pPr lvl="1"/>
            <a:r>
              <a:rPr lang="en-US" altLang="en-US" smtClean="0"/>
              <a:t>Los Angeles</a:t>
            </a:r>
          </a:p>
          <a:p>
            <a:pPr lvl="1"/>
            <a:r>
              <a:rPr lang="en-US" altLang="en-US" smtClean="0"/>
              <a:t>San Diego</a:t>
            </a:r>
          </a:p>
          <a:p>
            <a:pPr lvl="1"/>
            <a:r>
              <a:rPr lang="en-US" altLang="en-US" smtClean="0"/>
              <a:t>Southern California Agriculture</a:t>
            </a:r>
          </a:p>
          <a:p>
            <a:r>
              <a:rPr lang="en-US" altLang="en-US" smtClean="0"/>
              <a:t>Extends 110 miles behind the dam</a:t>
            </a:r>
          </a:p>
          <a:p>
            <a:r>
              <a:rPr lang="en-US" altLang="en-US" smtClean="0"/>
              <a:t>Capacity is 28.5 million acre-feet</a:t>
            </a:r>
          </a:p>
          <a:p>
            <a:pPr lvl="1"/>
            <a:r>
              <a:rPr lang="en-US" altLang="en-US" sz="1600" smtClean="0"/>
              <a:t>Saylorville = 641,000 acre-feet</a:t>
            </a:r>
          </a:p>
          <a:p>
            <a:endParaRPr lang="en-US" altLang="en-US" smtClean="0"/>
          </a:p>
          <a:p>
            <a:pPr lvl="1">
              <a:buFont typeface="Times" charset="0"/>
              <a:buNone/>
            </a:pPr>
            <a:endParaRPr lang="en-US" altLang="en-US" smtClean="0"/>
          </a:p>
          <a:p>
            <a:pPr lvl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8689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Lake Running Dry? The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541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Colorado River system is seeing a deficit of </a:t>
            </a:r>
          </a:p>
          <a:p>
            <a:pPr>
              <a:buFont typeface="Times" charset="0"/>
              <a:buNone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alt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million acre-feet of water per year</a:t>
            </a:r>
          </a:p>
          <a:p>
            <a:pPr lvl="1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This amount can supply 8 million people for 1 year.</a:t>
            </a:r>
          </a:p>
          <a:p>
            <a:pPr>
              <a:defRPr/>
            </a:pPr>
            <a:r>
              <a:rPr lang="en-US" alt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water supply is not being replenished</a:t>
            </a:r>
          </a:p>
          <a:p>
            <a:pPr lvl="1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8 years of continued drought in the region</a:t>
            </a:r>
          </a:p>
          <a:p>
            <a:pPr lvl="1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Below average snowfall within the Colorado River watershed</a:t>
            </a:r>
          </a:p>
          <a:p>
            <a:pPr>
              <a:defRPr/>
            </a:pPr>
            <a:r>
              <a:rPr lang="en-US" alt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Human factors</a:t>
            </a:r>
          </a:p>
          <a:p>
            <a:pPr lvl="1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Human demand has increased as populations in the southwest have exploded.</a:t>
            </a:r>
          </a:p>
          <a:p>
            <a:pPr lvl="1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Increased evaporation off the lake</a:t>
            </a:r>
          </a:p>
          <a:p>
            <a:pPr lvl="1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Human induced climate change</a:t>
            </a:r>
          </a:p>
          <a:p>
            <a:pPr lvl="1">
              <a:buFont typeface="Times" charset="0"/>
              <a:buNone/>
              <a:defRPr/>
            </a:pPr>
            <a:endParaRPr lang="en-US" altLang="en-US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defRPr/>
            </a:pPr>
            <a:endParaRPr lang="en-US" altLang="en-US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87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D:\Users\rileyisu\Pictures\267910427IZEpwv_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3352800"/>
            <a:ext cx="467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08525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Lake Mead has dropped over 100 feet in the last 10 years to its lowest level since the 1960s.</a:t>
            </a:r>
          </a:p>
          <a:p>
            <a:pPr>
              <a:buFont typeface="Times" charset="0"/>
              <a:buNone/>
              <a:defRPr/>
            </a:pPr>
            <a:endParaRPr lang="en-US" altLang="en-US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Times" charset="0"/>
              <a:buNone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September 1998                       June 2008</a:t>
            </a:r>
          </a:p>
        </p:txBody>
      </p:sp>
      <p:pic>
        <p:nvPicPr>
          <p:cNvPr id="30725" name="Picture 2" descr="D:\Users\rileyisu\Pictures\Lake Mead Hig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185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4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Personal Experience (R. C.-G.)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708525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photo I took of the          The same view behind</a:t>
            </a:r>
          </a:p>
          <a:p>
            <a:pPr>
              <a:buFont typeface="Times" charset="0"/>
              <a:buNone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1998 flood at the dam -       the dam in June 2008.</a:t>
            </a:r>
          </a:p>
          <a:p>
            <a:pPr>
              <a:buFont typeface="Times" charset="0"/>
              <a:buNone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water topped the                  </a:t>
            </a:r>
            <a:r>
              <a:rPr lang="en-US" altLang="en-US" sz="1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8 years of drought and over-use of water</a:t>
            </a:r>
            <a:endParaRPr lang="en-US" altLang="en-US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Times" charset="0"/>
              <a:buNone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spillways for 4 days.</a:t>
            </a:r>
          </a:p>
          <a:p>
            <a:pPr>
              <a:buFont typeface="Times" charset="0"/>
              <a:buNone/>
              <a:defRPr/>
            </a:pPr>
            <a:r>
              <a:rPr lang="en-US" altLang="en-US" sz="1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May 1998 Las Vegas flood and above average snowfall</a:t>
            </a:r>
          </a:p>
        </p:txBody>
      </p:sp>
      <p:pic>
        <p:nvPicPr>
          <p:cNvPr id="31748" name="Picture 2" descr="D:\Users\rileyisu\Pictures\hoover_dam_1983_275p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3429000"/>
            <a:ext cx="50419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 descr="D:\Users\rileyisu\Pictures\m_hooverd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3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2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6200"/>
            <a:ext cx="91440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196850"/>
            <a:ext cx="8605837" cy="688975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FA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Water Cycle Changes - Impacts</a:t>
            </a:r>
            <a:endParaRPr lang="en-US" altLang="en-US" smtClean="0"/>
          </a:p>
        </p:txBody>
      </p:sp>
      <p:sp>
        <p:nvSpPr>
          <p:cNvPr id="1002500" name="Text Box 4"/>
          <p:cNvSpPr txBox="1">
            <a:spLocks noChangeArrowheads="1"/>
          </p:cNvSpPr>
          <p:nvPr/>
        </p:nvSpPr>
        <p:spPr bwMode="auto">
          <a:xfrm>
            <a:off x="3225800" y="838200"/>
            <a:ext cx="2679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A1B Scenario</a:t>
            </a:r>
            <a:endParaRPr lang="en-US" altLang="en-US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02504" name="Text Box 8"/>
          <p:cNvSpPr txBox="1">
            <a:spLocks noChangeArrowheads="1"/>
          </p:cNvSpPr>
          <p:nvPr/>
        </p:nvSpPr>
        <p:spPr bwMode="auto">
          <a:xfrm>
            <a:off x="6045200" y="6248400"/>
            <a:ext cx="2933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(derived from Nohara et al. 2006)</a:t>
            </a:r>
          </a:p>
        </p:txBody>
      </p:sp>
      <p:sp>
        <p:nvSpPr>
          <p:cNvPr id="32774" name="Text Box 11"/>
          <p:cNvSpPr txBox="1">
            <a:spLocks noChangeArrowheads="1"/>
          </p:cNvSpPr>
          <p:nvPr/>
        </p:nvSpPr>
        <p:spPr bwMode="auto">
          <a:xfrm>
            <a:off x="88900" y="1435100"/>
            <a:ext cx="15621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</a:rPr>
              <a:t>(2081-2100) minus 	(1981-2000)</a:t>
            </a:r>
          </a:p>
        </p:txBody>
      </p:sp>
    </p:spTree>
    <p:extLst>
      <p:ext uri="{BB962C8B-B14F-4D97-AF65-F5344CB8AC3E}">
        <p14:creationId xmlns:p14="http://schemas.microsoft.com/office/powerpoint/2010/main" val="35929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317</Words>
  <Application>Microsoft Office PowerPoint</Application>
  <PresentationFormat>On-screen Show (4:3)</PresentationFormat>
  <Paragraphs>47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Lake Mead</vt:lpstr>
      <vt:lpstr>Lake Mead Facts</vt:lpstr>
      <vt:lpstr>Lake Running Dry? The Causes</vt:lpstr>
      <vt:lpstr>A Comparison</vt:lpstr>
      <vt:lpstr>Personal Experience (R. C.-G.)</vt:lpstr>
      <vt:lpstr>Water Cycle Changes - Impacts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Mead</dc:title>
  <dc:creator>Jennifer Wood</dc:creator>
  <cp:lastModifiedBy>Jen Wood</cp:lastModifiedBy>
  <cp:revision>2</cp:revision>
  <dcterms:created xsi:type="dcterms:W3CDTF">2014-04-09T08:53:05Z</dcterms:created>
  <dcterms:modified xsi:type="dcterms:W3CDTF">2014-04-09T12:38:31Z</dcterms:modified>
</cp:coreProperties>
</file>