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56" r:id="rId4"/>
    <p:sldId id="260" r:id="rId5"/>
    <p:sldId id="271" r:id="rId6"/>
    <p:sldId id="272" r:id="rId7"/>
    <p:sldId id="273" r:id="rId8"/>
    <p:sldId id="263" r:id="rId9"/>
    <p:sldId id="258" r:id="rId10"/>
    <p:sldId id="261" r:id="rId11"/>
    <p:sldId id="257" r:id="rId12"/>
    <p:sldId id="266" r:id="rId13"/>
    <p:sldId id="267" r:id="rId14"/>
    <p:sldId id="274" r:id="rId15"/>
    <p:sldId id="275" r:id="rId16"/>
    <p:sldId id="276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26" autoAdjust="0"/>
    <p:restoredTop sz="94660"/>
  </p:normalViewPr>
  <p:slideViewPr>
    <p:cSldViewPr>
      <p:cViewPr varScale="1">
        <p:scale>
          <a:sx n="69" d="100"/>
          <a:sy n="69" d="100"/>
        </p:scale>
        <p:origin x="-144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B7E7-8B86-44B0-A31B-A037195E4F3E}" type="datetimeFigureOut">
              <a:rPr lang="en-GB" smtClean="0"/>
              <a:t>10/04/2014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EC24D-10F7-4A02-9313-7699E6E8A2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8283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B7E7-8B86-44B0-A31B-A037195E4F3E}" type="datetimeFigureOut">
              <a:rPr lang="en-GB" smtClean="0"/>
              <a:t>10/04/2014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EC24D-10F7-4A02-9313-7699E6E8A2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8459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B7E7-8B86-44B0-A31B-A037195E4F3E}" type="datetimeFigureOut">
              <a:rPr lang="en-GB" smtClean="0"/>
              <a:t>10/04/2014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EC24D-10F7-4A02-9313-7699E6E8A2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38230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B7E7-8B86-44B0-A31B-A037195E4F3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10/04/2014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EC24D-10F7-4A02-9313-7699E6E8A21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5050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B7E7-8B86-44B0-A31B-A037195E4F3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10/04/2014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EC24D-10F7-4A02-9313-7699E6E8A21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1228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B7E7-8B86-44B0-A31B-A037195E4F3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10/04/2014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EC24D-10F7-4A02-9313-7699E6E8A21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9351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B7E7-8B86-44B0-A31B-A037195E4F3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10/04/2014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EC24D-10F7-4A02-9313-7699E6E8A21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7217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B7E7-8B86-44B0-A31B-A037195E4F3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10/04/2014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EC24D-10F7-4A02-9313-7699E6E8A21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8283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B7E7-8B86-44B0-A31B-A037195E4F3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10/04/2014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EC24D-10F7-4A02-9313-7699E6E8A21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3453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B7E7-8B86-44B0-A31B-A037195E4F3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10/04/2014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EC24D-10F7-4A02-9313-7699E6E8A21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3655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B7E7-8B86-44B0-A31B-A037195E4F3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10/04/2014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EC24D-10F7-4A02-9313-7699E6E8A21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884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B7E7-8B86-44B0-A31B-A037195E4F3E}" type="datetimeFigureOut">
              <a:rPr lang="en-GB" smtClean="0"/>
              <a:t>10/04/2014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EC24D-10F7-4A02-9313-7699E6E8A2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00395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B7E7-8B86-44B0-A31B-A037195E4F3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10/04/2014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EC24D-10F7-4A02-9313-7699E6E8A21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5498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B7E7-8B86-44B0-A31B-A037195E4F3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10/04/2014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EC24D-10F7-4A02-9313-7699E6E8A21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7762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B7E7-8B86-44B0-A31B-A037195E4F3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10/04/2014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EC24D-10F7-4A02-9313-7699E6E8A21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1344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47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57" indent="0" algn="ctr">
              <a:buNone/>
              <a:defRPr/>
            </a:lvl2pPr>
            <a:lvl3pPr marL="642915" indent="0" algn="ctr">
              <a:buNone/>
              <a:defRPr/>
            </a:lvl3pPr>
            <a:lvl4pPr marL="964372" indent="0" algn="ctr">
              <a:buNone/>
              <a:defRPr/>
            </a:lvl4pPr>
            <a:lvl5pPr marL="1285829" indent="0" algn="ctr">
              <a:buNone/>
              <a:defRPr/>
            </a:lvl5pPr>
            <a:lvl6pPr marL="1607287" indent="0" algn="ctr">
              <a:buNone/>
              <a:defRPr/>
            </a:lvl6pPr>
            <a:lvl7pPr marL="1928744" indent="0" algn="ctr">
              <a:buNone/>
              <a:defRPr/>
            </a:lvl7pPr>
            <a:lvl8pPr marL="2250201" indent="0" algn="ctr">
              <a:buNone/>
              <a:defRPr/>
            </a:lvl8pPr>
            <a:lvl9pPr marL="257165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0516828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3564419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1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457" indent="0">
              <a:buNone/>
              <a:defRPr sz="1300"/>
            </a:lvl2pPr>
            <a:lvl3pPr marL="642915" indent="0">
              <a:buNone/>
              <a:defRPr sz="1100"/>
            </a:lvl3pPr>
            <a:lvl4pPr marL="964372" indent="0">
              <a:buNone/>
              <a:defRPr sz="1000"/>
            </a:lvl4pPr>
            <a:lvl5pPr marL="1285829" indent="0">
              <a:buNone/>
              <a:defRPr sz="1000"/>
            </a:lvl5pPr>
            <a:lvl6pPr marL="1607287" indent="0">
              <a:buNone/>
              <a:defRPr sz="1000"/>
            </a:lvl6pPr>
            <a:lvl7pPr marL="1928744" indent="0">
              <a:buNone/>
              <a:defRPr sz="1000"/>
            </a:lvl7pPr>
            <a:lvl8pPr marL="2250201" indent="0">
              <a:buNone/>
              <a:defRPr sz="1000"/>
            </a:lvl8pPr>
            <a:lvl9pPr marL="257165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81134991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4375" y="1946672"/>
            <a:ext cx="3804047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1946672"/>
            <a:ext cx="3804047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8958580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7880757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5373498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72901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B7E7-8B86-44B0-A31B-A037195E4F3E}" type="datetimeFigureOut">
              <a:rPr lang="en-GB" smtClean="0"/>
              <a:t>10/04/2014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EC24D-10F7-4A02-9313-7699E6E8A2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27793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3473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2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7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64833551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5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5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457" indent="0">
              <a:buNone/>
              <a:defRPr sz="2000"/>
            </a:lvl2pPr>
            <a:lvl3pPr marL="642915" indent="0">
              <a:buNone/>
              <a:defRPr sz="1700"/>
            </a:lvl3pPr>
            <a:lvl4pPr marL="964372" indent="0">
              <a:buNone/>
              <a:defRPr sz="1400"/>
            </a:lvl4pPr>
            <a:lvl5pPr marL="1285829" indent="0">
              <a:buNone/>
              <a:defRPr sz="1400"/>
            </a:lvl5pPr>
            <a:lvl6pPr marL="1607287" indent="0">
              <a:buNone/>
              <a:defRPr sz="1400"/>
            </a:lvl6pPr>
            <a:lvl7pPr marL="1928744" indent="0">
              <a:buNone/>
              <a:defRPr sz="1400"/>
            </a:lvl7pPr>
            <a:lvl8pPr marL="2250201" indent="0">
              <a:buNone/>
              <a:defRPr sz="1400"/>
            </a:lvl8pPr>
            <a:lvl9pPr marL="2571659" indent="0">
              <a:buNone/>
              <a:defRPr sz="14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5" y="5367859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9610846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5980107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00812" y="383976"/>
            <a:ext cx="1928813" cy="558105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4375" y="383976"/>
            <a:ext cx="5679281" cy="558105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281868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B7E7-8B86-44B0-A31B-A037195E4F3E}" type="datetimeFigureOut">
              <a:rPr lang="en-GB" smtClean="0"/>
              <a:t>10/04/2014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EC24D-10F7-4A02-9313-7699E6E8A2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1245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B7E7-8B86-44B0-A31B-A037195E4F3E}" type="datetimeFigureOut">
              <a:rPr lang="en-GB" smtClean="0"/>
              <a:t>10/04/2014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EC24D-10F7-4A02-9313-7699E6E8A2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178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B7E7-8B86-44B0-A31B-A037195E4F3E}" type="datetimeFigureOut">
              <a:rPr lang="en-GB" smtClean="0"/>
              <a:t>10/04/2014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EC24D-10F7-4A02-9313-7699E6E8A2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9472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B7E7-8B86-44B0-A31B-A037195E4F3E}" type="datetimeFigureOut">
              <a:rPr lang="en-GB" smtClean="0"/>
              <a:t>10/04/2014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EC24D-10F7-4A02-9313-7699E6E8A2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8923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B7E7-8B86-44B0-A31B-A037195E4F3E}" type="datetimeFigureOut">
              <a:rPr lang="en-GB" smtClean="0"/>
              <a:t>10/04/2014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EC24D-10F7-4A02-9313-7699E6E8A2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0049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B7E7-8B86-44B0-A31B-A037195E4F3E}" type="datetimeFigureOut">
              <a:rPr lang="en-GB" smtClean="0"/>
              <a:t>10/04/2014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EC24D-10F7-4A02-9313-7699E6E8A2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6492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0000"/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FCB7E7-8B86-44B0-A31B-A037195E4F3E}" type="datetimeFigureOut">
              <a:rPr lang="en-GB" smtClean="0"/>
              <a:t>10/04/2014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EC24D-10F7-4A02-9313-7699E6E8A2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5928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0000"/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FCB7E7-8B86-44B0-A31B-A037195E4F3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10/04/2014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EC24D-10F7-4A02-9313-7699E6E8A21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166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14375" y="383977"/>
            <a:ext cx="7715250" cy="1303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5717" tIns="35717" rIns="35717" bIns="3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Copperplate" charset="0"/>
              </a:rPr>
              <a:t>Click to edit Master title style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4375" y="1946672"/>
            <a:ext cx="7715250" cy="4018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5717" tIns="35717" rIns="35717" bIns="3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Baskerville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Baskerville" charset="0"/>
              </a:rPr>
              <a:t>Second level</a:t>
            </a:r>
          </a:p>
          <a:p>
            <a:pPr lvl="2"/>
            <a:r>
              <a:rPr lang="en-US" altLang="en-US" smtClean="0">
                <a:sym typeface="Baskerville" charset="0"/>
              </a:rPr>
              <a:t>Third level</a:t>
            </a:r>
          </a:p>
          <a:p>
            <a:pPr lvl="3"/>
            <a:r>
              <a:rPr lang="en-US" altLang="en-US" smtClean="0">
                <a:sym typeface="Baskerville" charset="0"/>
              </a:rPr>
              <a:t>Fourth level</a:t>
            </a:r>
          </a:p>
          <a:p>
            <a:pPr lvl="4"/>
            <a:r>
              <a:rPr lang="en-US" altLang="en-US" smtClean="0">
                <a:sym typeface="Baskerville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70127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+mj-lt"/>
          <a:ea typeface="+mj-ea"/>
          <a:cs typeface="+mj-cs"/>
          <a:sym typeface="Copperplate" charset="0"/>
        </a:defRPr>
      </a:lvl1pPr>
      <a:lvl2pPr algn="ctr" rtl="0" fontAlgn="base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Copperplate" charset="0"/>
          <a:ea typeface="ヒラギノ角ゴ Pro W3" charset="0"/>
          <a:cs typeface="ヒラギノ角ゴ Pro W3" charset="0"/>
          <a:sym typeface="Copperplate" charset="0"/>
        </a:defRPr>
      </a:lvl2pPr>
      <a:lvl3pPr algn="ctr" rtl="0" fontAlgn="base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Copperplate" charset="0"/>
          <a:ea typeface="ヒラギノ角ゴ Pro W3" charset="0"/>
          <a:cs typeface="ヒラギノ角ゴ Pro W3" charset="0"/>
          <a:sym typeface="Copperplate" charset="0"/>
        </a:defRPr>
      </a:lvl3pPr>
      <a:lvl4pPr algn="ctr" rtl="0" fontAlgn="base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Copperplate" charset="0"/>
          <a:ea typeface="ヒラギノ角ゴ Pro W3" charset="0"/>
          <a:cs typeface="ヒラギノ角ゴ Pro W3" charset="0"/>
          <a:sym typeface="Copperplate" charset="0"/>
        </a:defRPr>
      </a:lvl4pPr>
      <a:lvl5pPr algn="ctr" rtl="0" fontAlgn="base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Copperplate" charset="0"/>
          <a:ea typeface="ヒラギノ角ゴ Pro W3" charset="0"/>
          <a:cs typeface="ヒラギノ角ゴ Pro W3" charset="0"/>
          <a:sym typeface="Copperplate" charset="0"/>
        </a:defRPr>
      </a:lvl5pPr>
      <a:lvl6pPr marL="321457" algn="ctr" rtl="0" fontAlgn="base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Copperplate" charset="0"/>
          <a:ea typeface="ヒラギノ角ゴ Pro W3" charset="0"/>
          <a:cs typeface="ヒラギノ角ゴ Pro W3" charset="0"/>
          <a:sym typeface="Copperplate" charset="0"/>
        </a:defRPr>
      </a:lvl6pPr>
      <a:lvl7pPr marL="642915" algn="ctr" rtl="0" fontAlgn="base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Copperplate" charset="0"/>
          <a:ea typeface="ヒラギノ角ゴ Pro W3" charset="0"/>
          <a:cs typeface="ヒラギノ角ゴ Pro W3" charset="0"/>
          <a:sym typeface="Copperplate" charset="0"/>
        </a:defRPr>
      </a:lvl7pPr>
      <a:lvl8pPr marL="964372" algn="ctr" rtl="0" fontAlgn="base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Copperplate" charset="0"/>
          <a:ea typeface="ヒラギノ角ゴ Pro W3" charset="0"/>
          <a:cs typeface="ヒラギノ角ゴ Pro W3" charset="0"/>
          <a:sym typeface="Copperplate" charset="0"/>
        </a:defRPr>
      </a:lvl8pPr>
      <a:lvl9pPr marL="1285829" algn="ctr" rtl="0" fontAlgn="base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Copperplate" charset="0"/>
          <a:ea typeface="ヒラギノ角ゴ Pro W3" charset="0"/>
          <a:cs typeface="ヒラギノ角ゴ Pro W3" charset="0"/>
          <a:sym typeface="Copperplate" charset="0"/>
        </a:defRPr>
      </a:lvl9pPr>
    </p:titleStyle>
    <p:bodyStyle>
      <a:lvl1pPr marL="267881" indent="-267881" algn="l" rtl="0" fontAlgn="base">
        <a:spcBef>
          <a:spcPts val="2109"/>
        </a:spcBef>
        <a:spcAft>
          <a:spcPct val="0"/>
        </a:spcAft>
        <a:buClr>
          <a:srgbClr val="908971"/>
        </a:buClr>
        <a:buSzPct val="100000"/>
        <a:buFont typeface="Baskerville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Baskerville" charset="0"/>
        </a:defRPr>
      </a:lvl1pPr>
      <a:lvl2pPr marL="767926" indent="-267881" algn="l" rtl="0" fontAlgn="base">
        <a:spcBef>
          <a:spcPts val="2109"/>
        </a:spcBef>
        <a:spcAft>
          <a:spcPct val="0"/>
        </a:spcAft>
        <a:buClr>
          <a:srgbClr val="908971"/>
        </a:buClr>
        <a:buSzPct val="100000"/>
        <a:buFont typeface="Baskerville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Baskerville" charset="0"/>
        </a:defRPr>
      </a:lvl2pPr>
      <a:lvl3pPr marL="1080454" indent="-267881" algn="l" rtl="0" fontAlgn="base">
        <a:spcBef>
          <a:spcPts val="2109"/>
        </a:spcBef>
        <a:spcAft>
          <a:spcPct val="0"/>
        </a:spcAft>
        <a:buClr>
          <a:srgbClr val="908971"/>
        </a:buClr>
        <a:buSzPct val="100000"/>
        <a:buFont typeface="Baskerville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Baskerville" charset="0"/>
        </a:defRPr>
      </a:lvl3pPr>
      <a:lvl4pPr marL="1392982" indent="-267881" algn="l" rtl="0" fontAlgn="base">
        <a:spcBef>
          <a:spcPts val="2109"/>
        </a:spcBef>
        <a:spcAft>
          <a:spcPct val="0"/>
        </a:spcAft>
        <a:buClr>
          <a:srgbClr val="908971"/>
        </a:buClr>
        <a:buSzPct val="100000"/>
        <a:buFont typeface="Baskerville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Baskerville" charset="0"/>
        </a:defRPr>
      </a:lvl4pPr>
      <a:lvl5pPr marL="1705510" indent="-267881" algn="l" rtl="0" fontAlgn="base">
        <a:spcBef>
          <a:spcPts val="2109"/>
        </a:spcBef>
        <a:spcAft>
          <a:spcPct val="0"/>
        </a:spcAft>
        <a:buClr>
          <a:srgbClr val="908971"/>
        </a:buClr>
        <a:buSzPct val="100000"/>
        <a:buFont typeface="Baskerville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Baskerville" charset="0"/>
        </a:defRPr>
      </a:lvl5pPr>
      <a:lvl6pPr marL="2026967" indent="-267881" algn="l" rtl="0" fontAlgn="base">
        <a:spcBef>
          <a:spcPts val="2109"/>
        </a:spcBef>
        <a:spcAft>
          <a:spcPct val="0"/>
        </a:spcAft>
        <a:buClr>
          <a:srgbClr val="908971"/>
        </a:buClr>
        <a:buSzPct val="100000"/>
        <a:buFont typeface="Baskerville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Baskerville" charset="0"/>
        </a:defRPr>
      </a:lvl6pPr>
      <a:lvl7pPr marL="2348424" indent="-267881" algn="l" rtl="0" fontAlgn="base">
        <a:spcBef>
          <a:spcPts val="2109"/>
        </a:spcBef>
        <a:spcAft>
          <a:spcPct val="0"/>
        </a:spcAft>
        <a:buClr>
          <a:srgbClr val="908971"/>
        </a:buClr>
        <a:buSzPct val="100000"/>
        <a:buFont typeface="Baskerville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Baskerville" charset="0"/>
        </a:defRPr>
      </a:lvl7pPr>
      <a:lvl8pPr marL="2669882" indent="-267881" algn="l" rtl="0" fontAlgn="base">
        <a:spcBef>
          <a:spcPts val="2109"/>
        </a:spcBef>
        <a:spcAft>
          <a:spcPct val="0"/>
        </a:spcAft>
        <a:buClr>
          <a:srgbClr val="908971"/>
        </a:buClr>
        <a:buSzPct val="100000"/>
        <a:buFont typeface="Baskerville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Baskerville" charset="0"/>
        </a:defRPr>
      </a:lvl8pPr>
      <a:lvl9pPr marL="2991339" indent="-267881" algn="l" rtl="0" fontAlgn="base">
        <a:spcBef>
          <a:spcPts val="2109"/>
        </a:spcBef>
        <a:spcAft>
          <a:spcPct val="0"/>
        </a:spcAft>
        <a:buClr>
          <a:srgbClr val="908971"/>
        </a:buClr>
        <a:buSzPct val="100000"/>
        <a:buFont typeface="Baskerville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Baskerville" charset="0"/>
        </a:defRPr>
      </a:lvl9pPr>
    </p:bodyStyle>
    <p:otherStyle>
      <a:defPPr>
        <a:defRPr lang="en-US"/>
      </a:defPPr>
      <a:lvl1pPr marL="0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67544" y="2520826"/>
            <a:ext cx="8136904" cy="2985433"/>
          </a:xfrm>
          <a:prstGeom prst="rect">
            <a:avLst/>
          </a:prstGeom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FF0066"/>
                </a:solidFill>
              </a:rPr>
              <a:t>Starter:</a:t>
            </a:r>
          </a:p>
          <a:p>
            <a:r>
              <a:rPr lang="en-GB" sz="2000" b="1" dirty="0" smtClean="0">
                <a:solidFill>
                  <a:srgbClr val="FF0066"/>
                </a:solidFill>
              </a:rPr>
              <a:t>In your books …</a:t>
            </a:r>
          </a:p>
          <a:p>
            <a:endParaRPr lang="en-GB" sz="2000" b="1" i="1" dirty="0">
              <a:solidFill>
                <a:srgbClr val="FF0066"/>
              </a:solidFill>
            </a:endParaRPr>
          </a:p>
          <a:p>
            <a:r>
              <a:rPr lang="en-GB" sz="2000" b="1" i="1" dirty="0" smtClean="0">
                <a:solidFill>
                  <a:srgbClr val="FF0066"/>
                </a:solidFill>
              </a:rPr>
              <a:t>List all of the items that require electricity.</a:t>
            </a:r>
          </a:p>
          <a:p>
            <a:endParaRPr lang="en-GB" sz="2000" b="1" dirty="0">
              <a:solidFill>
                <a:srgbClr val="FF0066"/>
              </a:solidFill>
            </a:endParaRPr>
          </a:p>
          <a:p>
            <a:r>
              <a:rPr lang="en-GB" sz="2400" b="1" dirty="0" smtClean="0">
                <a:solidFill>
                  <a:srgbClr val="FF0066"/>
                </a:solidFill>
              </a:rPr>
              <a:t>Challenge:</a:t>
            </a:r>
          </a:p>
          <a:p>
            <a:r>
              <a:rPr lang="en-GB" sz="2000" b="1" dirty="0" smtClean="0">
                <a:solidFill>
                  <a:srgbClr val="FF0066"/>
                </a:solidFill>
              </a:rPr>
              <a:t>Could you survive in a world without any electricity?</a:t>
            </a:r>
          </a:p>
          <a:p>
            <a:endParaRPr lang="en-GB" sz="2000" b="1" dirty="0">
              <a:solidFill>
                <a:srgbClr val="FF0066"/>
              </a:solidFill>
            </a:endParaRPr>
          </a:p>
          <a:p>
            <a:endParaRPr lang="en-GB" sz="2000" b="1" dirty="0">
              <a:solidFill>
                <a:srgbClr val="FF006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-387424"/>
            <a:ext cx="7772400" cy="1470025"/>
          </a:xfrm>
        </p:spPr>
        <p:txBody>
          <a:bodyPr/>
          <a:lstStyle/>
          <a:p>
            <a:r>
              <a:rPr lang="en-GB" b="1" u="sng" dirty="0" smtClean="0"/>
              <a:t>Carbon Footprints</a:t>
            </a:r>
            <a:endParaRPr lang="en-GB" b="1" u="sng" dirty="0"/>
          </a:p>
        </p:txBody>
      </p:sp>
      <p:pic>
        <p:nvPicPr>
          <p:cNvPr id="4" name="Picture 2" descr="C:\Users\hed.salmone.HEDINGHAMSCH\AppData\Local\Microsoft\Windows\Temporary Internet Files\Content.IE5\2VMJN0Z1\MC90005288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4414">
            <a:off x="6948264" y="4365104"/>
            <a:ext cx="726034" cy="910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hed.salmone.HEDINGHAMSCH\AppData\Local\Microsoft\Windows\Temporary Internet Files\Content.IE5\2VMJN0Z1\MC90005288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4414">
            <a:off x="6308901" y="5095743"/>
            <a:ext cx="726034" cy="910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hed.salmone.HEDINGHAMSCH\AppData\Local\Microsoft\Windows\Temporary Internet Files\Content.IE5\2VMJN0Z1\MC90005288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4414">
            <a:off x="7953746" y="2643694"/>
            <a:ext cx="726034" cy="910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hed.salmone.HEDINGHAMSCH\AppData\Local\Microsoft\Windows\Temporary Internet Files\Content.IE5\2VMJN0Z1\MC90005288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4414">
            <a:off x="7405465" y="3361027"/>
            <a:ext cx="726034" cy="910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hed.salmone.HEDINGHAMSCH\AppData\Local\Microsoft\Windows\Temporary Internet Files\Content.IE5\2VMJN0Z1\MC90005288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4414">
            <a:off x="8502027" y="1751669"/>
            <a:ext cx="726034" cy="910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hed.salmone.HEDINGHAMSCH\AppData\Local\Microsoft\Windows\Temporary Internet Files\Content.IE5\2VMJN0Z1\MC90005288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4414">
            <a:off x="5760619" y="5824390"/>
            <a:ext cx="726034" cy="910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67544" y="908720"/>
            <a:ext cx="8136904" cy="1323439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FF0066"/>
                </a:solidFill>
              </a:rPr>
              <a:t>WALT:</a:t>
            </a:r>
            <a:r>
              <a:rPr lang="en-GB" sz="2000" dirty="0" smtClean="0"/>
              <a:t>	</a:t>
            </a:r>
            <a:r>
              <a:rPr lang="en-GB" sz="2000" b="1" dirty="0" smtClean="0">
                <a:solidFill>
                  <a:srgbClr val="00B050"/>
                </a:solidFill>
              </a:rPr>
              <a:t>Identify</a:t>
            </a:r>
            <a:r>
              <a:rPr lang="en-GB" sz="2000" dirty="0" smtClean="0"/>
              <a:t> what a carbon footprint is</a:t>
            </a:r>
          </a:p>
          <a:p>
            <a:r>
              <a:rPr lang="en-GB" sz="2000" b="1" dirty="0" smtClean="0">
                <a:solidFill>
                  <a:srgbClr val="FF0066"/>
                </a:solidFill>
              </a:rPr>
              <a:t>WILF:</a:t>
            </a:r>
            <a:r>
              <a:rPr lang="en-GB" sz="2000" dirty="0" smtClean="0"/>
              <a:t>	Consider how to alter your carbon footprint</a:t>
            </a:r>
          </a:p>
          <a:p>
            <a:r>
              <a:rPr lang="en-GB" sz="2000" dirty="0"/>
              <a:t>	</a:t>
            </a:r>
            <a:r>
              <a:rPr lang="en-GB" sz="2000" b="1" dirty="0" smtClean="0">
                <a:solidFill>
                  <a:srgbClr val="00B050"/>
                </a:solidFill>
              </a:rPr>
              <a:t>Knowledge</a:t>
            </a:r>
            <a:r>
              <a:rPr lang="en-GB" sz="2000" dirty="0" smtClean="0"/>
              <a:t> of countries carbon footprints </a:t>
            </a:r>
          </a:p>
          <a:p>
            <a:r>
              <a:rPr lang="en-GB" sz="2000" dirty="0"/>
              <a:t>	</a:t>
            </a:r>
            <a:r>
              <a:rPr lang="en-GB" sz="2000" b="1" dirty="0" smtClean="0">
                <a:solidFill>
                  <a:srgbClr val="00B050"/>
                </a:solidFill>
              </a:rPr>
              <a:t>Understand</a:t>
            </a:r>
            <a:r>
              <a:rPr lang="en-GB" sz="2000" dirty="0" smtClean="0"/>
              <a:t> how carbon footprints differ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84520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5445224"/>
            <a:ext cx="8640960" cy="1143000"/>
          </a:xfrm>
        </p:spPr>
        <p:txBody>
          <a:bodyPr>
            <a:noAutofit/>
          </a:bodyPr>
          <a:lstStyle/>
          <a:p>
            <a:r>
              <a:rPr lang="en-GB" sz="2800" b="1" u="sng" dirty="0" smtClean="0"/>
              <a:t>Exam question</a:t>
            </a:r>
            <a:r>
              <a:rPr lang="en-GB" sz="2800" b="1" dirty="0" smtClean="0"/>
              <a:t>: Select two countries shown in the graph and explain the differences in their ecological footprint (5 marks)</a:t>
            </a:r>
            <a:endParaRPr lang="en-GB" sz="2800" b="1" dirty="0"/>
          </a:p>
        </p:txBody>
      </p:sp>
      <p:pic>
        <p:nvPicPr>
          <p:cNvPr id="1027" name="Picture 3" descr="E:\Geography 2\Key stage 5\Section 1 - Core units\4. Patterns in resource consumption\2014-04-10_15412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352928" cy="4961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4807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08720"/>
            <a:ext cx="7200800" cy="5275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989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planets </a:t>
            </a:r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23528" y="1600200"/>
            <a:ext cx="8136904" cy="4525963"/>
          </a:xfrm>
          <a:prstGeom prst="rect">
            <a:avLst/>
          </a:prstGeom>
          <a:ln w="57150" cap="flat" cmpd="sng" algn="ctr">
            <a:solidFill>
              <a:schemeClr val="accent6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The planets biological productive capacity (</a:t>
            </a:r>
            <a:r>
              <a:rPr lang="en-GB" dirty="0" err="1" smtClean="0"/>
              <a:t>biocapacity</a:t>
            </a:r>
            <a:r>
              <a:rPr lang="en-GB" dirty="0" smtClean="0"/>
              <a:t>) is estimated at 1.9 ha per person.  Currently countries are using up 2.2 ha per person, living beyond the planets capacity to sustain us by 15% or 0.4 ha per person.  This means that we are failing natural ecosystems – forests, oceans, fisheries, coral reefs, rivers, soil, water and global warming.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53732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2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ln w="57150" cap="flat" cmpd="sng" algn="ctr">
            <a:solidFill>
              <a:schemeClr val="accent6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The USA is the country with the largest footprint in the world – 9.57 ha.  If everyone on the planet was to live like an average American our current planet’s </a:t>
            </a:r>
            <a:r>
              <a:rPr lang="en-GB" dirty="0" err="1" smtClean="0"/>
              <a:t>biocapacity</a:t>
            </a:r>
            <a:r>
              <a:rPr lang="en-GB" dirty="0" smtClean="0"/>
              <a:t> could support only about 1.2 billion people.  However if everyone lived like an average person in Bangladesh – 0.5 ha – the earth could support 22 billion people.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59675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2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ln w="57150" cap="flat" cmpd="sng" algn="ctr">
            <a:solidFill>
              <a:schemeClr val="accent6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From 1961 to 1999 the global ecological footprint grew from 70% of the planet’s </a:t>
            </a:r>
            <a:r>
              <a:rPr lang="en-GB" dirty="0" err="1" smtClean="0"/>
              <a:t>biocapacity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r>
              <a:rPr lang="en-GB" dirty="0" smtClean="0"/>
              <a:t>It is projected to grow to somewhere between 180% to 220% by the year 2050.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0164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en-GB" b="1" u="sng" dirty="0" smtClean="0"/>
              <a:t>Starter: Carbon Footprints</a:t>
            </a:r>
            <a:endParaRPr lang="en-GB" b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908720"/>
            <a:ext cx="3960440" cy="1200329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dirty="0" smtClean="0"/>
              <a:t>Can you </a:t>
            </a:r>
            <a:r>
              <a:rPr lang="en-GB" sz="2400" b="1" dirty="0" smtClean="0">
                <a:solidFill>
                  <a:srgbClr val="7030A0"/>
                </a:solidFill>
              </a:rPr>
              <a:t>order</a:t>
            </a:r>
            <a:r>
              <a:rPr lang="en-GB" sz="2000" dirty="0" smtClean="0"/>
              <a:t> these items into the </a:t>
            </a:r>
            <a:r>
              <a:rPr lang="en-GB" sz="2800" b="1" dirty="0" smtClean="0">
                <a:solidFill>
                  <a:srgbClr val="FF0066"/>
                </a:solidFill>
              </a:rPr>
              <a:t>biggest</a:t>
            </a:r>
            <a:r>
              <a:rPr lang="en-GB" sz="2000" dirty="0" smtClean="0"/>
              <a:t> and </a:t>
            </a:r>
            <a:r>
              <a:rPr lang="en-GB" b="1" u="sng" dirty="0" smtClean="0">
                <a:solidFill>
                  <a:srgbClr val="0070C0"/>
                </a:solidFill>
              </a:rPr>
              <a:t>smallest</a:t>
            </a:r>
            <a:r>
              <a:rPr lang="en-GB" sz="2000" dirty="0" smtClean="0"/>
              <a:t> releasers of carbon?</a:t>
            </a:r>
            <a:endParaRPr lang="en-GB" sz="2000" dirty="0"/>
          </a:p>
        </p:txBody>
      </p:sp>
      <p:sp>
        <p:nvSpPr>
          <p:cNvPr id="23" name="Rectangle 22"/>
          <p:cNvSpPr/>
          <p:nvPr/>
        </p:nvSpPr>
        <p:spPr>
          <a:xfrm>
            <a:off x="4644008" y="908720"/>
            <a:ext cx="4328864" cy="583090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6" y="2204864"/>
            <a:ext cx="4038600" cy="421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292080" y="908720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u="sng" dirty="0" smtClean="0">
                <a:solidFill>
                  <a:srgbClr val="FF0066"/>
                </a:solidFill>
              </a:rPr>
              <a:t>Biggest</a:t>
            </a:r>
            <a:endParaRPr lang="en-GB" sz="3600" b="1" u="sng" dirty="0">
              <a:solidFill>
                <a:srgbClr val="FF0066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36096" y="6093295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u="sng" dirty="0" smtClean="0">
                <a:solidFill>
                  <a:srgbClr val="FF0066"/>
                </a:solidFill>
              </a:rPr>
              <a:t>Smallest</a:t>
            </a:r>
            <a:endParaRPr lang="en-GB" sz="3600" b="1" u="sng" dirty="0">
              <a:solidFill>
                <a:srgbClr val="FF0066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4048" y="5013176"/>
            <a:ext cx="3888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Shower </a:t>
            </a:r>
            <a:r>
              <a:rPr lang="en-GB" sz="2000" b="1" dirty="0" smtClean="0">
                <a:solidFill>
                  <a:srgbClr val="0070C0"/>
                </a:solidFill>
              </a:rPr>
              <a:t>500g CO2</a:t>
            </a:r>
            <a:endParaRPr lang="en-GB" sz="2000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04048" y="4149080"/>
            <a:ext cx="3888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Cheese burger </a:t>
            </a:r>
            <a:r>
              <a:rPr lang="en-GB" sz="2000" b="1" dirty="0" smtClean="0">
                <a:solidFill>
                  <a:srgbClr val="0070C0"/>
                </a:solidFill>
              </a:rPr>
              <a:t>2.5kg CO2</a:t>
            </a:r>
            <a:endParaRPr lang="en-GB" sz="2000" b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04048" y="4581128"/>
            <a:ext cx="3888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Driving one mile in a car </a:t>
            </a:r>
            <a:r>
              <a:rPr lang="en-GB" sz="2000" b="1" dirty="0" smtClean="0">
                <a:solidFill>
                  <a:srgbClr val="0070C0"/>
                </a:solidFill>
              </a:rPr>
              <a:t>710g CO2</a:t>
            </a:r>
            <a:endParaRPr lang="en-GB" sz="2000" b="1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04048" y="5405154"/>
            <a:ext cx="3888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Banana </a:t>
            </a:r>
            <a:r>
              <a:rPr lang="en-GB" sz="2000" b="1" dirty="0" smtClean="0">
                <a:solidFill>
                  <a:srgbClr val="0070C0"/>
                </a:solidFill>
              </a:rPr>
              <a:t>80g CO2</a:t>
            </a:r>
            <a:endParaRPr lang="en-GB" sz="2000" b="1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04048" y="5837202"/>
            <a:ext cx="3888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Tea with milk </a:t>
            </a:r>
            <a:r>
              <a:rPr lang="en-GB" sz="2000" b="1" dirty="0" smtClean="0">
                <a:solidFill>
                  <a:srgbClr val="0070C0"/>
                </a:solidFill>
              </a:rPr>
              <a:t>53g CO2</a:t>
            </a:r>
            <a:endParaRPr lang="en-GB" sz="2000" b="1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40052" y="1484784"/>
            <a:ext cx="3888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Leaving a light on for one year </a:t>
            </a:r>
            <a:r>
              <a:rPr lang="en-GB" sz="2000" b="1" dirty="0" smtClean="0">
                <a:solidFill>
                  <a:srgbClr val="0070C0"/>
                </a:solidFill>
              </a:rPr>
              <a:t>500kg CO2</a:t>
            </a:r>
            <a:endParaRPr lang="en-GB" sz="2000" b="1" dirty="0">
              <a:solidFill>
                <a:srgbClr val="0070C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04048" y="2204864"/>
            <a:ext cx="3888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Return flight from Manchester to Spain </a:t>
            </a:r>
            <a:r>
              <a:rPr lang="en-GB" sz="2000" b="1" dirty="0" smtClean="0">
                <a:solidFill>
                  <a:srgbClr val="0070C0"/>
                </a:solidFill>
              </a:rPr>
              <a:t>400kg CO2</a:t>
            </a:r>
            <a:endParaRPr lang="en-GB" sz="2000" b="1" dirty="0">
              <a:solidFill>
                <a:srgbClr val="0070C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04048" y="3717032"/>
            <a:ext cx="3888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A pair of jeans </a:t>
            </a:r>
            <a:r>
              <a:rPr lang="en-GB" sz="2000" b="1" dirty="0" smtClean="0">
                <a:solidFill>
                  <a:srgbClr val="0070C0"/>
                </a:solidFill>
              </a:rPr>
              <a:t>6kg CO2</a:t>
            </a:r>
            <a:endParaRPr lang="en-GB" sz="2000" b="1" dirty="0">
              <a:solidFill>
                <a:srgbClr val="0070C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004048" y="2924944"/>
            <a:ext cx="36724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Using a mobile for 2 minutes a day for a year </a:t>
            </a:r>
            <a:r>
              <a:rPr lang="en-GB" sz="2000" b="1" dirty="0" smtClean="0">
                <a:solidFill>
                  <a:srgbClr val="0070C0"/>
                </a:solidFill>
              </a:rPr>
              <a:t>47kg CO2</a:t>
            </a:r>
            <a:endParaRPr lang="en-GB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655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3" grpId="0"/>
      <p:bldP spid="14" grpId="0"/>
      <p:bldP spid="15" grpId="0"/>
      <p:bldP spid="19" grpId="0"/>
      <p:bldP spid="21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Measuring the Impact of Carbon Dioxide on the Environment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2492896"/>
            <a:ext cx="6777317" cy="3816424"/>
          </a:xfrm>
        </p:spPr>
        <p:txBody>
          <a:bodyPr>
            <a:normAutofit fontScale="77500" lnSpcReduction="20000"/>
          </a:bodyPr>
          <a:lstStyle/>
          <a:p>
            <a:r>
              <a:rPr lang="en-GB" dirty="0"/>
              <a:t> A carbon footprint is a measure of the impact our activities have on the environment. It calculates the greenhouse gases we are expected to produce in all our activities and measures them in units of </a:t>
            </a:r>
            <a:r>
              <a:rPr lang="en-GB" b="1" dirty="0"/>
              <a:t>carbon dioxide</a:t>
            </a:r>
            <a:r>
              <a:rPr lang="en-GB" dirty="0"/>
              <a:t>. The world average is about 4,000 kg of carbon dioxide per person per year. In the UK it is nearly 10,000 kg per person per year</a:t>
            </a:r>
            <a:r>
              <a:rPr lang="en-GB" dirty="0" smtClean="0"/>
              <a:t>.</a:t>
            </a:r>
          </a:p>
          <a:p>
            <a:r>
              <a:rPr lang="en-GB" dirty="0"/>
              <a:t> This pie chart shows what contributes to the carbon footprint of a typical person living in an MEDC.</a:t>
            </a:r>
          </a:p>
        </p:txBody>
      </p:sp>
    </p:spTree>
    <p:extLst>
      <p:ext uri="{BB962C8B-B14F-4D97-AF65-F5344CB8AC3E}">
        <p14:creationId xmlns:p14="http://schemas.microsoft.com/office/powerpoint/2010/main" val="3666109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692696"/>
            <a:ext cx="7024744" cy="1143000"/>
          </a:xfrm>
        </p:spPr>
        <p:txBody>
          <a:bodyPr/>
          <a:lstStyle/>
          <a:p>
            <a:r>
              <a:rPr lang="en-GB" b="1" dirty="0" smtClean="0"/>
              <a:t>The Pie Chart</a:t>
            </a:r>
            <a:endParaRPr lang="en-GB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5" y="2132856"/>
            <a:ext cx="6915583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3296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altLang="en-US"/>
              <a:t>Carbon Footprint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14375" y="1616274"/>
            <a:ext cx="7715250" cy="4679156"/>
          </a:xfrm>
          <a:ln/>
        </p:spPr>
        <p:txBody>
          <a:bodyPr/>
          <a:lstStyle/>
          <a:p>
            <a:r>
              <a:rPr lang="en-US" altLang="en-US" sz="1400">
                <a:solidFill>
                  <a:srgbClr val="114E8A"/>
                </a:solidFill>
                <a:latin typeface="Georgia" pitchFamily="18" charset="0"/>
                <a:ea typeface="Georgia" pitchFamily="18" charset="0"/>
                <a:cs typeface="Georgia" pitchFamily="18" charset="0"/>
                <a:sym typeface="Georgia" pitchFamily="18" charset="0"/>
              </a:rPr>
              <a:t>1. Number of miles traveled by car each week _____ , multiplied by 0.75 lbs CO2/mile = _____ pounds of CO2</a:t>
            </a:r>
            <a:endParaRPr lang="en-US" altLang="en-US" sz="1400">
              <a:solidFill>
                <a:srgbClr val="114E8A"/>
              </a:solidFill>
              <a:latin typeface="Georgia" pitchFamily="18" charset="0"/>
              <a:sym typeface="Georgia" pitchFamily="18" charset="0"/>
            </a:endParaRPr>
          </a:p>
          <a:p>
            <a:pPr>
              <a:spcBef>
                <a:spcPts val="1266"/>
              </a:spcBef>
            </a:pPr>
            <a:r>
              <a:rPr lang="en-US" altLang="en-US" sz="1400">
                <a:solidFill>
                  <a:srgbClr val="114E8A"/>
                </a:solidFill>
                <a:latin typeface="Georgia" pitchFamily="18" charset="0"/>
                <a:ea typeface="Georgia" pitchFamily="18" charset="0"/>
                <a:cs typeface="Georgia" pitchFamily="18" charset="0"/>
                <a:sym typeface="Georgia" pitchFamily="18" charset="0"/>
              </a:rPr>
              <a:t>2. Number of miles traveled on mass transit (bus, train) _____ , multiply by 0.5 lbs CO2/mile = _____ pounds of CO2</a:t>
            </a:r>
            <a:endParaRPr lang="en-US" altLang="en-US" sz="1400">
              <a:solidFill>
                <a:srgbClr val="114E8A"/>
              </a:solidFill>
              <a:latin typeface="Georgia" pitchFamily="18" charset="0"/>
              <a:sym typeface="Georgia" pitchFamily="18" charset="0"/>
            </a:endParaRPr>
          </a:p>
          <a:p>
            <a:pPr>
              <a:spcBef>
                <a:spcPts val="1125"/>
              </a:spcBef>
            </a:pPr>
            <a:r>
              <a:rPr lang="en-US" altLang="en-US" sz="1400">
                <a:solidFill>
                  <a:srgbClr val="114E8A"/>
                </a:solidFill>
                <a:latin typeface="Georgia" pitchFamily="18" charset="0"/>
                <a:ea typeface="Georgia" pitchFamily="18" charset="0"/>
                <a:cs typeface="Georgia" pitchFamily="18" charset="0"/>
                <a:sym typeface="Georgia" pitchFamily="18" charset="0"/>
              </a:rPr>
              <a:t>3. Number of hours spent using computer each week _____ , multiply by 0.4 pounds of CO2/hour = _____ pounds of CO2</a:t>
            </a:r>
            <a:endParaRPr lang="en-US" altLang="en-US" sz="1400">
              <a:solidFill>
                <a:srgbClr val="114E8A"/>
              </a:solidFill>
              <a:latin typeface="Georgia" pitchFamily="18" charset="0"/>
              <a:sym typeface="Georgia" pitchFamily="18" charset="0"/>
            </a:endParaRPr>
          </a:p>
          <a:p>
            <a:pPr>
              <a:spcBef>
                <a:spcPts val="1125"/>
              </a:spcBef>
            </a:pPr>
            <a:r>
              <a:rPr lang="en-US" altLang="en-US" sz="1400">
                <a:solidFill>
                  <a:srgbClr val="114E8A"/>
                </a:solidFill>
                <a:latin typeface="Georgia" pitchFamily="18" charset="0"/>
                <a:ea typeface="Georgia" pitchFamily="18" charset="0"/>
                <a:cs typeface="Georgia" pitchFamily="18" charset="0"/>
                <a:sym typeface="Georgia" pitchFamily="18" charset="0"/>
              </a:rPr>
              <a:t>4. Number of hours spent watching TV each week _____ , multiply by 0.3 pounds of CO2/hour = _____ pounds of CO2</a:t>
            </a:r>
            <a:endParaRPr lang="en-US" altLang="en-US" sz="1400">
              <a:solidFill>
                <a:srgbClr val="114E8A"/>
              </a:solidFill>
              <a:latin typeface="Georgia" pitchFamily="18" charset="0"/>
              <a:sym typeface="Georgia" pitchFamily="18" charset="0"/>
            </a:endParaRPr>
          </a:p>
          <a:p>
            <a:pPr>
              <a:spcBef>
                <a:spcPts val="1125"/>
              </a:spcBef>
            </a:pPr>
            <a:r>
              <a:rPr lang="en-US" altLang="en-US" sz="1400">
                <a:solidFill>
                  <a:srgbClr val="114E8A"/>
                </a:solidFill>
                <a:latin typeface="Georgia" pitchFamily="18" charset="0"/>
                <a:ea typeface="Georgia" pitchFamily="18" charset="0"/>
                <a:cs typeface="Georgia" pitchFamily="18" charset="0"/>
                <a:sym typeface="Georgia" pitchFamily="18" charset="0"/>
              </a:rPr>
              <a:t>5. Number of hours spent using hair dryer each week _____ , multiply by 2.1 pounds of CO2/hour = _____ pounds of CO2</a:t>
            </a:r>
            <a:endParaRPr lang="en-US" altLang="en-US" sz="1400">
              <a:solidFill>
                <a:srgbClr val="114E8A"/>
              </a:solidFill>
              <a:latin typeface="Georgia" pitchFamily="18" charset="0"/>
              <a:sym typeface="Georgia" pitchFamily="18" charset="0"/>
            </a:endParaRPr>
          </a:p>
          <a:p>
            <a:pPr>
              <a:spcBef>
                <a:spcPts val="1125"/>
              </a:spcBef>
            </a:pPr>
            <a:r>
              <a:rPr lang="en-US" altLang="en-US" sz="1400">
                <a:solidFill>
                  <a:srgbClr val="114E8A"/>
                </a:solidFill>
                <a:latin typeface="Georgia" pitchFamily="18" charset="0"/>
                <a:ea typeface="Georgia" pitchFamily="18" charset="0"/>
                <a:cs typeface="Georgia" pitchFamily="18" charset="0"/>
                <a:sym typeface="Georgia" pitchFamily="18" charset="0"/>
              </a:rPr>
              <a:t>6. Number of hours spent listening to stereo each week _____ , multiply by 0.08 pounds of CO2/hour = _____ pounds of CO2</a:t>
            </a:r>
            <a:endParaRPr lang="en-US" altLang="en-US" sz="1400">
              <a:solidFill>
                <a:srgbClr val="114E8A"/>
              </a:solidFill>
              <a:latin typeface="Georgia" pitchFamily="18" charset="0"/>
              <a:sym typeface="Georgia" pitchFamily="18" charset="0"/>
            </a:endParaRPr>
          </a:p>
          <a:p>
            <a:pPr>
              <a:spcBef>
                <a:spcPts val="1125"/>
              </a:spcBef>
            </a:pPr>
            <a:r>
              <a:rPr lang="en-US" altLang="en-US" sz="1400">
                <a:solidFill>
                  <a:srgbClr val="114E8A"/>
                </a:solidFill>
                <a:latin typeface="Georgia" pitchFamily="18" charset="0"/>
                <a:ea typeface="Georgia" pitchFamily="18" charset="0"/>
                <a:cs typeface="Georgia" pitchFamily="18" charset="0"/>
                <a:sym typeface="Georgia" pitchFamily="18" charset="0"/>
              </a:rPr>
              <a:t>7. Number of hours spent using hair straighteners each week _____ , multiply by 0.15 pounds of CO2/hour = _____ pounds of CO2</a:t>
            </a:r>
            <a:endParaRPr lang="en-US" altLang="en-US" sz="1400">
              <a:solidFill>
                <a:srgbClr val="114E8A"/>
              </a:solidFill>
              <a:latin typeface="Georgia" pitchFamily="18" charset="0"/>
              <a:sym typeface="Georgia" pitchFamily="18" charset="0"/>
            </a:endParaRPr>
          </a:p>
          <a:p>
            <a:r>
              <a:rPr lang="en-US" altLang="en-US" sz="1400">
                <a:solidFill>
                  <a:srgbClr val="114E8A"/>
                </a:solidFill>
                <a:latin typeface="Georgia" pitchFamily="18" charset="0"/>
                <a:ea typeface="Georgia" pitchFamily="18" charset="0"/>
                <a:cs typeface="Georgia" pitchFamily="18" charset="0"/>
                <a:sym typeface="Georgia" pitchFamily="18" charset="0"/>
              </a:rPr>
              <a:t>Multiply by 52 to get </a:t>
            </a:r>
            <a:r>
              <a:rPr lang="en-US" altLang="en-US" sz="1200">
                <a:solidFill>
                  <a:srgbClr val="114E8A"/>
                </a:solidFill>
                <a:latin typeface="Georgia" pitchFamily="18" charset="0"/>
                <a:ea typeface="Georgia" pitchFamily="18" charset="0"/>
                <a:cs typeface="Georgia" pitchFamily="18" charset="0"/>
                <a:sym typeface="Georgia" pitchFamily="18" charset="0"/>
              </a:rPr>
              <a:t>______ pounds of CO2 per year</a:t>
            </a:r>
            <a:endParaRPr lang="en-US" altLang="en-US" sz="1400">
              <a:solidFill>
                <a:srgbClr val="114E8A"/>
              </a:solidFill>
              <a:latin typeface="Georgia" pitchFamily="18" charset="0"/>
              <a:sym typeface="Georgia" pitchFamily="18" charset="0"/>
            </a:endParaRPr>
          </a:p>
          <a:p>
            <a:r>
              <a:rPr lang="en-US" altLang="en-US" sz="1400">
                <a:solidFill>
                  <a:srgbClr val="114E8A"/>
                </a:solidFill>
                <a:latin typeface="Georgia" pitchFamily="18" charset="0"/>
                <a:ea typeface="Georgia" pitchFamily="18" charset="0"/>
                <a:cs typeface="Georgia" pitchFamily="18" charset="0"/>
                <a:sym typeface="Georgia" pitchFamily="18" charset="0"/>
              </a:rPr>
              <a:t>OPTIONAL: divide by 2000 pounds to get tons per year </a:t>
            </a:r>
            <a:endParaRPr lang="en-US" altLang="en-US" sz="1400">
              <a:solidFill>
                <a:srgbClr val="114E8A"/>
              </a:solidFill>
              <a:latin typeface="Georgia" pitchFamily="18" charset="0"/>
              <a:sym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5678382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>Calculating Ecological Footprints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528" y="1600200"/>
            <a:ext cx="4038600" cy="4525963"/>
          </a:xfr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b="1" dirty="0" smtClean="0"/>
              <a:t>As </a:t>
            </a:r>
            <a:r>
              <a:rPr lang="en-GB" b="1" dirty="0"/>
              <a:t>a country tries to develop its carbon footprint tends to increase. </a:t>
            </a:r>
            <a:br>
              <a:rPr lang="en-GB" b="1" dirty="0"/>
            </a:br>
            <a:r>
              <a:rPr lang="en-GB" b="1" dirty="0"/>
              <a:t/>
            </a:r>
            <a:br>
              <a:rPr lang="en-GB" b="1" dirty="0"/>
            </a:br>
            <a:r>
              <a:rPr lang="en-GB" b="1" dirty="0"/>
              <a:t>This pattern is shown in the </a:t>
            </a:r>
            <a:r>
              <a:rPr lang="en-GB" b="1" dirty="0" smtClean="0"/>
              <a:t>pictograms that follow </a:t>
            </a:r>
            <a:r>
              <a:rPr lang="en-GB" b="1" dirty="0"/>
              <a:t>with MEDC’s emitting the most Carbon Dioxide.</a:t>
            </a:r>
            <a:endParaRPr lang="en-GB" dirty="0"/>
          </a:p>
        </p:txBody>
      </p:sp>
      <p:pic>
        <p:nvPicPr>
          <p:cNvPr id="6" name="Content Placeholder 5" descr="Footprint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700808"/>
            <a:ext cx="4299674" cy="4084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530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b="1" u="sng" dirty="0" smtClean="0"/>
              <a:t>What do you think this map is showing you?</a:t>
            </a:r>
            <a:endParaRPr lang="en-GB" b="1" u="sng" dirty="0"/>
          </a:p>
        </p:txBody>
      </p:sp>
      <p:pic>
        <p:nvPicPr>
          <p:cNvPr id="5" name="Picture 4" descr="http://www.worldmapper.org/images/largepng/29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4" y="1280604"/>
            <a:ext cx="9169648" cy="458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9512" y="4005064"/>
            <a:ext cx="20882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FF0066"/>
                </a:solidFill>
              </a:rPr>
              <a:t>Carbon Emissions by country 2000</a:t>
            </a:r>
            <a:endParaRPr lang="en-GB" sz="2800" b="1" dirty="0">
              <a:solidFill>
                <a:srgbClr val="FF0066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63888" y="5157192"/>
            <a:ext cx="5400600" cy="163121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b="1" i="1" dirty="0" smtClean="0">
                <a:solidFill>
                  <a:srgbClr val="7030A0"/>
                </a:solidFill>
              </a:rPr>
              <a:t>Which parts of the world don’t look ‘normal’?</a:t>
            </a:r>
          </a:p>
          <a:p>
            <a:endParaRPr lang="en-GB" sz="2000" b="1" i="1" dirty="0">
              <a:solidFill>
                <a:srgbClr val="7030A0"/>
              </a:solidFill>
            </a:endParaRPr>
          </a:p>
          <a:p>
            <a:r>
              <a:rPr lang="en-GB" sz="2000" b="1" i="1" dirty="0" smtClean="0">
                <a:solidFill>
                  <a:srgbClr val="7030A0"/>
                </a:solidFill>
              </a:rPr>
              <a:t>Which parts of the world look larger than usual?</a:t>
            </a:r>
          </a:p>
          <a:p>
            <a:endParaRPr lang="en-GB" sz="2000" b="1" i="1" dirty="0" smtClean="0">
              <a:solidFill>
                <a:srgbClr val="7030A0"/>
              </a:solidFill>
            </a:endParaRPr>
          </a:p>
          <a:p>
            <a:r>
              <a:rPr lang="en-GB" sz="2000" b="1" i="1" dirty="0" smtClean="0">
                <a:solidFill>
                  <a:srgbClr val="7030A0"/>
                </a:solidFill>
              </a:rPr>
              <a:t>What is the pattern on this map?</a:t>
            </a:r>
            <a:endParaRPr lang="en-GB" sz="2000" b="1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127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b="1" u="sng" dirty="0" smtClean="0"/>
              <a:t>How about this picture? Is there a pattern?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 descr="http://farm4.static.flickr.com/3118/3101581003_171e82da7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72" y="1124744"/>
            <a:ext cx="8649608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871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r>
              <a:rPr lang="en-GB" b="1" u="sng" dirty="0" smtClean="0"/>
              <a:t>Who’s fault?</a:t>
            </a:r>
            <a:endParaRPr lang="en-GB" b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1340768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Who is responsible for climate change?</a:t>
            </a:r>
          </a:p>
          <a:p>
            <a:endParaRPr lang="en-GB" dirty="0"/>
          </a:p>
        </p:txBody>
      </p:sp>
      <p:pic>
        <p:nvPicPr>
          <p:cNvPr id="5" name="Picture 2" descr="http://www.myclimatechange.net/UserImage/3/ArroundTheWorld/CO2PerCapi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4056" y="1268760"/>
            <a:ext cx="8244408" cy="53588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68539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itle &amp; Bullets">
  <a:themeElements>
    <a:clrScheme name="">
      <a:dk1>
        <a:srgbClr val="5B5648"/>
      </a:dk1>
      <a:lt1>
        <a:srgbClr val="A4A9B7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CFD1D8"/>
      </a:accent3>
      <a:accent4>
        <a:srgbClr val="4C483C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Copperplate"/>
        <a:ea typeface="ヒラギノ角ゴ Pro W3"/>
        <a:cs typeface="ヒラギノ角ゴ Pro W3"/>
      </a:majorFont>
      <a:minorFont>
        <a:latin typeface="Baskerville"/>
        <a:ea typeface="ヒラギノ明朝 Pro W3"/>
        <a:cs typeface="ヒラギノ明朝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312F27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5B5648"/>
            </a:solidFill>
            <a:effectLst/>
            <a:latin typeface="Baskerville" charset="0"/>
            <a:ea typeface="ヒラギノ明朝 Pro W3" charset="0"/>
            <a:cs typeface="ヒラギノ明朝 Pro W3" charset="0"/>
            <a:sym typeface="Baskervill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312F27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5B5648"/>
            </a:solidFill>
            <a:effectLst/>
            <a:latin typeface="Baskerville" charset="0"/>
            <a:ea typeface="ヒラギノ明朝 Pro W3" charset="0"/>
            <a:cs typeface="ヒラギノ明朝 Pro W3" charset="0"/>
            <a:sym typeface="Baskerville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918</TotalTime>
  <Words>670</Words>
  <Application>Microsoft Office PowerPoint</Application>
  <PresentationFormat>On-screen Show (4:3)</PresentationFormat>
  <Paragraphs>58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Office Theme</vt:lpstr>
      <vt:lpstr>1_Office Theme</vt:lpstr>
      <vt:lpstr>Title &amp; Bullets</vt:lpstr>
      <vt:lpstr>Carbon Footprints</vt:lpstr>
      <vt:lpstr>Starter: Carbon Footprints</vt:lpstr>
      <vt:lpstr>Measuring the Impact of Carbon Dioxide on the Environment</vt:lpstr>
      <vt:lpstr>The Pie Chart</vt:lpstr>
      <vt:lpstr>Carbon Footprint</vt:lpstr>
      <vt:lpstr>Calculating Ecological Footprints</vt:lpstr>
      <vt:lpstr>What do you think this map is showing you?</vt:lpstr>
      <vt:lpstr>How about this picture? Is there a pattern?</vt:lpstr>
      <vt:lpstr>Who’s fault?</vt:lpstr>
      <vt:lpstr>Exam question: Select two countries shown in the graph and explain the differences in their ecological footprint (5 marks)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Carbon Footprints</dc:title>
  <dc:creator>Becka</dc:creator>
  <cp:lastModifiedBy>Jen Wood</cp:lastModifiedBy>
  <cp:revision>14</cp:revision>
  <dcterms:created xsi:type="dcterms:W3CDTF">2013-11-19T20:49:22Z</dcterms:created>
  <dcterms:modified xsi:type="dcterms:W3CDTF">2014-04-11T03:14:54Z</dcterms:modified>
</cp:coreProperties>
</file>