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4EE43-0C27-4A11-B1F3-2E73E793BD0A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E6C41-44AD-4746-84B6-393B197CD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4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1839103-B086-4AD1-BE03-864D895A2206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05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6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>
              <a:latin typeface="Arial" pitchFamily="34" charset="0"/>
            </a:endParaRPr>
          </a:p>
        </p:txBody>
      </p:sp>
      <p:sp>
        <p:nvSpPr>
          <p:cNvPr id="406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1A287EE-0213-473F-9EF9-C4CF3DDE3881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7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>
              <a:latin typeface="Arial" pitchFamily="34" charset="0"/>
            </a:endParaRPr>
          </a:p>
        </p:txBody>
      </p:sp>
      <p:sp>
        <p:nvSpPr>
          <p:cNvPr id="407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CE71285-A407-4BA6-A94B-B79B7D9B524D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n-US" smtClean="0">
              <a:latin typeface="Arial" pitchFamily="34" charset="0"/>
            </a:endParaRPr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0B4E51A-C57F-4942-BEA7-E1DAA51CACFA}" type="slidenum">
              <a:rPr lang="en-GB" alt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D171E89-2D87-4B22-8CD9-09652966B283}" type="slidenum">
              <a:rPr lang="en-US" altLang="en-US" sz="1200">
                <a:solidFill>
                  <a:prstClr val="black"/>
                </a:solidFill>
              </a:rPr>
              <a:pPr/>
              <a:t>25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09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27AB3CD-3632-488E-BE9E-5869D5C9616F}" type="slidenum">
              <a:rPr lang="en-US" altLang="en-US" sz="1200">
                <a:solidFill>
                  <a:prstClr val="black"/>
                </a:solidFill>
              </a:rPr>
              <a:pPr/>
              <a:t>26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10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30ED9D8-02A8-4765-95DA-257CD0E5DB43}" type="slidenum">
              <a:rPr lang="en-US" altLang="en-US" sz="1200">
                <a:solidFill>
                  <a:prstClr val="black"/>
                </a:solidFill>
              </a:rPr>
              <a:pPr/>
              <a:t>27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11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B56D33F-AA29-450F-A751-06B692EAA710}" type="slidenum">
              <a:rPr lang="en-US" altLang="en-US" sz="1200">
                <a:solidFill>
                  <a:prstClr val="black"/>
                </a:solidFill>
              </a:rPr>
              <a:pPr/>
              <a:t>28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12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1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B1F75-FE37-4CE3-B179-0EBE76338F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3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98213-00D7-428A-A632-6E4217F162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8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6D0D7-FFFB-4F3D-A31D-3B6C688E60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0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772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526C-0D33-412E-A216-D9459D800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34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772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037AD-2360-44C2-9561-A80F3935C0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9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fld id="{FC35B995-4281-4FEC-A5A4-180DBD22CF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368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fld id="{C07AE6AC-AE71-4E7F-B16D-68877B8679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921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fld id="{25A9EF43-569B-4E5E-A7A1-DBF4C0E58F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21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fld id="{01739720-360A-4562-9C10-E0C4769940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628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fld id="{D15804B7-10C0-4223-AA6B-B5A2FD7C6B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354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fld id="{68E9AD32-8593-4686-A293-69566F758B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31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4B8A4-C0E1-4B75-BF79-4E67E5789E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7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fld id="{AB57ED9B-9B2F-468C-A437-04A080D2F2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95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fld id="{FBC9E80C-E884-4E99-B646-808C5BD23A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2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fld id="{A553CC7B-372F-4DAC-96D0-2007C17995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001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fld id="{C515D4F9-1EF2-4C55-B78A-C7F90B3A01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509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274643"/>
            <a:ext cx="601979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fld id="{190D3734-7C71-4616-B07F-D5A627DDFE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02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3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pitchFamily="-64" charset="-128"/>
              </a:defRPr>
            </a:lvl1pPr>
          </a:lstStyle>
          <a:p>
            <a:pPr>
              <a:defRPr/>
            </a:pPr>
            <a:fld id="{B3B172CF-A802-4577-8ECB-E030FA5853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39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19E37-405D-4A5A-BC2A-DB2AC3846D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4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0B45F-0B5F-4E1F-95B4-5C70C7A65D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530A-8AE8-4DD4-8418-86D8D9DF94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4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7EE6E-9D1F-4B0B-AA09-FF99A93EF1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0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BC50-0DE5-4A02-92E4-55DD2189F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71E11-8898-4B13-B85D-E4FD9D157B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2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CE3BC-B09D-43F0-A827-4EC71FB81C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0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6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6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6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333148-BDED-47D2-8F9B-7C8EE317CDD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9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FF0518-1216-43F6-9BD9-ABDE5B5F4F0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3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eg"/><Relationship Id="rId11" Type="http://schemas.openxmlformats.org/officeDocument/2006/relationships/image" Target="../media/image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0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FARMING	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smtClean="0"/>
              <a:t>How can you grow anything anywhere?</a:t>
            </a:r>
          </a:p>
        </p:txBody>
      </p:sp>
    </p:spTree>
    <p:extLst>
      <p:ext uri="{BB962C8B-B14F-4D97-AF65-F5344CB8AC3E}">
        <p14:creationId xmlns:p14="http://schemas.microsoft.com/office/powerpoint/2010/main" val="23463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en-US" smtClean="0"/>
          </a:p>
        </p:txBody>
      </p:sp>
      <p:sp>
        <p:nvSpPr>
          <p:cNvPr id="20070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en-US" smtClean="0"/>
          </a:p>
        </p:txBody>
      </p:sp>
      <p:pic>
        <p:nvPicPr>
          <p:cNvPr id="25607" name="Picture 7" descr="Topography_map_u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0ACEB"/>
              </a:clrFrom>
              <a:clrTo>
                <a:srgbClr val="90AC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40306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10" descr="farming ma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578350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59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1323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800" b="1">
                <a:solidFill>
                  <a:srgbClr val="000000"/>
                </a:solidFill>
                <a:latin typeface="Comic Sans MS" pitchFamily="66" charset="0"/>
              </a:rPr>
              <a:t>Put your hands on your heads for </a:t>
            </a:r>
            <a:r>
              <a:rPr lang="en-GB" sz="2800" b="1">
                <a:solidFill>
                  <a:srgbClr val="0000FF"/>
                </a:solidFill>
                <a:latin typeface="Comic Sans MS" pitchFamily="66" charset="0"/>
              </a:rPr>
              <a:t>arable  </a:t>
            </a:r>
            <a:r>
              <a:rPr lang="en-GB" sz="2800" b="1">
                <a:solidFill>
                  <a:srgbClr val="000000"/>
                </a:solidFill>
                <a:latin typeface="Comic Sans MS" pitchFamily="66" charset="0"/>
              </a:rPr>
              <a:t>       and your hips for </a:t>
            </a:r>
            <a:r>
              <a:rPr lang="en-GB" sz="2800" b="1">
                <a:solidFill>
                  <a:srgbClr val="009900"/>
                </a:solidFill>
                <a:latin typeface="Comic Sans MS" pitchFamily="66" charset="0"/>
              </a:rPr>
              <a:t>pastoral.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2205038"/>
            <a:ext cx="374491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 i="1">
                <a:solidFill>
                  <a:srgbClr val="0000FF"/>
                </a:solidFill>
                <a:latin typeface="Comic Sans MS" pitchFamily="66" charset="0"/>
              </a:rPr>
              <a:t>Arable</a:t>
            </a:r>
            <a:r>
              <a:rPr lang="en-GB" sz="6000">
                <a:solidFill>
                  <a:srgbClr val="333399"/>
                </a:solidFill>
                <a:latin typeface="Comic Sans MS" pitchFamily="66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>
                <a:solidFill>
                  <a:srgbClr val="000000"/>
                </a:solidFill>
                <a:latin typeface="Comic Sans MS" pitchFamily="66" charset="0"/>
              </a:rPr>
              <a:t>or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 i="1">
                <a:solidFill>
                  <a:srgbClr val="009900"/>
                </a:solidFill>
                <a:latin typeface="Comic Sans MS" pitchFamily="66" charset="0"/>
              </a:rPr>
              <a:t>Pastoral?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326866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MC9003910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965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MC90039099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652963"/>
            <a:ext cx="9017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MC9003910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641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MC90039099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49275"/>
            <a:ext cx="688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887788" y="0"/>
            <a:ext cx="5256212" cy="41544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8800">
                <a:solidFill>
                  <a:srgbClr val="000000"/>
                </a:solidFill>
                <a:latin typeface="Comic Sans MS" pitchFamily="66" charset="0"/>
              </a:rPr>
              <a:t>STAND UP IN SILENCE</a:t>
            </a:r>
          </a:p>
        </p:txBody>
      </p:sp>
      <p:pic>
        <p:nvPicPr>
          <p:cNvPr id="9226" name="Picture 10" descr="MC900437803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8138"/>
            <a:ext cx="34512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75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/>
      <p:bldP spid="92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5" descr="Wheat_field_by_musc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9500"/>
            <a:ext cx="7272337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 i="1">
                <a:solidFill>
                  <a:srgbClr val="0000FF"/>
                </a:solidFill>
                <a:latin typeface="Comic Sans MS" pitchFamily="66" charset="0"/>
              </a:rPr>
              <a:t>Arable</a:t>
            </a:r>
            <a:r>
              <a:rPr lang="en-GB" sz="6000">
                <a:solidFill>
                  <a:srgbClr val="333399"/>
                </a:solidFill>
                <a:latin typeface="Comic Sans MS" pitchFamily="66" charset="0"/>
              </a:rPr>
              <a:t>  </a:t>
            </a:r>
            <a:r>
              <a:rPr lang="en-GB" sz="6000">
                <a:solidFill>
                  <a:srgbClr val="000000"/>
                </a:solidFill>
                <a:latin typeface="Comic Sans MS" pitchFamily="66" charset="0"/>
              </a:rPr>
              <a:t>or </a:t>
            </a:r>
            <a:r>
              <a:rPr lang="en-GB" sz="6000" i="1">
                <a:solidFill>
                  <a:srgbClr val="009900"/>
                </a:solidFill>
                <a:latin typeface="Comic Sans MS" pitchFamily="66" charset="0"/>
              </a:rPr>
              <a:t>Pastoral?</a:t>
            </a:r>
          </a:p>
        </p:txBody>
      </p:sp>
      <p:pic>
        <p:nvPicPr>
          <p:cNvPr id="11272" name="Picture 8" descr="MC9003910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965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MC90039099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6613"/>
            <a:ext cx="9017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98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4392612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23850" y="1628775"/>
            <a:ext cx="3744913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 i="1">
                <a:solidFill>
                  <a:srgbClr val="0000FF"/>
                </a:solidFill>
                <a:latin typeface="Comic Sans MS" pitchFamily="66" charset="0"/>
              </a:rPr>
              <a:t>Arable</a:t>
            </a:r>
            <a:r>
              <a:rPr lang="en-GB" sz="6000">
                <a:solidFill>
                  <a:srgbClr val="333399"/>
                </a:solidFill>
                <a:latin typeface="Comic Sans MS" pitchFamily="66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>
                <a:solidFill>
                  <a:srgbClr val="000000"/>
                </a:solidFill>
                <a:latin typeface="Comic Sans MS" pitchFamily="66" charset="0"/>
              </a:rPr>
              <a:t>or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 i="1">
                <a:solidFill>
                  <a:srgbClr val="009900"/>
                </a:solidFill>
                <a:latin typeface="Comic Sans MS" pitchFamily="66" charset="0"/>
              </a:rPr>
              <a:t>Pastoral?</a:t>
            </a:r>
          </a:p>
        </p:txBody>
      </p:sp>
      <p:pic>
        <p:nvPicPr>
          <p:cNvPr id="10245" name="Picture 5" descr="MC9003910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965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MC90039099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365625"/>
            <a:ext cx="9017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7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en-US" smtClean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en-US" smtClean="0"/>
          </a:p>
        </p:txBody>
      </p:sp>
      <p:pic>
        <p:nvPicPr>
          <p:cNvPr id="204804" name="Picture 7" descr="Free_Range_Chicken_Farm_In_Gwehelog_A8V99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1989138"/>
            <a:ext cx="5322888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4716463" y="1773238"/>
            <a:ext cx="3744912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 i="1">
                <a:solidFill>
                  <a:srgbClr val="0000FF"/>
                </a:solidFill>
                <a:latin typeface="Comic Sans MS" pitchFamily="66" charset="0"/>
              </a:rPr>
              <a:t>Arable</a:t>
            </a:r>
            <a:r>
              <a:rPr lang="en-GB" sz="6000">
                <a:solidFill>
                  <a:srgbClr val="333399"/>
                </a:solidFill>
                <a:latin typeface="Comic Sans MS" pitchFamily="66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>
                <a:solidFill>
                  <a:srgbClr val="000000"/>
                </a:solidFill>
                <a:latin typeface="Comic Sans MS" pitchFamily="66" charset="0"/>
              </a:rPr>
              <a:t>or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 i="1">
                <a:solidFill>
                  <a:srgbClr val="009900"/>
                </a:solidFill>
                <a:latin typeface="Comic Sans MS" pitchFamily="66" charset="0"/>
              </a:rPr>
              <a:t>Pastoral?</a:t>
            </a:r>
          </a:p>
        </p:txBody>
      </p:sp>
      <p:pic>
        <p:nvPicPr>
          <p:cNvPr id="13321" name="Picture 9" descr="MC9003910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965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MC90039099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292600"/>
            <a:ext cx="9017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7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en-US" smtClean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en-US" smtClean="0"/>
          </a:p>
        </p:txBody>
      </p:sp>
      <p:pic>
        <p:nvPicPr>
          <p:cNvPr id="205828" name="Picture 5" descr="rapese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4602163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4716463" y="1773238"/>
            <a:ext cx="3744912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 i="1">
                <a:solidFill>
                  <a:srgbClr val="0000FF"/>
                </a:solidFill>
                <a:latin typeface="Comic Sans MS" pitchFamily="66" charset="0"/>
              </a:rPr>
              <a:t>Arable</a:t>
            </a:r>
            <a:r>
              <a:rPr lang="en-GB" sz="6000">
                <a:solidFill>
                  <a:srgbClr val="333399"/>
                </a:solidFill>
                <a:latin typeface="Comic Sans MS" pitchFamily="66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>
                <a:solidFill>
                  <a:srgbClr val="000000"/>
                </a:solidFill>
                <a:latin typeface="Comic Sans MS" pitchFamily="66" charset="0"/>
              </a:rPr>
              <a:t>or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 i="1">
                <a:solidFill>
                  <a:srgbClr val="009900"/>
                </a:solidFill>
                <a:latin typeface="Comic Sans MS" pitchFamily="66" charset="0"/>
              </a:rPr>
              <a:t>Pastoral?</a:t>
            </a:r>
          </a:p>
        </p:txBody>
      </p:sp>
      <p:pic>
        <p:nvPicPr>
          <p:cNvPr id="14343" name="Picture 7" descr="MC9003910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773238"/>
            <a:ext cx="965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MC90039099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292600"/>
            <a:ext cx="9017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3287712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716463" y="1341438"/>
            <a:ext cx="3744912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 i="1">
                <a:solidFill>
                  <a:srgbClr val="0000FF"/>
                </a:solidFill>
                <a:latin typeface="Comic Sans MS" pitchFamily="66" charset="0"/>
              </a:rPr>
              <a:t>Arable</a:t>
            </a:r>
            <a:r>
              <a:rPr lang="en-GB" sz="6000">
                <a:solidFill>
                  <a:srgbClr val="333399"/>
                </a:solidFill>
                <a:latin typeface="Comic Sans MS" pitchFamily="66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>
                <a:solidFill>
                  <a:srgbClr val="000000"/>
                </a:solidFill>
                <a:latin typeface="Comic Sans MS" pitchFamily="66" charset="0"/>
              </a:rPr>
              <a:t>or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 i="1">
                <a:solidFill>
                  <a:srgbClr val="009900"/>
                </a:solidFill>
                <a:latin typeface="Comic Sans MS" pitchFamily="66" charset="0"/>
              </a:rPr>
              <a:t>Pastoral?</a:t>
            </a:r>
          </a:p>
        </p:txBody>
      </p:sp>
      <p:pic>
        <p:nvPicPr>
          <p:cNvPr id="12293" name="Picture 5" descr="MC9003910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965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MC90039099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365625"/>
            <a:ext cx="9017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MC9003910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965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MC90039099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933825"/>
            <a:ext cx="9017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en-US" smtClean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en-US" smtClean="0"/>
          </a:p>
        </p:txBody>
      </p:sp>
      <p:pic>
        <p:nvPicPr>
          <p:cNvPr id="207876" name="Picture 7" descr="Intensive_apple_orch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4716463" y="1484313"/>
            <a:ext cx="3744912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 i="1">
                <a:solidFill>
                  <a:srgbClr val="0000FF"/>
                </a:solidFill>
                <a:latin typeface="Comic Sans MS" pitchFamily="66" charset="0"/>
              </a:rPr>
              <a:t>Arable</a:t>
            </a:r>
            <a:r>
              <a:rPr lang="en-GB" sz="6000">
                <a:solidFill>
                  <a:srgbClr val="333399"/>
                </a:solidFill>
                <a:latin typeface="Comic Sans MS" pitchFamily="66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>
                <a:solidFill>
                  <a:srgbClr val="000000"/>
                </a:solidFill>
                <a:latin typeface="Comic Sans MS" pitchFamily="66" charset="0"/>
              </a:rPr>
              <a:t>or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 i="1">
                <a:solidFill>
                  <a:srgbClr val="009900"/>
                </a:solidFill>
                <a:latin typeface="Comic Sans MS" pitchFamily="66" charset="0"/>
              </a:rPr>
              <a:t>Pastoral?</a:t>
            </a:r>
          </a:p>
        </p:txBody>
      </p:sp>
      <p:pic>
        <p:nvPicPr>
          <p:cNvPr id="15369" name="Picture 9" descr="MC9003910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84313"/>
            <a:ext cx="965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MC90039099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003675"/>
            <a:ext cx="9017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6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en-US" smtClean="0"/>
          </a:p>
        </p:txBody>
      </p:sp>
      <p:pic>
        <p:nvPicPr>
          <p:cNvPr id="208899" name="Picture 5" descr="1398745_9c88fb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5446713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399088" y="1412875"/>
            <a:ext cx="3744912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 i="1">
                <a:solidFill>
                  <a:srgbClr val="0000FF"/>
                </a:solidFill>
                <a:latin typeface="Comic Sans MS" pitchFamily="66" charset="0"/>
              </a:rPr>
              <a:t>Arable</a:t>
            </a:r>
            <a:r>
              <a:rPr lang="en-GB" sz="6000">
                <a:solidFill>
                  <a:srgbClr val="333399"/>
                </a:solidFill>
                <a:latin typeface="Comic Sans MS" pitchFamily="66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>
                <a:solidFill>
                  <a:srgbClr val="000000"/>
                </a:solidFill>
                <a:latin typeface="Comic Sans MS" pitchFamily="66" charset="0"/>
              </a:rPr>
              <a:t>or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0" i="1">
                <a:solidFill>
                  <a:srgbClr val="009900"/>
                </a:solidFill>
                <a:latin typeface="Comic Sans MS" pitchFamily="66" charset="0"/>
              </a:rPr>
              <a:t>Pastoral?</a:t>
            </a:r>
          </a:p>
        </p:txBody>
      </p:sp>
      <p:pic>
        <p:nvPicPr>
          <p:cNvPr id="16391" name="Picture 7" descr="MC9003910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1412875"/>
            <a:ext cx="965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MC90039099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724400"/>
            <a:ext cx="9017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8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042988" y="215900"/>
            <a:ext cx="5345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CONGRATULATIONS!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79388" y="1169988"/>
            <a:ext cx="88566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 are pleased to announce that ______________________________ has won a piece of land in the United Kingdom.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Size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of the land: It is 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270m</a:t>
            </a:r>
            <a:r>
              <a:rPr lang="en-GB" sz="2400" b="1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(About ten football pitches big)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Your farm is in grid square:                               Describe its location:………………………….................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relief (shape of the land)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your farm like?.............................................................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climate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like at your piece of land?............................................................................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79388" y="3886200"/>
            <a:ext cx="864076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From the information you have been provided with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need to decide 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to do with your land. (MIXED ARABLE OR PASTORAL)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will farm ……………………………………………because…………………………………………………………………………………………………………..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……………………………………………………………………………………………………………………………....</a:t>
            </a:r>
          </a:p>
        </p:txBody>
      </p:sp>
      <p:pic>
        <p:nvPicPr>
          <p:cNvPr id="209925" name="Picture 3" descr="C:\Users\rachel.robertson\AppData\Local\Microsoft\Windows\Temporary Internet Files\Content.IE5\PKLVDH77\MM900336560[2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5900"/>
            <a:ext cx="476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6" name="Picture 4" descr="C:\Users\rachel.robertson\AppData\Local\Microsoft\Windows\Temporary Internet Files\Content.IE5\R9HYFB9V\MC9003548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163"/>
            <a:ext cx="10572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5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315913"/>
            <a:ext cx="4932363" cy="1470026"/>
          </a:xfrm>
        </p:spPr>
        <p:txBody>
          <a:bodyPr/>
          <a:lstStyle/>
          <a:p>
            <a:pPr algn="l" eaLnBrk="1" hangingPunct="1"/>
            <a:r>
              <a:rPr lang="en-GB" altLang="en-US" u="sng" smtClean="0">
                <a:latin typeface="Calibri" pitchFamily="34" charset="0"/>
                <a:ea typeface="Calibri" pitchFamily="34" charset="0"/>
                <a:cs typeface="Calibri" pitchFamily="34" charset="0"/>
              </a:rPr>
              <a:t>Food and farming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765175"/>
            <a:ext cx="4248150" cy="1223963"/>
          </a:xfrm>
        </p:spPr>
        <p:txBody>
          <a:bodyPr/>
          <a:lstStyle/>
          <a:p>
            <a:pPr algn="l" eaLnBrk="1" hangingPunct="1"/>
            <a:r>
              <a:rPr lang="en-GB" altLang="en-US" sz="2400" smtClean="0">
                <a:latin typeface="Calibri" pitchFamily="34" charset="0"/>
                <a:ea typeface="Calibri" pitchFamily="34" charset="0"/>
                <a:cs typeface="Calibri" pitchFamily="34" charset="0"/>
              </a:rPr>
              <a:t>To be able to describe the difference between arable and pastoral farming.</a:t>
            </a:r>
          </a:p>
        </p:txBody>
      </p:sp>
      <p:sp>
        <p:nvSpPr>
          <p:cNvPr id="192516" name="Picture 6" descr="lasagne-medium"/>
          <p:cNvSpPr>
            <a:spLocks noChangeAspect="1" noChangeArrowheads="1"/>
          </p:cNvSpPr>
          <p:nvPr/>
        </p:nvSpPr>
        <p:spPr bwMode="auto">
          <a:xfrm>
            <a:off x="287338" y="2708275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633913" y="50800"/>
            <a:ext cx="4284662" cy="17541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Starter: Where did the food I ate originate?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 your sheets: Complete the table:</a:t>
            </a:r>
          </a:p>
        </p:txBody>
      </p:sp>
      <p:graphicFrame>
        <p:nvGraphicFramePr>
          <p:cNvPr id="2112" name="Group 64"/>
          <p:cNvGraphicFramePr>
            <a:graphicFrameLocks noGrp="1"/>
          </p:cNvGraphicFramePr>
          <p:nvPr/>
        </p:nvGraphicFramePr>
        <p:xfrm>
          <a:off x="4518025" y="1773238"/>
          <a:ext cx="4464050" cy="5062537"/>
        </p:xfrm>
        <a:graphic>
          <a:graphicData uri="http://schemas.openxmlformats.org/drawingml/2006/table">
            <a:tbl>
              <a:tblPr/>
              <a:tblGrid>
                <a:gridCol w="2233612"/>
                <a:gridCol w="2230438"/>
              </a:tblGrid>
              <a:tr h="91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Food item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Where the food I ate started off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Onion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Beneath the ground in the farmer’s field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Beef mince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Tinned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tomatoes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Pasta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2538" name="Picture 58" descr="MC90011283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2544763"/>
            <a:ext cx="78898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39" name="Picture 60" descr="thumbnail"/>
          <p:cNvSpPr>
            <a:spLocks noChangeAspect="1" noChangeArrowheads="1"/>
          </p:cNvSpPr>
          <p:nvPr/>
        </p:nvSpPr>
        <p:spPr bwMode="auto">
          <a:xfrm>
            <a:off x="5724525" y="3429000"/>
            <a:ext cx="9239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92540" name="Picture 63" descr="thumbnail"/>
          <p:cNvSpPr>
            <a:spLocks noChangeAspect="1" noChangeArrowheads="1"/>
          </p:cNvSpPr>
          <p:nvPr/>
        </p:nvSpPr>
        <p:spPr bwMode="auto">
          <a:xfrm>
            <a:off x="5678488" y="4221163"/>
            <a:ext cx="96996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92541" name="Picture 66" descr="thumbnail"/>
          <p:cNvSpPr>
            <a:spLocks noChangeAspect="1" noChangeArrowheads="1"/>
          </p:cNvSpPr>
          <p:nvPr/>
        </p:nvSpPr>
        <p:spPr bwMode="auto">
          <a:xfrm>
            <a:off x="5516563" y="5065713"/>
            <a:ext cx="11414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078" name="Text Box 67"/>
          <p:cNvSpPr txBox="1">
            <a:spLocks noChangeArrowheads="1"/>
          </p:cNvSpPr>
          <p:nvPr/>
        </p:nvSpPr>
        <p:spPr bwMode="auto">
          <a:xfrm>
            <a:off x="0" y="6108700"/>
            <a:ext cx="9144000" cy="6461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Challenge yourself: Where was the food grown? Add a column to your table the country the food originated (came from).</a:t>
            </a:r>
          </a:p>
        </p:txBody>
      </p:sp>
      <p:sp>
        <p:nvSpPr>
          <p:cNvPr id="2079" name="Text Box 68"/>
          <p:cNvSpPr txBox="1">
            <a:spLocks noChangeArrowheads="1"/>
          </p:cNvSpPr>
          <p:nvPr/>
        </p:nvSpPr>
        <p:spPr bwMode="auto">
          <a:xfrm>
            <a:off x="179388" y="2133600"/>
            <a:ext cx="4140200" cy="6461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This is my dinner last night. It is a delicious lasagne.</a:t>
            </a:r>
          </a:p>
        </p:txBody>
      </p:sp>
    </p:spTree>
    <p:extLst>
      <p:ext uri="{BB962C8B-B14F-4D97-AF65-F5344CB8AC3E}">
        <p14:creationId xmlns:p14="http://schemas.microsoft.com/office/powerpoint/2010/main" val="2985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042988" y="215900"/>
            <a:ext cx="5345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CONGRATULATIONS!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79388" y="1169988"/>
            <a:ext cx="88566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 are pleased to announce that ______________________________ has won a piece of land in the United Kingdom.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Size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of the land: It is 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270m</a:t>
            </a:r>
            <a:r>
              <a:rPr lang="en-GB" sz="2400" b="1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(About ten football pitches big)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Your farm is in grid square:                               Describe its location: The farm is in the ……………..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the U……………………..K…………………………………………………………………………………………………………..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relief (shape of the land)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your farm like?.............................................................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climate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like at your piece of land?............................................................................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79388" y="3886200"/>
            <a:ext cx="864076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From the information you have been provided with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need to decide 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to do with your land. (MIXED ARABLE OR PASTORAL)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will farm ……………………………………………because…………………………………………………………………………………………………………..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..............................................................................................................................................................................................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……………………………………………………………………………………………………………………………....</a:t>
            </a:r>
          </a:p>
        </p:txBody>
      </p:sp>
      <p:pic>
        <p:nvPicPr>
          <p:cNvPr id="210949" name="Picture 3" descr="C:\Users\rachel.robertson\AppData\Local\Microsoft\Windows\Temporary Internet Files\Content.IE5\PKLVDH77\MM900336560[2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5900"/>
            <a:ext cx="476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0" name="Picture 4" descr="C:\Users\rachel.robertson\AppData\Local\Microsoft\Windows\Temporary Internet Files\Content.IE5\R9HYFB9V\MC9003548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163"/>
            <a:ext cx="10572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0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042988" y="215900"/>
            <a:ext cx="5345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CONGRATULATIONS!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79388" y="1169988"/>
            <a:ext cx="8367712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 are pleased to announce that ______________________________ has won a piece of land in the United Kingdom.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Size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of the land: It is </a:t>
            </a:r>
            <a:r>
              <a:rPr lang="en-GB" sz="2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270m</a:t>
            </a:r>
            <a:r>
              <a:rPr lang="en-GB" sz="2400" b="1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(About ten football pitches big)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Location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Your farm is in grid square:                 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This is in the ………………………………………….of the United Kingdom.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relief (shape of the land)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your farm like?......................................................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is the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climate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like at your piece of land?....It rains.....................................................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69863" y="3995738"/>
            <a:ext cx="86407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From the information you have been provided with </a:t>
            </a:r>
            <a:r>
              <a:rPr lang="en-GB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need to decide 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to do with your land. (ARABLE, PASTORAL OR MIXED)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 will farm ……………………………………………because …………………………………………..…………………..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...................................................................................................................................................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pic>
        <p:nvPicPr>
          <p:cNvPr id="211973" name="Picture 3" descr="C:\Users\rachel.robertson\AppData\Local\Microsoft\Windows\Temporary Internet Files\Content.IE5\PKLVDH77\MM900336560[2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5900"/>
            <a:ext cx="4762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4" name="Picture 4" descr="C:\Users\rachel.robertson\AppData\Local\Microsoft\Windows\Temporary Internet Files\Content.IE5\R9HYFB9V\MC90035488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163"/>
            <a:ext cx="10572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4"/>
          <p:cNvSpPr txBox="1">
            <a:spLocks noChangeArrowheads="1"/>
          </p:cNvSpPr>
          <p:nvPr/>
        </p:nvSpPr>
        <p:spPr bwMode="auto">
          <a:xfrm>
            <a:off x="6738938" y="2638425"/>
            <a:ext cx="18002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 the land flat or mountainous?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508625" y="3162300"/>
            <a:ext cx="1230313" cy="13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64163" y="3302000"/>
            <a:ext cx="144462" cy="34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5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29540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9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1138"/>
            <a:ext cx="129540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403350" y="211138"/>
            <a:ext cx="27289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You need large open fields, a gentle relief and flat land. It grows well  in dry climates. Your crop will fail if there is too much rain.</a:t>
            </a:r>
          </a:p>
        </p:txBody>
      </p:sp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1582738" y="1484313"/>
            <a:ext cx="20891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Chickens need a large open space, secure from foxes, with little rain fall. They like living in the south of the UK.</a:t>
            </a:r>
          </a:p>
        </p:txBody>
      </p:sp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1555750" y="2781300"/>
            <a:ext cx="24399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Llamas need large fields, gentle relief. They do not like a lot of rain and the farm needs to where it is not very windy.</a:t>
            </a:r>
          </a:p>
        </p:txBody>
      </p:sp>
      <p:sp>
        <p:nvSpPr>
          <p:cNvPr id="21511" name="TextBox 12"/>
          <p:cNvSpPr txBox="1">
            <a:spLocks noChangeArrowheads="1"/>
          </p:cNvSpPr>
          <p:nvPr/>
        </p:nvSpPr>
        <p:spPr bwMode="auto">
          <a:xfrm>
            <a:off x="1547813" y="3933825"/>
            <a:ext cx="20875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Sheep can live happily on mountains. They need plenty of grass and don’t mind the rain.</a:t>
            </a:r>
          </a:p>
        </p:txBody>
      </p:sp>
      <p:sp>
        <p:nvSpPr>
          <p:cNvPr id="21512" name="TextBox 13"/>
          <p:cNvSpPr txBox="1">
            <a:spLocks noChangeArrowheads="1"/>
          </p:cNvSpPr>
          <p:nvPr/>
        </p:nvSpPr>
        <p:spPr bwMode="auto">
          <a:xfrm>
            <a:off x="1544638" y="5373688"/>
            <a:ext cx="20875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Pigs need open flat land and plenty of rain. They do not like the cold temperatures of the North of the UK</a:t>
            </a:r>
          </a:p>
        </p:txBody>
      </p: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5795963" y="200025"/>
            <a:ext cx="2808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You need large open fields, a gentle relief and flat land. They grow well with llamas as llamas will not eat potato plants.</a:t>
            </a:r>
          </a:p>
        </p:txBody>
      </p:sp>
      <p:sp>
        <p:nvSpPr>
          <p:cNvPr id="21514" name="TextBox 15"/>
          <p:cNvSpPr txBox="1">
            <a:spLocks noChangeArrowheads="1"/>
          </p:cNvSpPr>
          <p:nvPr/>
        </p:nvSpPr>
        <p:spPr bwMode="auto">
          <a:xfrm>
            <a:off x="5795963" y="1484313"/>
            <a:ext cx="2952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You need large open fields, a gentle relief and flat land. They do not cope well with heavy rain in the winter, but do well in salty air from the sea.</a:t>
            </a:r>
          </a:p>
        </p:txBody>
      </p:sp>
      <p:sp>
        <p:nvSpPr>
          <p:cNvPr id="21515" name="TextBox 16"/>
          <p:cNvSpPr txBox="1">
            <a:spLocks noChangeArrowheads="1"/>
          </p:cNvSpPr>
          <p:nvPr/>
        </p:nvSpPr>
        <p:spPr bwMode="auto">
          <a:xfrm>
            <a:off x="5795963" y="2640013"/>
            <a:ext cx="30972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You need large open fields, a gentle relief and flat land. These like the climate of the south and can be grown on the same land as pigs since pigs like apples.</a:t>
            </a:r>
          </a:p>
        </p:txBody>
      </p:sp>
      <p:sp>
        <p:nvSpPr>
          <p:cNvPr id="21516" name="TextBox 17"/>
          <p:cNvSpPr txBox="1">
            <a:spLocks noChangeArrowheads="1"/>
          </p:cNvSpPr>
          <p:nvPr/>
        </p:nvSpPr>
        <p:spPr bwMode="auto">
          <a:xfrm>
            <a:off x="6011863" y="4090988"/>
            <a:ext cx="20891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Cows like mountainous terrain, they can cope with high rainfall.</a:t>
            </a:r>
          </a:p>
        </p:txBody>
      </p:sp>
      <p:sp>
        <p:nvSpPr>
          <p:cNvPr id="21517" name="TextBox 18"/>
          <p:cNvSpPr txBox="1">
            <a:spLocks noChangeArrowheads="1"/>
          </p:cNvSpPr>
          <p:nvPr/>
        </p:nvSpPr>
        <p:spPr bwMode="auto">
          <a:xfrm>
            <a:off x="5795963" y="5229225"/>
            <a:ext cx="2632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You need large open fields, a gentle relief and flat land. Can be mixed with chickens if the rainfall is low.</a:t>
            </a:r>
          </a:p>
        </p:txBody>
      </p:sp>
    </p:spTree>
    <p:extLst>
      <p:ext uri="{BB962C8B-B14F-4D97-AF65-F5344CB8AC3E}">
        <p14:creationId xmlns:p14="http://schemas.microsoft.com/office/powerpoint/2010/main" val="41107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29540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88913"/>
            <a:ext cx="129540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555750" y="333375"/>
            <a:ext cx="2087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You need large open fields, a gentle relief and flat land. Will not grow if it is rainy.</a:t>
            </a:r>
          </a:p>
        </p:txBody>
      </p:sp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1582738" y="1484313"/>
            <a:ext cx="20891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Chickens need a large open space, secure from foxes, with little rain fall.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1555750" y="2781300"/>
            <a:ext cx="20875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Llamas need large fields, gentle relief, a fair amount of rain.</a:t>
            </a:r>
          </a:p>
        </p:txBody>
      </p:sp>
      <p:sp>
        <p:nvSpPr>
          <p:cNvPr id="22535" name="TextBox 12"/>
          <p:cNvSpPr txBox="1">
            <a:spLocks noChangeArrowheads="1"/>
          </p:cNvSpPr>
          <p:nvPr/>
        </p:nvSpPr>
        <p:spPr bwMode="auto">
          <a:xfrm>
            <a:off x="1544638" y="4076700"/>
            <a:ext cx="20875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Sheep can live happily on steep ground. They need plenty of grass and don’t mind the rain.</a:t>
            </a:r>
          </a:p>
        </p:txBody>
      </p:sp>
      <p:sp>
        <p:nvSpPr>
          <p:cNvPr id="22536" name="TextBox 13"/>
          <p:cNvSpPr txBox="1">
            <a:spLocks noChangeArrowheads="1"/>
          </p:cNvSpPr>
          <p:nvPr/>
        </p:nvSpPr>
        <p:spPr bwMode="auto">
          <a:xfrm>
            <a:off x="1544638" y="5373688"/>
            <a:ext cx="2087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Pigs need open land, gentle relief, plenty of rain and do not like the coldness of the North, but do well in the West of the UK.</a:t>
            </a:r>
          </a:p>
        </p:txBody>
      </p:sp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6659563" y="188913"/>
            <a:ext cx="2089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You need large open fields, a gentle relief and flat land. Would grow well with llamas in the field.</a:t>
            </a:r>
          </a:p>
        </p:txBody>
      </p:sp>
      <p:sp>
        <p:nvSpPr>
          <p:cNvPr id="22538" name="TextBox 15"/>
          <p:cNvSpPr txBox="1">
            <a:spLocks noChangeArrowheads="1"/>
          </p:cNvSpPr>
          <p:nvPr/>
        </p:nvSpPr>
        <p:spPr bwMode="auto">
          <a:xfrm>
            <a:off x="6659563" y="1484313"/>
            <a:ext cx="20891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You need large open fields, a gentle relief and flat land. </a:t>
            </a:r>
          </a:p>
        </p:txBody>
      </p:sp>
      <p:sp>
        <p:nvSpPr>
          <p:cNvPr id="22539" name="TextBox 16"/>
          <p:cNvSpPr txBox="1">
            <a:spLocks noChangeArrowheads="1"/>
          </p:cNvSpPr>
          <p:nvPr/>
        </p:nvSpPr>
        <p:spPr bwMode="auto">
          <a:xfrm>
            <a:off x="6443663" y="2636838"/>
            <a:ext cx="27003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You need large open fields, a gentle relief and flat land. Could grow well  with pig farming because pigs like eating apples.</a:t>
            </a:r>
          </a:p>
        </p:txBody>
      </p:sp>
      <p:sp>
        <p:nvSpPr>
          <p:cNvPr id="22540" name="TextBox 18"/>
          <p:cNvSpPr txBox="1">
            <a:spLocks noChangeArrowheads="1"/>
          </p:cNvSpPr>
          <p:nvPr/>
        </p:nvSpPr>
        <p:spPr bwMode="auto">
          <a:xfrm>
            <a:off x="6673850" y="5373688"/>
            <a:ext cx="20875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You need large open fields, a gentle relief and flat land. </a:t>
            </a:r>
          </a:p>
        </p:txBody>
      </p:sp>
      <p:sp>
        <p:nvSpPr>
          <p:cNvPr id="22541" name="TextBox 19"/>
          <p:cNvSpPr txBox="1">
            <a:spLocks noChangeArrowheads="1"/>
          </p:cNvSpPr>
          <p:nvPr/>
        </p:nvSpPr>
        <p:spPr bwMode="auto">
          <a:xfrm>
            <a:off x="6804025" y="4184650"/>
            <a:ext cx="2089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Cows like mountainous terrain, they can cope with high rainfall.</a:t>
            </a:r>
          </a:p>
        </p:txBody>
      </p:sp>
    </p:spTree>
    <p:extLst>
      <p:ext uri="{BB962C8B-B14F-4D97-AF65-F5344CB8AC3E}">
        <p14:creationId xmlns:p14="http://schemas.microsoft.com/office/powerpoint/2010/main" val="33790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1196975"/>
            <a:ext cx="3960812" cy="1944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400" smtClean="0">
                <a:latin typeface="Comic Sans MS" pitchFamily="66" charset="0"/>
              </a:rPr>
              <a:t>Use you mapping skills to describe the </a:t>
            </a:r>
            <a:r>
              <a:rPr lang="en-GB" altLang="en-US" sz="2400" smtClean="0">
                <a:solidFill>
                  <a:srgbClr val="F21100"/>
                </a:solidFill>
                <a:latin typeface="Comic Sans MS" pitchFamily="66" charset="0"/>
              </a:rPr>
              <a:t>distribution</a:t>
            </a:r>
            <a:r>
              <a:rPr lang="en-GB" altLang="en-US" sz="2400" smtClean="0">
                <a:latin typeface="Comic Sans MS" pitchFamily="66" charset="0"/>
              </a:rPr>
              <a:t> of agricultural activities in the UK.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88913"/>
            <a:ext cx="88931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latin typeface="Comic Sans MS" pitchFamily="66" charset="0"/>
              </a:rPr>
              <a:t>Can you grow anything anywhere?</a:t>
            </a:r>
          </a:p>
        </p:txBody>
      </p:sp>
      <p:pic>
        <p:nvPicPr>
          <p:cNvPr id="215044" name="Picture 5" descr="farming ma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543425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8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factors affect farming?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Physical factors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Aspect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Weather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Soil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Climate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Human factors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Transport &amp; access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Machinery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340609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UK Relief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4075" y="1981200"/>
            <a:ext cx="3794125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What kind of farming here?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What kind of farming here?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What kind of farming here?</a:t>
            </a:r>
          </a:p>
        </p:txBody>
      </p:sp>
      <p:pic>
        <p:nvPicPr>
          <p:cNvPr id="217092" name="Picture 18" descr="Topography_map_uk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90600"/>
            <a:ext cx="4648200" cy="5562600"/>
          </a:xfrm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1676400" y="2286000"/>
            <a:ext cx="3429000" cy="1524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H="1" flipV="1">
            <a:off x="3810000" y="4572000"/>
            <a:ext cx="1219200" cy="6096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H="1">
            <a:off x="2743200" y="3657600"/>
            <a:ext cx="2286000" cy="9144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632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  <p:bldP spid="1043" grpId="0" animBg="1"/>
      <p:bldP spid="1044" grpId="0" animBg="1"/>
      <p:bldP spid="10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5052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UK Rainfall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What similarities are there between rainfall and relief?</a:t>
            </a:r>
          </a:p>
          <a:p>
            <a:pPr eaLnBrk="1" hangingPunct="1"/>
            <a:r>
              <a:rPr lang="en-US" altLang="en-US" sz="2400" smtClean="0"/>
              <a:t>-</a:t>
            </a:r>
          </a:p>
          <a:p>
            <a:pPr eaLnBrk="1" hangingPunct="1"/>
            <a:r>
              <a:rPr lang="en-US" altLang="en-US" sz="2400" smtClean="0"/>
              <a:t>How does rainfall affect farming?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What grows well in wet weather?</a:t>
            </a:r>
          </a:p>
          <a:p>
            <a:pPr eaLnBrk="1" hangingPunct="1"/>
            <a:endParaRPr lang="en-US" altLang="en-US" sz="2400" smtClean="0"/>
          </a:p>
        </p:txBody>
      </p:sp>
      <p:pic>
        <p:nvPicPr>
          <p:cNvPr id="218116" name="Picture 6" descr="rainfall UK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04800"/>
            <a:ext cx="4473575" cy="6324600"/>
          </a:xfrm>
        </p:spPr>
      </p:pic>
      <p:pic>
        <p:nvPicPr>
          <p:cNvPr id="25607" name="Picture 7" descr="Topography_map_u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90ACEB"/>
              </a:clrFrom>
              <a:clrTo>
                <a:srgbClr val="90AC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4648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1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Sunshine…</a:t>
            </a:r>
          </a:p>
        </p:txBody>
      </p:sp>
      <p:pic>
        <p:nvPicPr>
          <p:cNvPr id="26629" name="Picture 5" descr="sunshine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981200"/>
            <a:ext cx="4114800" cy="4114800"/>
          </a:xfrm>
        </p:spPr>
      </p:pic>
      <p:pic>
        <p:nvPicPr>
          <p:cNvPr id="26630" name="Picture 6" descr="suns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Topography_map_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64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838200" y="381000"/>
            <a:ext cx="7848600" cy="1524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00"/>
                </a:solidFill>
              </a:rPr>
              <a:t>What do you know about sunshine and the UK?</a:t>
            </a:r>
          </a:p>
        </p:txBody>
      </p:sp>
    </p:spTree>
    <p:extLst>
      <p:ext uri="{BB962C8B-B14F-4D97-AF65-F5344CB8AC3E}">
        <p14:creationId xmlns:p14="http://schemas.microsoft.com/office/powerpoint/2010/main" val="19935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60350"/>
            <a:ext cx="7559675" cy="584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3200">
                <a:solidFill>
                  <a:srgbClr val="000000"/>
                </a:solidFill>
                <a:latin typeface="Comic Sans MS" pitchFamily="66" charset="0"/>
              </a:rPr>
              <a:t>Our Food – where does it come from?</a:t>
            </a:r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1685925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771775" y="2636838"/>
            <a:ext cx="5256213" cy="936625"/>
          </a:xfrm>
          <a:prstGeom prst="wedgeRoundRectCallout">
            <a:avLst>
              <a:gd name="adj1" fmla="val -73106"/>
              <a:gd name="adj2" fmla="val -961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An important question to start with Jessie: </a:t>
            </a:r>
            <a:r>
              <a:rPr lang="en-GB" sz="2400" b="1">
                <a:solidFill>
                  <a:srgbClr val="000000"/>
                </a:solidFill>
                <a:latin typeface="Comic Sans MS" pitchFamily="66" charset="0"/>
              </a:rPr>
              <a:t>Are all farmers the same?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2339975" y="908050"/>
            <a:ext cx="3744913" cy="1512888"/>
          </a:xfrm>
          <a:prstGeom prst="wedgeEllipseCallout">
            <a:avLst>
              <a:gd name="adj1" fmla="val -73866"/>
              <a:gd name="adj2" fmla="val 31639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Hi! I’m Jake and this my friend Jessie.</a:t>
            </a:r>
          </a:p>
        </p:txBody>
      </p:sp>
      <p:pic>
        <p:nvPicPr>
          <p:cNvPr id="193542" name="Picture 10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00500"/>
            <a:ext cx="2476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339975" y="3644900"/>
            <a:ext cx="3671888" cy="2232025"/>
          </a:xfrm>
          <a:prstGeom prst="wedgeRoundRectCallout">
            <a:avLst>
              <a:gd name="adj1" fmla="val 92931"/>
              <a:gd name="adj2" fmla="val 11949"/>
              <a:gd name="adj3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Certainly not Jake – you’re an </a:t>
            </a:r>
            <a:r>
              <a:rPr lang="en-GB" sz="3200" b="1" i="1">
                <a:solidFill>
                  <a:srgbClr val="000000"/>
                </a:solidFill>
                <a:latin typeface="Comic Sans MS" pitchFamily="66" charset="0"/>
              </a:rPr>
              <a:t>ARABLE</a:t>
            </a:r>
            <a:r>
              <a:rPr lang="en-GB" sz="3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farmer and I am a </a:t>
            </a:r>
            <a:r>
              <a:rPr lang="en-GB" sz="3200" b="1" i="1">
                <a:solidFill>
                  <a:srgbClr val="000000"/>
                </a:solidFill>
                <a:latin typeface="Comic Sans MS" pitchFamily="66" charset="0"/>
              </a:rPr>
              <a:t>PASTORAL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farmer!</a:t>
            </a:r>
          </a:p>
        </p:txBody>
      </p:sp>
    </p:spTree>
    <p:extLst>
      <p:ext uri="{BB962C8B-B14F-4D97-AF65-F5344CB8AC3E}">
        <p14:creationId xmlns:p14="http://schemas.microsoft.com/office/powerpoint/2010/main" val="14062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8" grpId="0" animBg="1"/>
      <p:bldP spid="51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6" descr="Bovine Beauty by drinksmachin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997200"/>
            <a:ext cx="17287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3" name="Picture 16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05263"/>
            <a:ext cx="22860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0" y="6400800"/>
            <a:ext cx="43561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Jake is an </a:t>
            </a:r>
            <a:r>
              <a:rPr lang="en-GB" sz="2400" b="1" i="1">
                <a:solidFill>
                  <a:srgbClr val="0000FF"/>
                </a:solidFill>
                <a:latin typeface="Comic Sans MS" pitchFamily="66" charset="0"/>
              </a:rPr>
              <a:t>ARABLE</a:t>
            </a:r>
            <a:r>
              <a:rPr lang="en-GB" sz="2400" b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farmer.</a:t>
            </a:r>
          </a:p>
        </p:txBody>
      </p:sp>
      <p:pic>
        <p:nvPicPr>
          <p:cNvPr id="194565" name="Picture 5" descr="Campo di verze, cabbage field by pizzodisev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21163"/>
            <a:ext cx="15097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6" descr="Stripy Field by jillyspoo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73196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7" name="Picture 7" descr="Combine Harvester by Steff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20891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8" name="Picture 8" descr="orchard row by Muffet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16605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179388" y="0"/>
            <a:ext cx="7813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3200">
                <a:solidFill>
                  <a:srgbClr val="000000"/>
                </a:solidFill>
              </a:rPr>
              <a:t>Here are some clues as to what they do…</a:t>
            </a:r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>
            <a:off x="4356100" y="1412875"/>
            <a:ext cx="0" cy="544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194571" name="Picture 5" descr="Sheep by Mark Wales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12875"/>
            <a:ext cx="2519362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2" name="Picture 7" descr="Please Drive Carefully Lambs by gregwake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700213"/>
            <a:ext cx="15192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3" name="Picture 8" descr="DSC00603.JPG by smsm1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20907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76700"/>
            <a:ext cx="1235075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1" name="Text Box 3"/>
          <p:cNvSpPr txBox="1">
            <a:spLocks noChangeArrowheads="1"/>
          </p:cNvSpPr>
          <p:nvPr/>
        </p:nvSpPr>
        <p:spPr bwMode="auto">
          <a:xfrm>
            <a:off x="4500563" y="6400800"/>
            <a:ext cx="5003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Jessie is a </a:t>
            </a:r>
            <a:r>
              <a:rPr lang="en-GB" sz="2400" b="1" i="1">
                <a:solidFill>
                  <a:srgbClr val="009900"/>
                </a:solidFill>
                <a:latin typeface="Comic Sans MS" pitchFamily="66" charset="0"/>
              </a:rPr>
              <a:t>PASTORAL</a:t>
            </a:r>
            <a:r>
              <a:rPr lang="en-GB" sz="2400" b="1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en-GB" sz="2400">
                <a:solidFill>
                  <a:srgbClr val="009900"/>
                </a:solidFill>
                <a:latin typeface="Comic Sans MS" pitchFamily="66" charset="0"/>
              </a:rPr>
              <a:t>farmer.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620713"/>
            <a:ext cx="9144000" cy="8302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Comic Sans MS" pitchFamily="66" charset="0"/>
              </a:rPr>
              <a:t>Write down a definition of what you think an arable farmer is and what a pastoral farmer is.</a:t>
            </a:r>
            <a:endParaRPr lang="en-GB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Challenge yourself: What sector of </a:t>
            </a:r>
            <a:r>
              <a:rPr lang="en-GB" i="1">
                <a:solidFill>
                  <a:srgbClr val="000000"/>
                </a:solidFill>
                <a:latin typeface="Comic Sans MS" pitchFamily="66" charset="0"/>
              </a:rPr>
              <a:t>economic activity</a:t>
            </a:r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 do the farmers belong in? Add this your sentences. </a:t>
            </a:r>
          </a:p>
        </p:txBody>
      </p:sp>
    </p:spTree>
    <p:extLst>
      <p:ext uri="{BB962C8B-B14F-4D97-AF65-F5344CB8AC3E}">
        <p14:creationId xmlns:p14="http://schemas.microsoft.com/office/powerpoint/2010/main" val="35433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4890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424113" y="590550"/>
            <a:ext cx="5616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I </a:t>
            </a:r>
            <a:r>
              <a:rPr lang="en-GB" sz="2000" b="1">
                <a:solidFill>
                  <a:srgbClr val="0000FF"/>
                </a:solidFill>
                <a:latin typeface="Comic Sans MS" pitchFamily="66" charset="0"/>
              </a:rPr>
              <a:t>grow fruit, flowers, vegetables and cereal crops</a:t>
            </a: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…..I am an </a:t>
            </a:r>
            <a:r>
              <a:rPr lang="en-GB" sz="2000" b="1" i="1">
                <a:solidFill>
                  <a:srgbClr val="0000FF"/>
                </a:solidFill>
                <a:latin typeface="Comic Sans MS" pitchFamily="66" charset="0"/>
              </a:rPr>
              <a:t>ARABLE</a:t>
            </a:r>
            <a:r>
              <a:rPr lang="en-GB" sz="2000">
                <a:solidFill>
                  <a:srgbClr val="0000FF"/>
                </a:solidFill>
                <a:latin typeface="Comic Sans MS" pitchFamily="66" charset="0"/>
              </a:rPr>
              <a:t> farmer.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812925" y="2532063"/>
            <a:ext cx="47529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I </a:t>
            </a:r>
            <a:r>
              <a:rPr lang="en-GB" sz="2000" b="1">
                <a:solidFill>
                  <a:srgbClr val="009900"/>
                </a:solidFill>
                <a:latin typeface="Comic Sans MS" pitchFamily="66" charset="0"/>
              </a:rPr>
              <a:t>rear animals and birds for their meat or milk or eggs</a:t>
            </a: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…..I am a </a:t>
            </a:r>
            <a:r>
              <a:rPr lang="en-GB" sz="2000" b="1" i="1">
                <a:solidFill>
                  <a:srgbClr val="009900"/>
                </a:solidFill>
                <a:latin typeface="Comic Sans MS" pitchFamily="66" charset="0"/>
              </a:rPr>
              <a:t>PASTORAL</a:t>
            </a:r>
            <a:r>
              <a:rPr lang="en-GB" sz="2000">
                <a:solidFill>
                  <a:srgbClr val="009900"/>
                </a:solidFill>
                <a:latin typeface="Comic Sans MS" pitchFamily="66" charset="0"/>
              </a:rPr>
              <a:t> farmer.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00288" y="4005263"/>
            <a:ext cx="48958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000">
                <a:solidFill>
                  <a:srgbClr val="7030A0"/>
                </a:solidFill>
                <a:latin typeface="Comic Sans MS" pitchFamily="66" charset="0"/>
              </a:rPr>
              <a:t>….and some farmers may decide to grow a </a:t>
            </a:r>
            <a:r>
              <a:rPr lang="en-GB" sz="2000" b="1">
                <a:solidFill>
                  <a:srgbClr val="7030A0"/>
                </a:solidFill>
                <a:latin typeface="Comic Sans MS" pitchFamily="66" charset="0"/>
              </a:rPr>
              <a:t>mixture</a:t>
            </a:r>
            <a:r>
              <a:rPr lang="en-GB" sz="2000">
                <a:solidFill>
                  <a:srgbClr val="7030A0"/>
                </a:solidFill>
                <a:latin typeface="Comic Sans MS" pitchFamily="66" charset="0"/>
              </a:rPr>
              <a:t> of both crops and animals like me!</a:t>
            </a:r>
          </a:p>
        </p:txBody>
      </p:sp>
      <p:pic>
        <p:nvPicPr>
          <p:cNvPr id="195590" name="Picture 9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33600"/>
            <a:ext cx="20605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2089150" y="476250"/>
            <a:ext cx="6286500" cy="936625"/>
          </a:xfrm>
          <a:prstGeom prst="wedgeRectCallout">
            <a:avLst>
              <a:gd name="adj1" fmla="val -63630"/>
              <a:gd name="adj2" fmla="val -114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692275" y="2565400"/>
            <a:ext cx="4752975" cy="1006475"/>
          </a:xfrm>
          <a:prstGeom prst="wedgeRoundRectCallout">
            <a:avLst>
              <a:gd name="adj1" fmla="val 77008"/>
              <a:gd name="adj2" fmla="val -10182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8205" name="Picture 13" descr="http://ts2.mm.bing.net/images/thumbnail.aspx?q=678274999577&amp;id=47f89fea61f331d4bd6a4c354bd6c8ae&amp;url=http%3a%2f%2fwww.openclipart.org%2fimage%2f800px%2fsvg_to_png%2fcartoon_farm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00488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089150" y="3717925"/>
            <a:ext cx="4859338" cy="1617663"/>
          </a:xfrm>
          <a:prstGeom prst="wedgeEllipseCallout">
            <a:avLst>
              <a:gd name="adj1" fmla="val -68412"/>
              <a:gd name="adj2" fmla="val 2202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39688"/>
            <a:ext cx="8551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600" dirty="0" smtClean="0">
                <a:solidFill>
                  <a:srgbClr val="000000"/>
                </a:solidFill>
                <a:latin typeface="Calibri" pitchFamily="34" charset="0"/>
              </a:rPr>
              <a:t>You </a:t>
            </a:r>
            <a:r>
              <a:rPr lang="en-GB" sz="6600" dirty="0">
                <a:solidFill>
                  <a:srgbClr val="000000"/>
                </a:solidFill>
                <a:latin typeface="Calibri" pitchFamily="34" charset="0"/>
              </a:rPr>
              <a:t>are winners!!!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77800" y="1087438"/>
            <a:ext cx="76342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</a:rPr>
              <a:t>The Government have heard we are starting a new unit in Geography and want to make farmers out of you!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0" y="2781300"/>
            <a:ext cx="8856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srgbClr val="000000"/>
                </a:solidFill>
                <a:latin typeface="Calibri" pitchFamily="34" charset="0"/>
              </a:rPr>
              <a:t>You have each been given a </a:t>
            </a:r>
            <a:r>
              <a:rPr lang="en-GB" sz="3200" dirty="0">
                <a:solidFill>
                  <a:srgbClr val="FF0000"/>
                </a:solidFill>
                <a:latin typeface="Calibri" pitchFamily="34" charset="0"/>
              </a:rPr>
              <a:t>certificate of ownership</a:t>
            </a:r>
            <a:r>
              <a:rPr lang="en-GB" sz="3200" dirty="0">
                <a:solidFill>
                  <a:srgbClr val="000000"/>
                </a:solidFill>
                <a:latin typeface="Calibri" pitchFamily="34" charset="0"/>
              </a:rPr>
              <a:t> of a piece of land.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37063"/>
            <a:ext cx="9144000" cy="13827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latin typeface="Calibri" pitchFamily="34" charset="0"/>
              </a:rPr>
              <a:t>Can you grow anything, anywhere???</a:t>
            </a:r>
          </a:p>
        </p:txBody>
      </p:sp>
      <p:pic>
        <p:nvPicPr>
          <p:cNvPr id="196614" name="Picture 2" descr="C:\Users\rachel.robertson\AppData\Local\Microsoft\Windows\Temporary Internet Files\Content.IE5\PKLVDH77\MM90033656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9688"/>
            <a:ext cx="11017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j0213293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1554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84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5632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You will need to: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GB" sz="2800" dirty="0">
                <a:solidFill>
                  <a:srgbClr val="FF0000"/>
                </a:solidFill>
                <a:latin typeface="Calibri" pitchFamily="34" charset="0"/>
              </a:rPr>
              <a:t>Locate</a:t>
            </a:r>
            <a:r>
              <a:rPr lang="en-GB" sz="2800" dirty="0">
                <a:solidFill>
                  <a:srgbClr val="000000"/>
                </a:solidFill>
                <a:latin typeface="Calibri" pitchFamily="34" charset="0"/>
              </a:rPr>
              <a:t> your piece of land using your brilliant map skills.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</a:rPr>
              <a:t>2) Find out what </a:t>
            </a:r>
            <a:r>
              <a:rPr lang="en-GB" sz="2800" dirty="0">
                <a:solidFill>
                  <a:srgbClr val="FF0000"/>
                </a:solidFill>
                <a:latin typeface="Calibri" pitchFamily="34" charset="0"/>
              </a:rPr>
              <a:t>the climate </a:t>
            </a:r>
            <a:r>
              <a:rPr lang="en-GB" sz="2800" dirty="0">
                <a:solidFill>
                  <a:srgbClr val="000000"/>
                </a:solidFill>
                <a:latin typeface="Calibri" pitchFamily="34" charset="0"/>
              </a:rPr>
              <a:t>is like there from the weather centre.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</a:rPr>
              <a:t>3) </a:t>
            </a:r>
            <a:r>
              <a:rPr lang="en-GB" sz="2800" dirty="0">
                <a:solidFill>
                  <a:srgbClr val="FF0000"/>
                </a:solidFill>
                <a:latin typeface="Calibri" pitchFamily="34" charset="0"/>
              </a:rPr>
              <a:t>Read</a:t>
            </a:r>
            <a:r>
              <a:rPr lang="en-GB" sz="2800" dirty="0">
                <a:solidFill>
                  <a:srgbClr val="000000"/>
                </a:solidFill>
                <a:latin typeface="Calibri" pitchFamily="34" charset="0"/>
              </a:rPr>
              <a:t> the information the government has provided you to advise you to make the </a:t>
            </a:r>
            <a:r>
              <a:rPr lang="en-GB" sz="2800" dirty="0">
                <a:solidFill>
                  <a:srgbClr val="FF0000"/>
                </a:solidFill>
                <a:latin typeface="Calibri" pitchFamily="34" charset="0"/>
              </a:rPr>
              <a:t>best decision about what to farm</a:t>
            </a:r>
            <a:r>
              <a:rPr lang="en-GB" sz="2800" dirty="0">
                <a:solidFill>
                  <a:srgbClr val="000000"/>
                </a:solidFill>
                <a:latin typeface="Calibri" pitchFamily="34" charset="0"/>
              </a:rPr>
              <a:t>. Read this through carefully and decide which is the best option for your farm, given its location, relief and climate.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2800" dirty="0">
              <a:solidFill>
                <a:srgbClr val="000000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000000"/>
                </a:solidFill>
                <a:latin typeface="Calibri" pitchFamily="34" charset="0"/>
              </a:rPr>
              <a:t>4) Collect a sticker and write </a:t>
            </a:r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</a:rPr>
              <a:t>your </a:t>
            </a:r>
            <a:r>
              <a:rPr lang="en-GB" sz="2800" dirty="0">
                <a:solidFill>
                  <a:srgbClr val="000000"/>
                </a:solidFill>
                <a:latin typeface="Calibri" pitchFamily="34" charset="0"/>
              </a:rPr>
              <a:t>farmer name and the type of farm you are running.</a:t>
            </a:r>
            <a:endParaRPr lang="en-GB" sz="4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7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en-US" smtClean="0"/>
          </a:p>
        </p:txBody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89588"/>
            <a:ext cx="9144000" cy="1268412"/>
          </a:xfrm>
          <a:solidFill>
            <a:srgbClr val="00FF00"/>
          </a:solidFill>
        </p:spPr>
        <p:txBody>
          <a:bodyPr/>
          <a:lstStyle/>
          <a:p>
            <a:pPr>
              <a:buFontTx/>
              <a:buNone/>
            </a:pPr>
            <a:r>
              <a:rPr lang="en-GB" altLang="en-US" smtClean="0">
                <a:latin typeface="Calibri" pitchFamily="34" charset="0"/>
              </a:rPr>
              <a:t>SUPER DUPER CHALLENGE: Come to the front and become a top government advisor!</a:t>
            </a:r>
          </a:p>
          <a:p>
            <a:pPr>
              <a:buFontTx/>
              <a:buNone/>
            </a:pPr>
            <a:endParaRPr lang="en-GB" altLang="en-US" smtClean="0">
              <a:latin typeface="Calibri" pitchFamily="34" charset="0"/>
            </a:endParaRPr>
          </a:p>
          <a:p>
            <a:pPr>
              <a:buFontTx/>
              <a:buNone/>
            </a:pPr>
            <a:endParaRPr lang="en-GB" altLang="en-US" smtClean="0">
              <a:latin typeface="Calibri" pitchFamily="34" charset="0"/>
            </a:endParaRPr>
          </a:p>
        </p:txBody>
      </p:sp>
      <p:pic>
        <p:nvPicPr>
          <p:cNvPr id="197637" name="Picture 5" descr="MC90043161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5894388"/>
            <a:ext cx="963612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http://blog.5pm.co.uk/wp-content/uploads/2010/06/Edinburgh-Farmers-Marke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10312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-252413" y="188913"/>
            <a:ext cx="10296526" cy="830262"/>
          </a:xfrm>
          <a:prstGeom prst="rect">
            <a:avLst/>
          </a:prstGeom>
          <a:solidFill>
            <a:schemeClr val="bg1">
              <a:alpha val="4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>
                <a:solidFill>
                  <a:srgbClr val="000000"/>
                </a:solidFill>
                <a:latin typeface="Calibri" pitchFamily="34" charset="0"/>
              </a:rPr>
              <a:t>We’re going to the farmer’s market!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844675"/>
            <a:ext cx="9036050" cy="4586288"/>
          </a:xfrm>
          <a:prstGeom prst="rect">
            <a:avLst/>
          </a:prstGeom>
          <a:solidFill>
            <a:srgbClr val="00B0F0">
              <a:alpha val="93000"/>
            </a:srgb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will go to the farmer’s market where you will meet other farmers. You will have the opportunity to meet other farmers from all round the country.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need to meet another farmer, who is a </a:t>
            </a:r>
            <a:r>
              <a:rPr lang="en-GB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different type of farmer to what you are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will need to be prepared to introduce your new farmer friend to the rest of us at the farmer’s market.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 need to tell us: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farmer’s name,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type of farmer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they are and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why they have chosen to farm what they have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25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6" descr="rainfall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4735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619250" y="1484313"/>
            <a:ext cx="4105275" cy="73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5867400" y="1300163"/>
            <a:ext cx="2595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Here, it rains a great deal.</a:t>
            </a: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5886450" y="3532188"/>
            <a:ext cx="251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Here, it rains a lot. 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835150" y="3717925"/>
            <a:ext cx="4037013" cy="13668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12"/>
          <p:cNvSpPr txBox="1">
            <a:spLocks noChangeArrowheads="1"/>
          </p:cNvSpPr>
          <p:nvPr/>
        </p:nvSpPr>
        <p:spPr bwMode="auto">
          <a:xfrm>
            <a:off x="6156325" y="4530725"/>
            <a:ext cx="251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Here, it rains the least.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563938" y="4629150"/>
            <a:ext cx="2620962" cy="984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Box 15"/>
          <p:cNvSpPr txBox="1">
            <a:spLocks noChangeArrowheads="1"/>
          </p:cNvSpPr>
          <p:nvPr/>
        </p:nvSpPr>
        <p:spPr bwMode="auto">
          <a:xfrm>
            <a:off x="5292725" y="5445125"/>
            <a:ext cx="2519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Here, it rains quite a lot, but not as much as the rest of the UK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19250" y="5907088"/>
            <a:ext cx="367347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843213" y="2420938"/>
            <a:ext cx="2881312" cy="7921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TextBox 23"/>
          <p:cNvSpPr txBox="1">
            <a:spLocks noChangeArrowheads="1"/>
          </p:cNvSpPr>
          <p:nvPr/>
        </p:nvSpPr>
        <p:spPr bwMode="auto">
          <a:xfrm>
            <a:off x="5886450" y="2205038"/>
            <a:ext cx="2789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Here, it is rains very little and there is shelter from the wind because of the mountains to the West.</a:t>
            </a:r>
          </a:p>
        </p:txBody>
      </p:sp>
    </p:spTree>
    <p:extLst>
      <p:ext uri="{BB962C8B-B14F-4D97-AF65-F5344CB8AC3E}">
        <p14:creationId xmlns:p14="http://schemas.microsoft.com/office/powerpoint/2010/main" val="1506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rcle Strokes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1526</Words>
  <Application>Microsoft Office PowerPoint</Application>
  <PresentationFormat>On-screen Show (4:3)</PresentationFormat>
  <Paragraphs>179</Paragraphs>
  <Slides>28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Circle Strokes</vt:lpstr>
      <vt:lpstr>Default Design</vt:lpstr>
      <vt:lpstr>FARMING </vt:lpstr>
      <vt:lpstr>Food and farming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factors affect farming?</vt:lpstr>
      <vt:lpstr>UK Relief</vt:lpstr>
      <vt:lpstr>UK Rainfall</vt:lpstr>
      <vt:lpstr>Sunshine…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</dc:title>
  <dc:creator>Jen Wood</dc:creator>
  <cp:lastModifiedBy>Jen Wood</cp:lastModifiedBy>
  <cp:revision>1</cp:revision>
  <dcterms:created xsi:type="dcterms:W3CDTF">2014-03-09T13:39:10Z</dcterms:created>
  <dcterms:modified xsi:type="dcterms:W3CDTF">2014-03-09T13:41:21Z</dcterms:modified>
</cp:coreProperties>
</file>