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30451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16" name="Straight Connector 15"/>
          <p:cNvCxnSpPr/>
          <p:nvPr userDrawn="1"/>
        </p:nvCxnSpPr>
        <p:spPr>
          <a:xfrm>
            <a:off x="0" y="1268760"/>
            <a:ext cx="9144000" cy="0"/>
          </a:xfrm>
          <a:prstGeom prst="line">
            <a:avLst/>
          </a:prstGeom>
          <a:ln w="38100" cap="rnd" cmpd="sng">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pic>
        <p:nvPicPr>
          <p:cNvPr id="17" name="Picture 2" descr="H:\HMDT\Branding\Logo pack and guidelines\HMDT logo pack\HMDT\HMDT Trust logo.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100392" y="116752"/>
            <a:ext cx="770677"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619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3"/>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3"/>
            <a:ext cx="2133600" cy="365125"/>
          </a:xfrm>
          <a:prstGeom prst="rect">
            <a:avLst/>
          </a:prstGeom>
        </p:spPr>
        <p:txBody>
          <a:bodyPr/>
          <a:lstStyle/>
          <a:p>
            <a:fld id="{38AE7E49-4DBA-4A89-914D-27741D11D4F2}" type="datetimeFigureOut">
              <a:rPr lang="en-GB">
                <a:solidFill>
                  <a:prstClr val="black"/>
                </a:solidFill>
              </a:rPr>
              <a:pPr/>
              <a:t>14/02/2014</a:t>
            </a:fld>
            <a:endParaRPr lang="en-GB">
              <a:solidFill>
                <a:prstClr val="black"/>
              </a:solidFill>
            </a:endParaRPr>
          </a:p>
        </p:txBody>
      </p:sp>
      <p:sp>
        <p:nvSpPr>
          <p:cNvPr id="5" name="Footer Placeholder 4"/>
          <p:cNvSpPr>
            <a:spLocks noGrp="1"/>
          </p:cNvSpPr>
          <p:nvPr>
            <p:ph type="ftr" sz="quarter" idx="11"/>
          </p:nvPr>
        </p:nvSpPr>
        <p:spPr>
          <a:xfrm>
            <a:off x="3124200" y="6356353"/>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3"/>
            <a:ext cx="2133600" cy="365125"/>
          </a:xfrm>
          <a:prstGeom prst="rect">
            <a:avLst/>
          </a:prstGeom>
        </p:spPr>
        <p:txBody>
          <a:bodyPr/>
          <a:lstStyle/>
          <a:p>
            <a:fld id="{B1364679-3ED7-4BB3-9355-CB5BCA1A51EE}"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6819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3"/>
            <a:ext cx="2133600" cy="365125"/>
          </a:xfrm>
          <a:prstGeom prst="rect">
            <a:avLst/>
          </a:prstGeom>
        </p:spPr>
        <p:txBody>
          <a:bodyPr/>
          <a:lstStyle/>
          <a:p>
            <a:fld id="{38AE7E49-4DBA-4A89-914D-27741D11D4F2}" type="datetimeFigureOut">
              <a:rPr lang="en-GB">
                <a:solidFill>
                  <a:prstClr val="black"/>
                </a:solidFill>
              </a:rPr>
              <a:pPr/>
              <a:t>14/02/2014</a:t>
            </a:fld>
            <a:endParaRPr lang="en-GB">
              <a:solidFill>
                <a:prstClr val="black"/>
              </a:solidFill>
            </a:endParaRPr>
          </a:p>
        </p:txBody>
      </p:sp>
      <p:sp>
        <p:nvSpPr>
          <p:cNvPr id="3" name="Footer Placeholder 2"/>
          <p:cNvSpPr>
            <a:spLocks noGrp="1"/>
          </p:cNvSpPr>
          <p:nvPr>
            <p:ph type="ftr" sz="quarter" idx="11"/>
          </p:nvPr>
        </p:nvSpPr>
        <p:spPr>
          <a:xfrm>
            <a:off x="3124200" y="6356353"/>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3"/>
            <a:ext cx="2133600" cy="365125"/>
          </a:xfrm>
          <a:prstGeom prst="rect">
            <a:avLst/>
          </a:prstGeom>
        </p:spPr>
        <p:txBody>
          <a:bodyPr/>
          <a:lstStyle/>
          <a:p>
            <a:fld id="{B1364679-3ED7-4BB3-9355-CB5BCA1A51EE}"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3029628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0197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hmd.org.uk/sites/default/files/var_hong_houston.mp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512" y="404664"/>
            <a:ext cx="8229600" cy="85010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4000" b="1" dirty="0" err="1" smtClean="0">
                <a:solidFill>
                  <a:srgbClr val="7030A0"/>
                </a:solidFill>
                <a:latin typeface="Novecento wide DemiBold" pitchFamily="50" charset="0"/>
              </a:rPr>
              <a:t>Var</a:t>
            </a:r>
            <a:r>
              <a:rPr lang="en-GB" sz="4000" b="1" dirty="0" smtClean="0">
                <a:solidFill>
                  <a:srgbClr val="7030A0"/>
                </a:solidFill>
                <a:latin typeface="Novecento wide DemiBold" pitchFamily="50" charset="0"/>
              </a:rPr>
              <a:t> </a:t>
            </a:r>
            <a:r>
              <a:rPr lang="en-GB" sz="4000" b="1" dirty="0" err="1" smtClean="0">
                <a:solidFill>
                  <a:srgbClr val="7030A0"/>
                </a:solidFill>
                <a:latin typeface="Novecento wide DemiBold" pitchFamily="50" charset="0"/>
              </a:rPr>
              <a:t>ashe</a:t>
            </a:r>
            <a:r>
              <a:rPr lang="en-GB" sz="4000" b="1" dirty="0" smtClean="0">
                <a:solidFill>
                  <a:srgbClr val="7030A0"/>
                </a:solidFill>
                <a:latin typeface="Novecento wide DemiBold" pitchFamily="50" charset="0"/>
              </a:rPr>
              <a:t> </a:t>
            </a:r>
            <a:r>
              <a:rPr lang="en-GB" sz="4000" b="1" dirty="0" err="1" smtClean="0">
                <a:solidFill>
                  <a:srgbClr val="7030A0"/>
                </a:solidFill>
                <a:latin typeface="Novecento wide DemiBold" pitchFamily="50" charset="0"/>
              </a:rPr>
              <a:t>houston</a:t>
            </a:r>
            <a:endParaRPr lang="en-GB" sz="4000" b="1" dirty="0">
              <a:solidFill>
                <a:srgbClr val="7030A0"/>
              </a:solidFill>
              <a:latin typeface="Novecento wide DemiBold" pitchFamily="50" charset="0"/>
            </a:endParaRPr>
          </a:p>
        </p:txBody>
      </p:sp>
      <p:pic>
        <p:nvPicPr>
          <p:cNvPr id="4" name="Picture 3">
            <a:hlinkClick r:id="rId2"/>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294774"/>
            <a:ext cx="9144000" cy="5563225"/>
          </a:xfrm>
          <a:prstGeom prst="rect">
            <a:avLst/>
          </a:prstGeom>
        </p:spPr>
      </p:pic>
    </p:spTree>
    <p:extLst>
      <p:ext uri="{BB962C8B-B14F-4D97-AF65-F5344CB8AC3E}">
        <p14:creationId xmlns:p14="http://schemas.microsoft.com/office/powerpoint/2010/main" val="1721319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512" y="404664"/>
            <a:ext cx="8229600" cy="85010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4000" b="1" dirty="0" err="1" smtClean="0">
                <a:solidFill>
                  <a:srgbClr val="7030A0"/>
                </a:solidFill>
                <a:latin typeface="Novecento wide DemiBold" pitchFamily="50" charset="0"/>
              </a:rPr>
              <a:t>Var</a:t>
            </a:r>
            <a:r>
              <a:rPr lang="en-GB" sz="4000" b="1" dirty="0" smtClean="0">
                <a:solidFill>
                  <a:srgbClr val="7030A0"/>
                </a:solidFill>
                <a:latin typeface="Novecento wide DemiBold" pitchFamily="50" charset="0"/>
              </a:rPr>
              <a:t> </a:t>
            </a:r>
            <a:r>
              <a:rPr lang="en-GB" sz="4000" b="1" dirty="0" err="1" smtClean="0">
                <a:solidFill>
                  <a:srgbClr val="7030A0"/>
                </a:solidFill>
                <a:latin typeface="Novecento wide DemiBold" pitchFamily="50" charset="0"/>
              </a:rPr>
              <a:t>ashe</a:t>
            </a:r>
            <a:r>
              <a:rPr lang="en-GB" sz="4000" b="1" dirty="0" smtClean="0">
                <a:solidFill>
                  <a:srgbClr val="7030A0"/>
                </a:solidFill>
                <a:latin typeface="Novecento wide DemiBold" pitchFamily="50" charset="0"/>
              </a:rPr>
              <a:t> </a:t>
            </a:r>
            <a:r>
              <a:rPr lang="en-GB" sz="4000" b="1" dirty="0" err="1" smtClean="0">
                <a:solidFill>
                  <a:srgbClr val="7030A0"/>
                </a:solidFill>
                <a:latin typeface="Novecento wide DemiBold" pitchFamily="50" charset="0"/>
              </a:rPr>
              <a:t>houston</a:t>
            </a:r>
            <a:endParaRPr lang="en-GB" sz="4000" b="1" dirty="0">
              <a:solidFill>
                <a:srgbClr val="7030A0"/>
              </a:solidFill>
              <a:latin typeface="Novecento wide DemiBold" pitchFamily="50" charset="0"/>
            </a:endParaRPr>
          </a:p>
        </p:txBody>
      </p:sp>
      <p:sp>
        <p:nvSpPr>
          <p:cNvPr id="3" name="Rectangle 2"/>
          <p:cNvSpPr/>
          <p:nvPr/>
        </p:nvSpPr>
        <p:spPr>
          <a:xfrm>
            <a:off x="179512" y="1334373"/>
            <a:ext cx="8856984" cy="5262979"/>
          </a:xfrm>
          <a:prstGeom prst="rect">
            <a:avLst/>
          </a:prstGeom>
        </p:spPr>
        <p:txBody>
          <a:bodyPr wrap="square">
            <a:spAutoFit/>
          </a:bodyPr>
          <a:lstStyle/>
          <a:p>
            <a:r>
              <a:rPr lang="en-GB" sz="2400" i="1" dirty="0">
                <a:solidFill>
                  <a:prstClr val="black"/>
                </a:solidFill>
                <a:latin typeface="Arial" pitchFamily="34" charset="0"/>
                <a:cs typeface="Arial" pitchFamily="34" charset="0"/>
              </a:rPr>
              <a:t>The date, April 17th, 1975, would stay in the minds of millions for years to come.  It marked the beginning of almost four years of terror as the Khmer Rouge turned Cambodia into a vast concentration camp</a:t>
            </a:r>
            <a:r>
              <a:rPr lang="en-GB" sz="2400" i="1" dirty="0">
                <a:solidFill>
                  <a:prstClr val="black"/>
                </a:solidFill>
                <a:latin typeface="Arial" pitchFamily="34" charset="0"/>
                <a:cs typeface="Arial" pitchFamily="34" charset="0"/>
              </a:rPr>
              <a:t>.</a:t>
            </a:r>
          </a:p>
          <a:p>
            <a:endParaRPr lang="en-GB" sz="2400" dirty="0">
              <a:solidFill>
                <a:prstClr val="black"/>
              </a:solidFill>
              <a:latin typeface="Arial" pitchFamily="34" charset="0"/>
              <a:cs typeface="Arial" pitchFamily="34" charset="0"/>
            </a:endParaRPr>
          </a:p>
          <a:p>
            <a:r>
              <a:rPr lang="en-GB" sz="2400" i="1" dirty="0">
                <a:solidFill>
                  <a:prstClr val="black"/>
                </a:solidFill>
                <a:latin typeface="Arial" pitchFamily="34" charset="0"/>
                <a:cs typeface="Arial" pitchFamily="34" charset="0"/>
              </a:rPr>
              <a:t>A few hours later, our misery started.  The Khmer Rouge ordered us to leave the city “for three hours only” and to carry nothing with us...I left my house with my mother, my two daughters, three sisters and two brothers.  </a:t>
            </a:r>
            <a:endParaRPr lang="en-GB" sz="2400" dirty="0">
              <a:solidFill>
                <a:prstClr val="black"/>
              </a:solidFill>
              <a:latin typeface="Arial" pitchFamily="34" charset="0"/>
              <a:cs typeface="Arial" pitchFamily="34" charset="0"/>
            </a:endParaRPr>
          </a:p>
          <a:p>
            <a:r>
              <a:rPr lang="en-GB" sz="2400" i="1" dirty="0">
                <a:solidFill>
                  <a:prstClr val="black"/>
                </a:solidFill>
                <a:latin typeface="Arial" pitchFamily="34" charset="0"/>
                <a:cs typeface="Arial" pitchFamily="34" charset="0"/>
              </a:rPr>
              <a:t> </a:t>
            </a:r>
            <a:endParaRPr lang="en-GB" sz="2400" dirty="0">
              <a:solidFill>
                <a:prstClr val="black"/>
              </a:solidFill>
              <a:latin typeface="Arial" pitchFamily="34" charset="0"/>
              <a:cs typeface="Arial" pitchFamily="34" charset="0"/>
            </a:endParaRPr>
          </a:p>
          <a:p>
            <a:r>
              <a:rPr lang="en-GB" sz="2400" i="1" dirty="0">
                <a:solidFill>
                  <a:prstClr val="black"/>
                </a:solidFill>
                <a:latin typeface="Arial" pitchFamily="34" charset="0"/>
                <a:cs typeface="Arial" pitchFamily="34" charset="0"/>
              </a:rPr>
              <a:t>Two million people were forced out of the city and on the road. A general air of misery hung over the whole crowd as we trudged along.  Our entire fabric of life had been torn apart…I had never seen the streets so packed with people before.  </a:t>
            </a:r>
            <a:endParaRPr lang="en-GB" sz="2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732312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512" y="404664"/>
            <a:ext cx="8229600" cy="85010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4000" b="1" dirty="0" err="1" smtClean="0">
                <a:solidFill>
                  <a:srgbClr val="7030A0"/>
                </a:solidFill>
                <a:latin typeface="Novecento wide DemiBold" pitchFamily="50" charset="0"/>
              </a:rPr>
              <a:t>Var</a:t>
            </a:r>
            <a:r>
              <a:rPr lang="en-GB" sz="4000" b="1" dirty="0" smtClean="0">
                <a:solidFill>
                  <a:srgbClr val="7030A0"/>
                </a:solidFill>
                <a:latin typeface="Novecento wide DemiBold" pitchFamily="50" charset="0"/>
              </a:rPr>
              <a:t> </a:t>
            </a:r>
            <a:r>
              <a:rPr lang="en-GB" sz="4000" b="1" dirty="0" err="1" smtClean="0">
                <a:solidFill>
                  <a:srgbClr val="7030A0"/>
                </a:solidFill>
                <a:latin typeface="Novecento wide DemiBold" pitchFamily="50" charset="0"/>
              </a:rPr>
              <a:t>ashe</a:t>
            </a:r>
            <a:r>
              <a:rPr lang="en-GB" sz="4000" b="1" dirty="0" smtClean="0">
                <a:solidFill>
                  <a:srgbClr val="7030A0"/>
                </a:solidFill>
                <a:latin typeface="Novecento wide DemiBold" pitchFamily="50" charset="0"/>
              </a:rPr>
              <a:t> </a:t>
            </a:r>
            <a:r>
              <a:rPr lang="en-GB" sz="4000" b="1" dirty="0" err="1" smtClean="0">
                <a:solidFill>
                  <a:srgbClr val="7030A0"/>
                </a:solidFill>
                <a:latin typeface="Novecento wide DemiBold" pitchFamily="50" charset="0"/>
              </a:rPr>
              <a:t>houston</a:t>
            </a:r>
            <a:endParaRPr lang="en-GB" sz="4000" b="1" dirty="0">
              <a:solidFill>
                <a:srgbClr val="7030A0"/>
              </a:solidFill>
              <a:latin typeface="Novecento wide DemiBold" pitchFamily="50" charset="0"/>
            </a:endParaRPr>
          </a:p>
        </p:txBody>
      </p:sp>
      <p:sp>
        <p:nvSpPr>
          <p:cNvPr id="5" name="Rectangle 4"/>
          <p:cNvSpPr/>
          <p:nvPr/>
        </p:nvSpPr>
        <p:spPr>
          <a:xfrm>
            <a:off x="323528" y="1253073"/>
            <a:ext cx="8568952" cy="5632311"/>
          </a:xfrm>
          <a:prstGeom prst="rect">
            <a:avLst/>
          </a:prstGeom>
        </p:spPr>
        <p:txBody>
          <a:bodyPr wrap="square">
            <a:spAutoFit/>
          </a:bodyPr>
          <a:lstStyle/>
          <a:p>
            <a:r>
              <a:rPr lang="en-GB" sz="2400" i="1" dirty="0">
                <a:solidFill>
                  <a:prstClr val="black"/>
                </a:solidFill>
                <a:latin typeface="Arial" pitchFamily="34" charset="0"/>
                <a:cs typeface="Arial" pitchFamily="34" charset="0"/>
              </a:rPr>
              <a:t>Five hours passed, one day, two days, three days….  We realised by now that this was a trip without return.  The Khmer Rouge fired machine-gun rounds in the air to force us to advance under the intense heat of the scorching sun.</a:t>
            </a:r>
            <a:endParaRPr lang="en-GB" sz="2400" dirty="0">
              <a:solidFill>
                <a:prstClr val="black"/>
              </a:solidFill>
              <a:latin typeface="Arial" pitchFamily="34" charset="0"/>
              <a:cs typeface="Arial" pitchFamily="34" charset="0"/>
            </a:endParaRPr>
          </a:p>
          <a:p>
            <a:r>
              <a:rPr lang="en-GB" sz="2400" i="1" dirty="0">
                <a:solidFill>
                  <a:prstClr val="black"/>
                </a:solidFill>
                <a:latin typeface="Arial" pitchFamily="34" charset="0"/>
                <a:cs typeface="Arial" pitchFamily="34" charset="0"/>
              </a:rPr>
              <a:t> </a:t>
            </a:r>
            <a:endParaRPr lang="en-GB" sz="2400" dirty="0">
              <a:solidFill>
                <a:prstClr val="black"/>
              </a:solidFill>
              <a:latin typeface="Arial" pitchFamily="34" charset="0"/>
              <a:cs typeface="Arial" pitchFamily="34" charset="0"/>
            </a:endParaRPr>
          </a:p>
          <a:p>
            <a:r>
              <a:rPr lang="en-GB" sz="2400" i="1" dirty="0">
                <a:solidFill>
                  <a:prstClr val="black"/>
                </a:solidFill>
                <a:latin typeface="Arial" pitchFamily="34" charset="0"/>
                <a:cs typeface="Arial" pitchFamily="34" charset="0"/>
              </a:rPr>
              <a:t>After about a month, completely exhausted, we stopped in a village where the Khmer Rouge started to integrate arriving city-dwellers like us into the life of the rural inhabitants. My family were assigned to dig irrigation canals, ponds, dams, and cut trees in the forest and the jungle. We were then forced to attend brainwashing sessions between 9 and 11 o’clock. The Khmer Rouge used to keep us on the move from village to village so that we couldn’t organise an insurrection.  We usually travelled on foot or by ox-cart, but on one occasion we were sent by train. </a:t>
            </a:r>
            <a:endParaRPr lang="en-GB" sz="2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328825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512" y="404664"/>
            <a:ext cx="8229600" cy="85010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4000" b="1" dirty="0" err="1" smtClean="0">
                <a:solidFill>
                  <a:srgbClr val="7030A0"/>
                </a:solidFill>
                <a:latin typeface="Novecento wide DemiBold" pitchFamily="50" charset="0"/>
              </a:rPr>
              <a:t>Var</a:t>
            </a:r>
            <a:r>
              <a:rPr lang="en-GB" sz="4000" b="1" dirty="0" smtClean="0">
                <a:solidFill>
                  <a:srgbClr val="7030A0"/>
                </a:solidFill>
                <a:latin typeface="Novecento wide DemiBold" pitchFamily="50" charset="0"/>
              </a:rPr>
              <a:t> </a:t>
            </a:r>
            <a:r>
              <a:rPr lang="en-GB" sz="4000" b="1" dirty="0" err="1" smtClean="0">
                <a:solidFill>
                  <a:srgbClr val="7030A0"/>
                </a:solidFill>
                <a:latin typeface="Novecento wide DemiBold" pitchFamily="50" charset="0"/>
              </a:rPr>
              <a:t>ashe</a:t>
            </a:r>
            <a:r>
              <a:rPr lang="en-GB" sz="4000" b="1" dirty="0" smtClean="0">
                <a:solidFill>
                  <a:srgbClr val="7030A0"/>
                </a:solidFill>
                <a:latin typeface="Novecento wide DemiBold" pitchFamily="50" charset="0"/>
              </a:rPr>
              <a:t> </a:t>
            </a:r>
            <a:r>
              <a:rPr lang="en-GB" sz="4000" b="1" dirty="0" err="1" smtClean="0">
                <a:solidFill>
                  <a:srgbClr val="7030A0"/>
                </a:solidFill>
                <a:latin typeface="Novecento wide DemiBold" pitchFamily="50" charset="0"/>
              </a:rPr>
              <a:t>houston</a:t>
            </a:r>
            <a:endParaRPr lang="en-GB" sz="4000" b="1" dirty="0">
              <a:solidFill>
                <a:srgbClr val="7030A0"/>
              </a:solidFill>
              <a:latin typeface="Novecento wide DemiBold" pitchFamily="50" charset="0"/>
            </a:endParaRPr>
          </a:p>
        </p:txBody>
      </p:sp>
      <p:sp>
        <p:nvSpPr>
          <p:cNvPr id="3" name="Rectangle 2"/>
          <p:cNvSpPr/>
          <p:nvPr/>
        </p:nvSpPr>
        <p:spPr>
          <a:xfrm>
            <a:off x="467544" y="1791975"/>
            <a:ext cx="8208912" cy="3293209"/>
          </a:xfrm>
          <a:prstGeom prst="rect">
            <a:avLst/>
          </a:prstGeom>
        </p:spPr>
        <p:txBody>
          <a:bodyPr wrap="square">
            <a:spAutoFit/>
          </a:bodyPr>
          <a:lstStyle/>
          <a:p>
            <a:r>
              <a:rPr lang="en-GB" sz="2600" i="1" dirty="0">
                <a:solidFill>
                  <a:prstClr val="black"/>
                </a:solidFill>
                <a:latin typeface="Arial" pitchFamily="34" charset="0"/>
                <a:cs typeface="Arial" pitchFamily="34" charset="0"/>
              </a:rPr>
              <a:t>My family were evacuated, from the south of Cambodia, to the north of Cambodia.  The train was packed like sardines, altogether 3,000 of us in one train.  And it took three days…that was a nightmare in itself.  People die[d] on the train, and they wouldn’t stop for us to bury the dead, eventually they started to smell and we had to throw them through the window of the train”.</a:t>
            </a:r>
            <a:endParaRPr lang="en-GB" sz="2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34379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512" y="404664"/>
            <a:ext cx="8229600" cy="85010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4000" b="1" dirty="0" smtClean="0">
                <a:solidFill>
                  <a:srgbClr val="7030A0"/>
                </a:solidFill>
                <a:latin typeface="Novecento wide DemiBold" pitchFamily="50" charset="0"/>
              </a:rPr>
              <a:t>Map of Cambodia</a:t>
            </a:r>
            <a:endParaRPr lang="en-GB" sz="4000" b="1" dirty="0">
              <a:solidFill>
                <a:srgbClr val="7030A0"/>
              </a:solidFill>
              <a:latin typeface="Novecento wide DemiBold" pitchFamily="50" charset="0"/>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8194" y="1291341"/>
            <a:ext cx="7468048" cy="5602437"/>
          </a:xfrm>
          <a:prstGeom prst="rect">
            <a:avLst/>
          </a:prstGeom>
        </p:spPr>
      </p:pic>
    </p:spTree>
    <p:extLst>
      <p:ext uri="{BB962C8B-B14F-4D97-AF65-F5344CB8AC3E}">
        <p14:creationId xmlns:p14="http://schemas.microsoft.com/office/powerpoint/2010/main" val="3777819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512" y="404664"/>
            <a:ext cx="8229600" cy="85010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4000" b="1" dirty="0" err="1" smtClean="0">
                <a:solidFill>
                  <a:srgbClr val="7030A0"/>
                </a:solidFill>
                <a:latin typeface="Novecento wide DemiBold" pitchFamily="50" charset="0"/>
              </a:rPr>
              <a:t>Var</a:t>
            </a:r>
            <a:r>
              <a:rPr lang="en-GB" sz="4000" b="1" dirty="0" smtClean="0">
                <a:solidFill>
                  <a:srgbClr val="7030A0"/>
                </a:solidFill>
                <a:latin typeface="Novecento wide DemiBold" pitchFamily="50" charset="0"/>
              </a:rPr>
              <a:t> </a:t>
            </a:r>
            <a:r>
              <a:rPr lang="en-GB" sz="4000" b="1" dirty="0" err="1" smtClean="0">
                <a:solidFill>
                  <a:srgbClr val="7030A0"/>
                </a:solidFill>
                <a:latin typeface="Novecento wide DemiBold" pitchFamily="50" charset="0"/>
              </a:rPr>
              <a:t>ashe</a:t>
            </a:r>
            <a:r>
              <a:rPr lang="en-GB" sz="4000" b="1" dirty="0" smtClean="0">
                <a:solidFill>
                  <a:srgbClr val="7030A0"/>
                </a:solidFill>
                <a:latin typeface="Novecento wide DemiBold" pitchFamily="50" charset="0"/>
              </a:rPr>
              <a:t> </a:t>
            </a:r>
            <a:r>
              <a:rPr lang="en-GB" sz="4000" b="1" dirty="0" err="1" smtClean="0">
                <a:solidFill>
                  <a:srgbClr val="7030A0"/>
                </a:solidFill>
                <a:latin typeface="Novecento wide DemiBold" pitchFamily="50" charset="0"/>
              </a:rPr>
              <a:t>houston</a:t>
            </a:r>
            <a:endParaRPr lang="en-GB" sz="4000" b="1" dirty="0">
              <a:solidFill>
                <a:srgbClr val="7030A0"/>
              </a:solidFill>
              <a:latin typeface="Novecento wide DemiBold" pitchFamily="50" charset="0"/>
            </a:endParaRPr>
          </a:p>
        </p:txBody>
      </p:sp>
      <p:sp>
        <p:nvSpPr>
          <p:cNvPr id="3" name="Rectangle 2"/>
          <p:cNvSpPr/>
          <p:nvPr/>
        </p:nvSpPr>
        <p:spPr>
          <a:xfrm>
            <a:off x="0" y="1484784"/>
            <a:ext cx="5076056" cy="5293757"/>
          </a:xfrm>
          <a:prstGeom prst="rect">
            <a:avLst/>
          </a:prstGeom>
        </p:spPr>
        <p:txBody>
          <a:bodyPr wrap="square">
            <a:spAutoFit/>
          </a:bodyPr>
          <a:lstStyle/>
          <a:p>
            <a:r>
              <a:rPr lang="en-GB" sz="2600" i="1" dirty="0">
                <a:solidFill>
                  <a:srgbClr val="F79646">
                    <a:lumMod val="75000"/>
                  </a:srgbClr>
                </a:solidFill>
                <a:latin typeface="Arial" pitchFamily="34" charset="0"/>
                <a:cs typeface="Arial" pitchFamily="34" charset="0"/>
              </a:rPr>
              <a:t>My memory is absolutely clear about our arrival in England.  As we approached Heathrow </a:t>
            </a:r>
            <a:r>
              <a:rPr lang="en-GB" sz="2600" i="1" dirty="0">
                <a:solidFill>
                  <a:srgbClr val="F79646">
                    <a:lumMod val="75000"/>
                  </a:srgbClr>
                </a:solidFill>
                <a:latin typeface="Arial" pitchFamily="34" charset="0"/>
                <a:cs typeface="Arial" pitchFamily="34" charset="0"/>
              </a:rPr>
              <a:t>Airport</a:t>
            </a:r>
            <a:r>
              <a:rPr lang="en-GB" sz="2600" i="1" dirty="0">
                <a:solidFill>
                  <a:srgbClr val="F79646">
                    <a:lumMod val="75000"/>
                  </a:srgbClr>
                </a:solidFill>
                <a:latin typeface="Arial" pitchFamily="34" charset="0"/>
                <a:cs typeface="Arial" pitchFamily="34" charset="0"/>
              </a:rPr>
              <a:t>, I looked down first at the green fields and then at the rows of houses and larger buildings that made up London</a:t>
            </a:r>
            <a:r>
              <a:rPr lang="en-GB" sz="2600" i="1" dirty="0">
                <a:solidFill>
                  <a:srgbClr val="F79646">
                    <a:lumMod val="75000"/>
                  </a:srgbClr>
                </a:solidFill>
                <a:latin typeface="Arial" pitchFamily="34" charset="0"/>
                <a:cs typeface="Arial" pitchFamily="34" charset="0"/>
              </a:rPr>
              <a:t>…</a:t>
            </a:r>
          </a:p>
          <a:p>
            <a:endParaRPr lang="en-GB" sz="2600" dirty="0">
              <a:solidFill>
                <a:srgbClr val="F79646">
                  <a:lumMod val="75000"/>
                </a:srgbClr>
              </a:solidFill>
              <a:latin typeface="Arial" pitchFamily="34" charset="0"/>
              <a:cs typeface="Arial" pitchFamily="34" charset="0"/>
            </a:endParaRPr>
          </a:p>
          <a:p>
            <a:r>
              <a:rPr lang="en-GB" sz="2600" i="1" dirty="0">
                <a:solidFill>
                  <a:srgbClr val="F79646">
                    <a:lumMod val="75000"/>
                  </a:srgbClr>
                </a:solidFill>
                <a:latin typeface="Arial" pitchFamily="34" charset="0"/>
                <a:cs typeface="Arial" pitchFamily="34" charset="0"/>
              </a:rPr>
              <a:t>As we walked out of the airport </a:t>
            </a:r>
            <a:endParaRPr lang="en-GB" sz="2600" i="1" dirty="0">
              <a:solidFill>
                <a:srgbClr val="F79646">
                  <a:lumMod val="75000"/>
                </a:srgbClr>
              </a:solidFill>
              <a:latin typeface="Arial" pitchFamily="34" charset="0"/>
              <a:cs typeface="Arial" pitchFamily="34" charset="0"/>
            </a:endParaRPr>
          </a:p>
          <a:p>
            <a:r>
              <a:rPr lang="en-GB" sz="2600" i="1" dirty="0">
                <a:solidFill>
                  <a:srgbClr val="F79646">
                    <a:lumMod val="75000"/>
                  </a:srgbClr>
                </a:solidFill>
                <a:latin typeface="Arial" pitchFamily="34" charset="0"/>
                <a:cs typeface="Arial" pitchFamily="34" charset="0"/>
              </a:rPr>
              <a:t>terminal</a:t>
            </a:r>
            <a:r>
              <a:rPr lang="en-GB" sz="2600" i="1" dirty="0">
                <a:solidFill>
                  <a:srgbClr val="F79646">
                    <a:lumMod val="75000"/>
                  </a:srgbClr>
                </a:solidFill>
                <a:latin typeface="Arial" pitchFamily="34" charset="0"/>
                <a:cs typeface="Arial" pitchFamily="34" charset="0"/>
              </a:rPr>
              <a:t>, the sense of freedom </a:t>
            </a:r>
            <a:endParaRPr lang="en-GB" sz="2600" i="1" dirty="0">
              <a:solidFill>
                <a:srgbClr val="F79646">
                  <a:lumMod val="75000"/>
                </a:srgbClr>
              </a:solidFill>
              <a:latin typeface="Arial" pitchFamily="34" charset="0"/>
              <a:cs typeface="Arial" pitchFamily="34" charset="0"/>
            </a:endParaRPr>
          </a:p>
          <a:p>
            <a:r>
              <a:rPr lang="en-GB" sz="2600" i="1" dirty="0">
                <a:solidFill>
                  <a:srgbClr val="F79646">
                    <a:lumMod val="75000"/>
                  </a:srgbClr>
                </a:solidFill>
                <a:latin typeface="Arial" pitchFamily="34" charset="0"/>
                <a:cs typeface="Arial" pitchFamily="34" charset="0"/>
              </a:rPr>
              <a:t>became </a:t>
            </a:r>
            <a:r>
              <a:rPr lang="en-GB" sz="2600" i="1" dirty="0">
                <a:solidFill>
                  <a:srgbClr val="F79646">
                    <a:lumMod val="75000"/>
                  </a:srgbClr>
                </a:solidFill>
                <a:latin typeface="Arial" pitchFamily="34" charset="0"/>
                <a:cs typeface="Arial" pitchFamily="34" charset="0"/>
              </a:rPr>
              <a:t>very real to me. I felt </a:t>
            </a:r>
            <a:endParaRPr lang="en-GB" sz="2600" i="1" dirty="0">
              <a:solidFill>
                <a:srgbClr val="F79646">
                  <a:lumMod val="75000"/>
                </a:srgbClr>
              </a:solidFill>
              <a:latin typeface="Arial" pitchFamily="34" charset="0"/>
              <a:cs typeface="Arial" pitchFamily="34" charset="0"/>
            </a:endParaRPr>
          </a:p>
          <a:p>
            <a:r>
              <a:rPr lang="en-GB" sz="2600" i="1" dirty="0">
                <a:solidFill>
                  <a:srgbClr val="F79646">
                    <a:lumMod val="75000"/>
                  </a:srgbClr>
                </a:solidFill>
                <a:latin typeface="Arial" pitchFamily="34" charset="0"/>
                <a:cs typeface="Arial" pitchFamily="34" charset="0"/>
              </a:rPr>
              <a:t>like </a:t>
            </a:r>
            <a:r>
              <a:rPr lang="en-GB" sz="2600" i="1" dirty="0">
                <a:solidFill>
                  <a:srgbClr val="F79646">
                    <a:lumMod val="75000"/>
                  </a:srgbClr>
                </a:solidFill>
                <a:latin typeface="Arial" pitchFamily="34" charset="0"/>
                <a:cs typeface="Arial" pitchFamily="34" charset="0"/>
              </a:rPr>
              <a:t>doing a little dance and </a:t>
            </a:r>
            <a:endParaRPr lang="en-GB" sz="2600" i="1" dirty="0">
              <a:solidFill>
                <a:srgbClr val="F79646">
                  <a:lumMod val="75000"/>
                </a:srgbClr>
              </a:solidFill>
              <a:latin typeface="Arial" pitchFamily="34" charset="0"/>
              <a:cs typeface="Arial" pitchFamily="34" charset="0"/>
            </a:endParaRPr>
          </a:p>
          <a:p>
            <a:r>
              <a:rPr lang="en-GB" sz="2600" i="1" dirty="0">
                <a:solidFill>
                  <a:srgbClr val="F79646">
                    <a:lumMod val="75000"/>
                  </a:srgbClr>
                </a:solidFill>
                <a:latin typeface="Arial" pitchFamily="34" charset="0"/>
                <a:cs typeface="Arial" pitchFamily="34" charset="0"/>
              </a:rPr>
              <a:t>shouting</a:t>
            </a:r>
            <a:r>
              <a:rPr lang="en-GB" sz="2600" i="1" dirty="0">
                <a:solidFill>
                  <a:srgbClr val="F79646">
                    <a:lumMod val="75000"/>
                  </a:srgbClr>
                </a:solidFill>
                <a:latin typeface="Arial" pitchFamily="34" charset="0"/>
                <a:cs typeface="Arial" pitchFamily="34" charset="0"/>
              </a:rPr>
              <a:t>, “We’re free!”</a:t>
            </a:r>
            <a:endParaRPr lang="en-GB" sz="2600" dirty="0">
              <a:solidFill>
                <a:srgbClr val="F79646">
                  <a:lumMod val="75000"/>
                </a:srgbClr>
              </a:solidFill>
              <a:latin typeface="Arial" pitchFamily="34" charset="0"/>
              <a:cs typeface="Arial" pitchFamily="34" charset="0"/>
            </a:endParaRPr>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039092" y="1294780"/>
            <a:ext cx="4104908" cy="4726508"/>
          </a:xfrm>
          <a:prstGeom prst="rect">
            <a:avLst/>
          </a:prstGeom>
        </p:spPr>
      </p:pic>
    </p:spTree>
    <p:extLst>
      <p:ext uri="{BB962C8B-B14F-4D97-AF65-F5344CB8AC3E}">
        <p14:creationId xmlns:p14="http://schemas.microsoft.com/office/powerpoint/2010/main" val="2201934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309</Words>
  <Application>Microsoft Office PowerPoint</Application>
  <PresentationFormat>Экран (4:3)</PresentationFormat>
  <Paragraphs>22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Template_Presentation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Jennifer Wood</dc:creator>
  <cp:lastModifiedBy>Jennifer Wood</cp:lastModifiedBy>
  <cp:revision>1</cp:revision>
  <dcterms:created xsi:type="dcterms:W3CDTF">2014-02-14T05:20:38Z</dcterms:created>
  <dcterms:modified xsi:type="dcterms:W3CDTF">2014-02-14T05:21:15Z</dcterms:modified>
</cp:coreProperties>
</file>