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968146"/>
      </p:ext>
    </p:extLst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36671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31019"/>
      </p:ext>
    </p:extLst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37563"/>
      </p:ext>
    </p:extLst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35440"/>
      </p:ext>
    </p:extLst>
  </p:cSld>
  <p:clrMapOvr>
    <a:masterClrMapping/>
  </p:clrMapOvr>
  <p:transition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93314"/>
      </p:ext>
    </p:extLst>
  </p:cSld>
  <p:clrMapOvr>
    <a:masterClrMapping/>
  </p:clrMapOvr>
  <p:transition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69052"/>
      </p:ext>
    </p:extLst>
  </p:cSld>
  <p:clrMapOvr>
    <a:masterClrMapping/>
  </p:clrMapOvr>
  <p:transition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048874"/>
      </p:ext>
    </p:extLst>
  </p:cSld>
  <p:clrMapOvr>
    <a:masterClrMapping/>
  </p:clrMapOvr>
  <p:transition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619735"/>
      </p:ext>
    </p:extLst>
  </p:cSld>
  <p:clrMapOvr>
    <a:masterClrMapping/>
  </p:clrMapOvr>
  <p:transition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133530"/>
      </p:ext>
    </p:extLst>
  </p:cSld>
  <p:clrMapOvr>
    <a:masterClrMapping/>
  </p:clrMapOvr>
  <p:transition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901255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806528"/>
      </p:ext>
    </p:extLst>
  </p:cSld>
  <p:clrMapOvr>
    <a:masterClrMapping/>
  </p:clrMapOvr>
  <p:transition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93129"/>
      </p:ext>
    </p:extLst>
  </p:cSld>
  <p:clrMapOvr>
    <a:masterClrMapping/>
  </p:clrMapOvr>
  <p:transition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111787"/>
      </p:ext>
    </p:extLst>
  </p:cSld>
  <p:clrMapOvr>
    <a:masterClrMapping/>
  </p:clrMapOvr>
  <p:transition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11885"/>
      </p:ext>
    </p:extLst>
  </p:cSld>
  <p:clrMapOvr>
    <a:masterClrMapping/>
  </p:clrMapOvr>
  <p:transition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582212"/>
      </p:ext>
    </p:extLst>
  </p:cSld>
  <p:clrMapOvr>
    <a:masterClrMapping/>
  </p:clrMapOvr>
  <p:transition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76827"/>
      </p:ext>
    </p:extLst>
  </p:cSld>
  <p:clrMapOvr>
    <a:masterClrMapping/>
  </p:clrMapOvr>
  <p:transition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19447"/>
      </p:ext>
    </p:extLst>
  </p:cSld>
  <p:clrMapOvr>
    <a:masterClrMapping/>
  </p:clrMapOvr>
  <p:transition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46810"/>
      </p:ext>
    </p:extLst>
  </p:cSld>
  <p:clrMapOvr>
    <a:masterClrMapping/>
  </p:clrMapOvr>
  <p:transition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821844"/>
      </p:ext>
    </p:extLst>
  </p:cSld>
  <p:clrMapOvr>
    <a:masterClrMapping/>
  </p:clrMapOvr>
  <p:transition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154519"/>
      </p:ext>
    </p:extLst>
  </p:cSld>
  <p:clrMapOvr>
    <a:masterClrMapping/>
  </p:clrMapOvr>
  <p:transition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03278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81751"/>
      </p:ext>
    </p:extLst>
  </p:cSld>
  <p:clrMapOvr>
    <a:masterClrMapping/>
  </p:clrMapOvr>
  <p:transition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2692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318352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00610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20860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27488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95925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68552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itchFamily="18" charset="0"/>
              </a:rPr>
              <a:t>Cunningham - Cunningham - Saigo: Environmental Science 7</a:t>
            </a:r>
            <a:r>
              <a:rPr lang="en-US" altLang="en-US" baseline="30000">
                <a:latin typeface="Times New Roman" pitchFamily="18" charset="0"/>
              </a:rPr>
              <a:t>th Ed.</a:t>
            </a: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0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Char char="-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itchFamily="18" charset="0"/>
              </a:rPr>
              <a:t>Cunningham - Cunningham - Saigo: Environmental Science 7</a:t>
            </a:r>
            <a:r>
              <a:rPr lang="en-US" altLang="en-US" baseline="30000">
                <a:latin typeface="Times New Roman" pitchFamily="18" charset="0"/>
              </a:rPr>
              <a:t>th Ed.</a:t>
            </a: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Char char="-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95620" name="Text Box 1028"/>
          <p:cNvSpPr txBox="1">
            <a:spLocks noChangeArrowheads="1"/>
          </p:cNvSpPr>
          <p:nvPr/>
        </p:nvSpPr>
        <p:spPr bwMode="auto">
          <a:xfrm>
            <a:off x="1325563" y="228600"/>
            <a:ext cx="6586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Bottled water costs more than oil</a:t>
            </a:r>
          </a:p>
        </p:txBody>
      </p:sp>
      <p:pic>
        <p:nvPicPr>
          <p:cNvPr id="49156" name="Picture 1034" descr="bottles.jpg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00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35" descr="tastesbetter.gif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19575"/>
            <a:ext cx="3733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36" descr="H2O_corp.gif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3340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1037"/>
          <p:cNvSpPr>
            <a:spLocks noChangeArrowheads="1"/>
          </p:cNvSpPr>
          <p:nvPr/>
        </p:nvSpPr>
        <p:spPr bwMode="auto">
          <a:xfrm>
            <a:off x="754063" y="212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3086"/>
      </p:ext>
    </p:extLst>
  </p:cSld>
  <p:clrMapOvr>
    <a:masterClrMapping/>
  </p:clrMapOvr>
  <p:transition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458755" name="Picture 3" descr="D:\Chapter19\Fig19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0735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905000" y="228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00"/>
                </a:solidFill>
              </a:rPr>
              <a:t>Price Mechanisms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267200" y="1066800"/>
            <a:ext cx="464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55000"/>
              <a:buFontTx/>
              <a:buChar char="•"/>
            </a:pPr>
            <a:r>
              <a:rPr lang="en-US" altLang="en-US" sz="3200" smtClean="0">
                <a:solidFill>
                  <a:srgbClr val="FFFFFF"/>
                </a:solidFill>
              </a:rPr>
              <a:t>Charging a higher proportion of real costs to users of public water projects has helped encourage conservation.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55000"/>
              <a:buFontTx/>
              <a:buChar char="•"/>
            </a:pPr>
            <a:endParaRPr lang="en-US" altLang="en-US" sz="3200" smtClean="0">
              <a:solidFill>
                <a:srgbClr val="FFFFFF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v"/>
            </a:pPr>
            <a:r>
              <a:rPr lang="en-US" altLang="en-US" sz="3200" smtClean="0">
                <a:solidFill>
                  <a:srgbClr val="FFFFFF"/>
                </a:solidFill>
              </a:rPr>
              <a:t>Yet discriminates against poor.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55000"/>
              <a:buFontTx/>
              <a:buChar char="•"/>
            </a:pPr>
            <a:endParaRPr lang="en-US" altLang="en-US" sz="3200" smtClean="0">
              <a:solidFill>
                <a:srgbClr val="FFFFFF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</a:pPr>
            <a:endParaRPr lang="en-US" altLang="en-US" sz="3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26410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Water multinationals</a:t>
            </a: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2609850" y="2166938"/>
          <a:ext cx="9525" cy="3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9360" imgH="38156" progId="Paint.Picture">
                  <p:embed/>
                </p:oleObj>
              </mc:Choice>
              <mc:Fallback>
                <p:oleObj name="Bitmap Image" r:id="rId3" imgW="9360" imgH="381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2166938"/>
                        <a:ext cx="9525" cy="3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762000" y="1066800"/>
          <a:ext cx="78486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5" imgW="6990476" imgH="4105848" progId="Paint.Picture">
                  <p:embed/>
                </p:oleObj>
              </mc:Choice>
              <mc:Fallback>
                <p:oleObj name="Bitmap Image" r:id="rId5" imgW="6990476" imgH="41058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84860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53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Public/private water in EU countries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200150" y="118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381000" y="1524000"/>
          <a:ext cx="83058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" r:id="rId3" imgW="6743700" imgH="4488180" progId="Word.Picture.8">
                  <p:embed/>
                </p:oleObj>
              </mc:Choice>
              <mc:Fallback>
                <p:oleObj name="Picture" r:id="rId3" imgW="6743700" imgH="44881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05800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7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96642" name="Text Box 1026"/>
          <p:cNvSpPr txBox="1">
            <a:spLocks noChangeArrowheads="1"/>
          </p:cNvSpPr>
          <p:nvPr/>
        </p:nvSpPr>
        <p:spPr bwMode="auto">
          <a:xfrm>
            <a:off x="915988" y="228600"/>
            <a:ext cx="644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Bottled water quality in question</a:t>
            </a:r>
          </a:p>
        </p:txBody>
      </p:sp>
      <p:sp>
        <p:nvSpPr>
          <p:cNvPr id="50180" name="Rectangle 1030"/>
          <p:cNvSpPr>
            <a:spLocks noChangeArrowheads="1"/>
          </p:cNvSpPr>
          <p:nvPr/>
        </p:nvSpPr>
        <p:spPr bwMode="auto">
          <a:xfrm>
            <a:off x="754063" y="212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0181" name="Picture 1031" descr="bottledwater.gif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1225"/>
            <a:ext cx="88392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32" descr="perrier.gif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0"/>
            <a:ext cx="13001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795513"/>
      </p:ext>
    </p:extLst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Bottled water growth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1205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05000" y="1066800"/>
          <a:ext cx="700881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8686935" imgH="5334120" progId="MSGraph.Chart.8">
                  <p:embed followColorScheme="full"/>
                </p:oleObj>
              </mc:Choice>
              <mc:Fallback>
                <p:oleObj name="Chart" r:id="rId3" imgW="8686935" imgH="53341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700881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578045"/>
      </p:ext>
    </p:extLst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52227" name="Picture 2" descr="http://edweb.tusd.k12.az.us/sped/images/reallifephotos/Drinking%20F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2597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660C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660C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Privatization</a:t>
            </a:r>
          </a:p>
        </p:txBody>
      </p:sp>
      <p:pic>
        <p:nvPicPr>
          <p:cNvPr id="52229" name="Picture 4" descr="&#10;woodstock.jpg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79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7656513" y="2286000"/>
            <a:ext cx="14874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Woodstock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Riot 1999</a:t>
            </a: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0" y="2590800"/>
            <a:ext cx="14859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Fewer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bubblers 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public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buildings?</a:t>
            </a:r>
          </a:p>
        </p:txBody>
      </p:sp>
    </p:spTree>
    <p:extLst>
      <p:ext uri="{BB962C8B-B14F-4D97-AF65-F5344CB8AC3E}">
        <p14:creationId xmlns:p14="http://schemas.microsoft.com/office/powerpoint/2010/main" val="8550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53251" name="Picture 5" descr="feature2-1.gif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343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community_map.gif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94163"/>
            <a:ext cx="39624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2057400" y="-30163"/>
            <a:ext cx="4922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Perrier/Nestle in the U.S.</a:t>
            </a:r>
          </a:p>
        </p:txBody>
      </p:sp>
      <p:sp>
        <p:nvSpPr>
          <p:cNvPr id="487433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Texas</a:t>
            </a:r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7315200" y="3962400"/>
            <a:ext cx="119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Florida</a:t>
            </a:r>
          </a:p>
        </p:txBody>
      </p:sp>
      <p:pic>
        <p:nvPicPr>
          <p:cNvPr id="53256" name="Picture 11" descr="swim_sm.jpg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343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36" name="Picture 12" descr="Whatsh1_sm.jpg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8363"/>
            <a:ext cx="43434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7800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494596" name="Text Box 1028"/>
          <p:cNvSpPr txBox="1">
            <a:spLocks noChangeArrowheads="1"/>
          </p:cNvSpPr>
          <p:nvPr/>
        </p:nvSpPr>
        <p:spPr bwMode="auto">
          <a:xfrm>
            <a:off x="2057400" y="-30163"/>
            <a:ext cx="5732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Perrier/Nestle in the Midwest</a:t>
            </a:r>
          </a:p>
        </p:txBody>
      </p:sp>
      <p:sp>
        <p:nvSpPr>
          <p:cNvPr id="494597" name="Text Box 1029"/>
          <p:cNvSpPr txBox="1">
            <a:spLocks noChangeArrowheads="1"/>
          </p:cNvSpPr>
          <p:nvPr/>
        </p:nvSpPr>
        <p:spPr bwMode="auto">
          <a:xfrm>
            <a:off x="990600" y="3962400"/>
            <a:ext cx="170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Wisconsin</a:t>
            </a:r>
          </a:p>
        </p:txBody>
      </p:sp>
      <p:sp>
        <p:nvSpPr>
          <p:cNvPr id="494598" name="Text Box 1030"/>
          <p:cNvSpPr txBox="1">
            <a:spLocks noChangeArrowheads="1"/>
          </p:cNvSpPr>
          <p:nvPr/>
        </p:nvSpPr>
        <p:spPr bwMode="auto">
          <a:xfrm>
            <a:off x="7315200" y="3962400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Michigan</a:t>
            </a:r>
          </a:p>
        </p:txBody>
      </p:sp>
      <p:pic>
        <p:nvPicPr>
          <p:cNvPr id="54278" name="Picture 1033" descr="mecan1d.jpg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65600"/>
            <a:ext cx="3886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34" descr="greatlakes.jpg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035" descr="Bottle_Bottom_sub2.jpg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1511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036" descr="PERRIERPROGRESS2.jpg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39850"/>
            <a:ext cx="3733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609600" y="4724400"/>
            <a:ext cx="20462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Mecan Springs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(Waushara Co.)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1999-2000;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Spring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(Adams Co.),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2000-2002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7010400" y="5105400"/>
            <a:ext cx="1889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rural supplies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high-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capacity wells</a:t>
            </a:r>
          </a:p>
        </p:txBody>
      </p:sp>
    </p:spTree>
    <p:extLst>
      <p:ext uri="{BB962C8B-B14F-4D97-AF65-F5344CB8AC3E}">
        <p14:creationId xmlns:p14="http://schemas.microsoft.com/office/powerpoint/2010/main" val="1236719607"/>
      </p:ext>
    </p:extLst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Default Design</vt:lpstr>
      <vt:lpstr>1_Default Design</vt:lpstr>
      <vt:lpstr>Chart</vt:lpstr>
      <vt:lpstr>Bitmap Image</vt:lpstr>
      <vt:lpstr>Microsoft Word 2001 Picture</vt:lpstr>
      <vt:lpstr>Презентация PowerPoint</vt:lpstr>
      <vt:lpstr>Презентация PowerPoint</vt:lpstr>
      <vt:lpstr>Water multinationals</vt:lpstr>
      <vt:lpstr>Public/private water in EU countries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Jennifer Wood</cp:lastModifiedBy>
  <cp:revision>2</cp:revision>
  <dcterms:created xsi:type="dcterms:W3CDTF">2014-04-09T11:01:13Z</dcterms:created>
  <dcterms:modified xsi:type="dcterms:W3CDTF">2014-04-09T11:04:49Z</dcterms:modified>
</cp:coreProperties>
</file>