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304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p:cNvCxnSpPr/>
          <p:nvPr userDrawn="1"/>
        </p:nvCxnSpPr>
        <p:spPr>
          <a:xfrm>
            <a:off x="0" y="1268760"/>
            <a:ext cx="9144000" cy="0"/>
          </a:xfrm>
          <a:prstGeom prst="line">
            <a:avLst/>
          </a:prstGeom>
          <a:ln w="38100" cap="rnd"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2" descr="H:\HMDT\Branding\Logo pack and guidelines\HMDT logo pack\HMDT\HMDT Trust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00392" y="116752"/>
            <a:ext cx="770677"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61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38AE7E49-4DBA-4A89-914D-27741D11D4F2}" type="datetimeFigureOut">
              <a:rPr lang="en-GB">
                <a:solidFill>
                  <a:prstClr val="black"/>
                </a:solidFill>
              </a:rPr>
              <a:pPr/>
              <a:t>14/02/2014</a:t>
            </a:fld>
            <a:endParaRPr lang="en-GB">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B1364679-3ED7-4BB3-9355-CB5BCA1A51EE}"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5969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fld id="{38AE7E49-4DBA-4A89-914D-27741D11D4F2}" type="datetimeFigureOut">
              <a:rPr lang="en-GB">
                <a:solidFill>
                  <a:prstClr val="black"/>
                </a:solidFill>
              </a:rPr>
              <a:pPr/>
              <a:t>14/02/2014</a:t>
            </a:fld>
            <a:endParaRPr lang="en-GB">
              <a:solidFill>
                <a:prstClr val="black"/>
              </a:solidFill>
            </a:endParaRPr>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3"/>
            <a:ext cx="2133600" cy="365125"/>
          </a:xfrm>
          <a:prstGeom prst="rect">
            <a:avLst/>
          </a:prstGeom>
        </p:spPr>
        <p:txBody>
          <a:bodyPr/>
          <a:lstStyle/>
          <a:p>
            <a:fld id="{B1364679-3ED7-4BB3-9355-CB5BCA1A51EE}"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60594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vimeo.com/207481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404664"/>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err="1">
                <a:solidFill>
                  <a:srgbClr val="7030A0"/>
                </a:solidFill>
                <a:latin typeface="Novecento wide DemiBold" pitchFamily="50" charset="0"/>
                <a:ea typeface="Calibri"/>
              </a:rPr>
              <a:t>Safet</a:t>
            </a:r>
            <a:r>
              <a:rPr lang="en-GB" sz="4000" dirty="0">
                <a:solidFill>
                  <a:srgbClr val="7030A0"/>
                </a:solidFill>
                <a:latin typeface="Novecento wide DemiBold" pitchFamily="50" charset="0"/>
                <a:ea typeface="Calibri"/>
              </a:rPr>
              <a:t> </a:t>
            </a:r>
            <a:r>
              <a:rPr lang="en-GB" sz="4000" dirty="0" err="1">
                <a:solidFill>
                  <a:srgbClr val="7030A0"/>
                </a:solidFill>
                <a:latin typeface="Novecento wide DemiBold" pitchFamily="50" charset="0"/>
                <a:ea typeface="Calibri"/>
              </a:rPr>
              <a:t>Vukalić</a:t>
            </a:r>
            <a:r>
              <a:rPr lang="en-GB" sz="4000" dirty="0">
                <a:solidFill>
                  <a:srgbClr val="7030A0"/>
                </a:solidFill>
                <a:latin typeface="Novecento wide DemiBold" pitchFamily="50" charset="0"/>
                <a:ea typeface="Calibri"/>
              </a:rPr>
              <a:t> </a:t>
            </a:r>
            <a:endParaRPr lang="en-GB" sz="4000" dirty="0">
              <a:solidFill>
                <a:srgbClr val="7030A0"/>
              </a:solidFill>
              <a:latin typeface="Novecento wide DemiBold" pitchFamily="50" charset="0"/>
            </a:endParaRPr>
          </a:p>
        </p:txBody>
      </p:sp>
      <p:pic>
        <p:nvPicPr>
          <p:cNvPr id="4" name="Picture 3">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8023" y="1294208"/>
            <a:ext cx="5855977" cy="5563792"/>
          </a:xfrm>
          <a:prstGeom prst="rect">
            <a:avLst/>
          </a:prstGeom>
        </p:spPr>
      </p:pic>
      <p:sp>
        <p:nvSpPr>
          <p:cNvPr id="5" name="TextBox 4"/>
          <p:cNvSpPr txBox="1"/>
          <p:nvPr/>
        </p:nvSpPr>
        <p:spPr>
          <a:xfrm>
            <a:off x="179512" y="1484784"/>
            <a:ext cx="2952328" cy="4154984"/>
          </a:xfrm>
          <a:prstGeom prst="rect">
            <a:avLst/>
          </a:prstGeom>
          <a:noFill/>
        </p:spPr>
        <p:txBody>
          <a:bodyPr wrap="square" rtlCol="0">
            <a:spAutoFit/>
          </a:bodyPr>
          <a:lstStyle/>
          <a:p>
            <a:r>
              <a:rPr lang="en-GB" sz="2400" dirty="0" err="1">
                <a:solidFill>
                  <a:prstClr val="black"/>
                </a:solidFill>
                <a:latin typeface="Arial" pitchFamily="34" charset="0"/>
                <a:cs typeface="Arial" pitchFamily="34" charset="0"/>
              </a:rPr>
              <a:t>Safet</a:t>
            </a:r>
            <a:r>
              <a:rPr lang="en-GB" sz="2400" dirty="0">
                <a:solidFill>
                  <a:prstClr val="black"/>
                </a:solidFill>
                <a:latin typeface="Arial" pitchFamily="34" charset="0"/>
                <a:cs typeface="Arial" pitchFamily="34" charset="0"/>
              </a:rPr>
              <a:t> </a:t>
            </a:r>
            <a:r>
              <a:rPr lang="en-GB" sz="2400" dirty="0" err="1">
                <a:solidFill>
                  <a:prstClr val="black"/>
                </a:solidFill>
                <a:latin typeface="Arial" pitchFamily="34" charset="0"/>
                <a:cs typeface="Arial" pitchFamily="34" charset="0"/>
              </a:rPr>
              <a:t>Vukalić</a:t>
            </a:r>
            <a:r>
              <a:rPr lang="en-GB" sz="2400" dirty="0">
                <a:solidFill>
                  <a:prstClr val="black"/>
                </a:solidFill>
                <a:latin typeface="Arial" pitchFamily="34" charset="0"/>
                <a:cs typeface="Arial" pitchFamily="34" charset="0"/>
              </a:rPr>
              <a:t> is a Bosnian Muslim and survivor of the ethnic cleansing in </a:t>
            </a:r>
            <a:r>
              <a:rPr lang="en-GB" sz="2400" dirty="0" err="1">
                <a:solidFill>
                  <a:prstClr val="black"/>
                </a:solidFill>
                <a:latin typeface="Arial" pitchFamily="34" charset="0"/>
                <a:cs typeface="Arial" pitchFamily="34" charset="0"/>
              </a:rPr>
              <a:t>Prijedor</a:t>
            </a:r>
            <a:r>
              <a:rPr lang="en-GB" sz="2400" dirty="0">
                <a:solidFill>
                  <a:prstClr val="black"/>
                </a:solidFill>
                <a:latin typeface="Arial" pitchFamily="34" charset="0"/>
                <a:cs typeface="Arial" pitchFamily="34" charset="0"/>
              </a:rPr>
              <a:t>, Bosnia. His father and brother were imprisoned by the Bosnian Serb Army in concentration camps. </a:t>
            </a:r>
          </a:p>
        </p:txBody>
      </p:sp>
    </p:spTree>
    <p:extLst>
      <p:ext uri="{BB962C8B-B14F-4D97-AF65-F5344CB8AC3E}">
        <p14:creationId xmlns:p14="http://schemas.microsoft.com/office/powerpoint/2010/main" val="213181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404664"/>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err="1">
                <a:solidFill>
                  <a:srgbClr val="7030A0"/>
                </a:solidFill>
                <a:latin typeface="Novecento wide DemiBold" pitchFamily="50" charset="0"/>
                <a:ea typeface="Calibri"/>
              </a:rPr>
              <a:t>Safet</a:t>
            </a:r>
            <a:r>
              <a:rPr lang="en-GB" sz="4000" dirty="0">
                <a:solidFill>
                  <a:srgbClr val="7030A0"/>
                </a:solidFill>
                <a:latin typeface="Novecento wide DemiBold" pitchFamily="50" charset="0"/>
                <a:ea typeface="Calibri"/>
              </a:rPr>
              <a:t> </a:t>
            </a:r>
            <a:r>
              <a:rPr lang="en-GB" sz="4000" dirty="0" err="1">
                <a:solidFill>
                  <a:srgbClr val="7030A0"/>
                </a:solidFill>
                <a:latin typeface="Novecento wide DemiBold" pitchFamily="50" charset="0"/>
                <a:ea typeface="Calibri"/>
              </a:rPr>
              <a:t>Vukalić</a:t>
            </a:r>
            <a:r>
              <a:rPr lang="en-GB" sz="4000" dirty="0">
                <a:solidFill>
                  <a:srgbClr val="7030A0"/>
                </a:solidFill>
                <a:latin typeface="Novecento wide DemiBold" pitchFamily="50" charset="0"/>
                <a:ea typeface="Calibri"/>
              </a:rPr>
              <a:t> </a:t>
            </a:r>
            <a:endParaRPr lang="en-GB" sz="4000" dirty="0">
              <a:solidFill>
                <a:srgbClr val="7030A0"/>
              </a:solidFill>
              <a:latin typeface="Novecento wide DemiBold" pitchFamily="50" charset="0"/>
            </a:endParaRPr>
          </a:p>
        </p:txBody>
      </p:sp>
      <p:sp>
        <p:nvSpPr>
          <p:cNvPr id="3" name="TextBox 2"/>
          <p:cNvSpPr txBox="1"/>
          <p:nvPr/>
        </p:nvSpPr>
        <p:spPr>
          <a:xfrm>
            <a:off x="179512" y="1268760"/>
            <a:ext cx="5472608" cy="3416320"/>
          </a:xfrm>
          <a:prstGeom prst="rect">
            <a:avLst/>
          </a:prstGeom>
          <a:noFill/>
        </p:spPr>
        <p:txBody>
          <a:bodyPr wrap="square" rtlCol="0">
            <a:spAutoFit/>
          </a:bodyPr>
          <a:lstStyle/>
          <a:p>
            <a:r>
              <a:rPr lang="en-GB" sz="2400" i="1" dirty="0">
                <a:solidFill>
                  <a:prstClr val="black"/>
                </a:solidFill>
                <a:latin typeface="Arial" pitchFamily="34" charset="0"/>
                <a:cs typeface="Arial" pitchFamily="34" charset="0"/>
              </a:rPr>
              <a:t>I was a victim of all this. I was an innocent person. And people are victims of crime innocently, you know. Walking down the street, get beaten up, and it is helpful when you’ve got someone to understand where you’re coming from and to say, </a:t>
            </a:r>
            <a:r>
              <a:rPr lang="en-GB" sz="2400" i="1" dirty="0">
                <a:solidFill>
                  <a:prstClr val="black"/>
                </a:solidFill>
                <a:latin typeface="Arial" pitchFamily="34" charset="0"/>
                <a:cs typeface="Arial" pitchFamily="34" charset="0"/>
              </a:rPr>
              <a:t>“I </a:t>
            </a:r>
            <a:r>
              <a:rPr lang="en-GB" sz="2400" i="1" dirty="0">
                <a:solidFill>
                  <a:prstClr val="black"/>
                </a:solidFill>
                <a:latin typeface="Arial" pitchFamily="34" charset="0"/>
                <a:cs typeface="Arial" pitchFamily="34" charset="0"/>
              </a:rPr>
              <a:t>understand </a:t>
            </a:r>
            <a:r>
              <a:rPr lang="en-GB" sz="2400" i="1" dirty="0">
                <a:solidFill>
                  <a:prstClr val="black"/>
                </a:solidFill>
                <a:latin typeface="Arial" pitchFamily="34" charset="0"/>
                <a:cs typeface="Arial" pitchFamily="34" charset="0"/>
              </a:rPr>
              <a:t>you. </a:t>
            </a:r>
            <a:r>
              <a:rPr lang="en-GB" sz="2400" i="1" dirty="0">
                <a:solidFill>
                  <a:prstClr val="black"/>
                </a:solidFill>
                <a:latin typeface="Arial" pitchFamily="34" charset="0"/>
                <a:cs typeface="Arial" pitchFamily="34" charset="0"/>
              </a:rPr>
              <a:t>I am here to try and help you. I’m here to listen to </a:t>
            </a:r>
            <a:r>
              <a:rPr lang="en-GB" sz="2400" i="1" dirty="0">
                <a:solidFill>
                  <a:prstClr val="black"/>
                </a:solidFill>
                <a:latin typeface="Arial" pitchFamily="34" charset="0"/>
                <a:cs typeface="Arial" pitchFamily="34" charset="0"/>
              </a:rPr>
              <a:t>you”. </a:t>
            </a:r>
            <a:r>
              <a:rPr lang="en-GB" sz="2400" i="1" dirty="0">
                <a:solidFill>
                  <a:prstClr val="black"/>
                </a:solidFill>
                <a:latin typeface="Arial" pitchFamily="34" charset="0"/>
                <a:cs typeface="Arial" pitchFamily="34" charset="0"/>
              </a:rPr>
              <a:t>It means a lot</a:t>
            </a:r>
            <a:r>
              <a:rPr lang="en-GB" sz="2400" i="1" dirty="0">
                <a:solidFill>
                  <a:prstClr val="black"/>
                </a:solidFill>
                <a:latin typeface="Arial" pitchFamily="34" charset="0"/>
                <a:cs typeface="Arial" pitchFamily="34" charset="0"/>
              </a:rPr>
              <a: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77090" y="1291620"/>
            <a:ext cx="3366910" cy="3001475"/>
          </a:xfrm>
          <a:prstGeom prst="rect">
            <a:avLst/>
          </a:prstGeom>
        </p:spPr>
      </p:pic>
      <p:sp>
        <p:nvSpPr>
          <p:cNvPr id="5" name="TextBox 4"/>
          <p:cNvSpPr txBox="1"/>
          <p:nvPr/>
        </p:nvSpPr>
        <p:spPr>
          <a:xfrm>
            <a:off x="251520" y="4869160"/>
            <a:ext cx="8640960" cy="2308324"/>
          </a:xfrm>
          <a:prstGeom prst="rect">
            <a:avLst/>
          </a:prstGeom>
          <a:noFill/>
        </p:spPr>
        <p:txBody>
          <a:bodyPr wrap="square" rtlCol="0">
            <a:spAutoFit/>
          </a:bodyPr>
          <a:lstStyle/>
          <a:p>
            <a:r>
              <a:rPr lang="en-GB" sz="2400" i="1" dirty="0">
                <a:solidFill>
                  <a:prstClr val="black"/>
                </a:solidFill>
                <a:latin typeface="Arial" pitchFamily="34" charset="0"/>
                <a:cs typeface="Arial" pitchFamily="34" charset="0"/>
              </a:rPr>
              <a:t>Sometimes you might not be able to </a:t>
            </a:r>
            <a:r>
              <a:rPr lang="en-GB" sz="2400" i="1" dirty="0">
                <a:solidFill>
                  <a:prstClr val="black"/>
                </a:solidFill>
                <a:latin typeface="Arial" pitchFamily="34" charset="0"/>
                <a:cs typeface="Arial" pitchFamily="34" charset="0"/>
              </a:rPr>
              <a:t>change </a:t>
            </a:r>
            <a:r>
              <a:rPr lang="en-GB" sz="2400" i="1" dirty="0">
                <a:solidFill>
                  <a:prstClr val="black"/>
                </a:solidFill>
                <a:latin typeface="Arial" pitchFamily="34" charset="0"/>
                <a:cs typeface="Arial" pitchFamily="34" charset="0"/>
              </a:rPr>
              <a:t>anything, but at least if I </a:t>
            </a:r>
            <a:r>
              <a:rPr lang="en-GB" sz="2400" i="1" dirty="0">
                <a:solidFill>
                  <a:prstClr val="black"/>
                </a:solidFill>
                <a:latin typeface="Arial" pitchFamily="34" charset="0"/>
                <a:cs typeface="Arial" pitchFamily="34" charset="0"/>
              </a:rPr>
              <a:t>know that </a:t>
            </a:r>
            <a:r>
              <a:rPr lang="en-GB" sz="2400" i="1" dirty="0">
                <a:solidFill>
                  <a:prstClr val="black"/>
                </a:solidFill>
                <a:latin typeface="Arial" pitchFamily="34" charset="0"/>
                <a:cs typeface="Arial" pitchFamily="34" charset="0"/>
              </a:rPr>
              <a:t>at least you understand, and you </a:t>
            </a:r>
            <a:r>
              <a:rPr lang="en-GB" sz="2400" i="1" dirty="0">
                <a:solidFill>
                  <a:prstClr val="black"/>
                </a:solidFill>
                <a:latin typeface="Arial" pitchFamily="34" charset="0"/>
                <a:cs typeface="Arial" pitchFamily="34" charset="0"/>
              </a:rPr>
              <a:t>are in a way on my side, even though you’re </a:t>
            </a:r>
            <a:r>
              <a:rPr lang="en-GB" sz="2400" i="1" dirty="0">
                <a:solidFill>
                  <a:prstClr val="black"/>
                </a:solidFill>
                <a:latin typeface="Arial" pitchFamily="34" charset="0"/>
                <a:cs typeface="Arial" pitchFamily="34" charset="0"/>
              </a:rPr>
              <a:t>not able to </a:t>
            </a:r>
            <a:r>
              <a:rPr lang="en-GB" sz="2400" i="1" dirty="0">
                <a:solidFill>
                  <a:prstClr val="black"/>
                </a:solidFill>
                <a:latin typeface="Arial" pitchFamily="34" charset="0"/>
                <a:cs typeface="Arial" pitchFamily="34" charset="0"/>
              </a:rPr>
              <a:t>change anything physically</a:t>
            </a:r>
            <a:r>
              <a:rPr lang="en-GB" sz="2400" i="1" dirty="0">
                <a:solidFill>
                  <a:prstClr val="black"/>
                </a:solidFill>
                <a:latin typeface="Arial" pitchFamily="34" charset="0"/>
                <a:cs typeface="Arial" pitchFamily="34" charset="0"/>
              </a:rPr>
              <a:t>, you are on my side, and </a:t>
            </a:r>
            <a:r>
              <a:rPr lang="en-GB" sz="2400" i="1" dirty="0">
                <a:solidFill>
                  <a:prstClr val="black"/>
                </a:solidFill>
                <a:latin typeface="Arial" pitchFamily="34" charset="0"/>
                <a:cs typeface="Arial" pitchFamily="34" charset="0"/>
              </a:rPr>
              <a:t>I </a:t>
            </a:r>
            <a:r>
              <a:rPr lang="en-GB" sz="2400" i="1" dirty="0">
                <a:solidFill>
                  <a:prstClr val="black"/>
                </a:solidFill>
                <a:latin typeface="Arial" pitchFamily="34" charset="0"/>
                <a:cs typeface="Arial" pitchFamily="34" charset="0"/>
              </a:rPr>
              <a:t>know, OK, there is hope. Not </a:t>
            </a:r>
            <a:r>
              <a:rPr lang="en-GB" sz="2400" i="1" dirty="0">
                <a:solidFill>
                  <a:prstClr val="black"/>
                </a:solidFill>
                <a:latin typeface="Arial" pitchFamily="34" charset="0"/>
                <a:cs typeface="Arial" pitchFamily="34" charset="0"/>
              </a:rPr>
              <a:t>everyone’s </a:t>
            </a:r>
            <a:r>
              <a:rPr lang="en-GB" sz="2400" i="1" dirty="0">
                <a:solidFill>
                  <a:prstClr val="black"/>
                </a:solidFill>
                <a:latin typeface="Arial" pitchFamily="34" charset="0"/>
                <a:cs typeface="Arial" pitchFamily="34" charset="0"/>
              </a:rPr>
              <a:t>the same.</a:t>
            </a:r>
          </a:p>
          <a:p>
            <a:endParaRPr lang="en-GB" sz="2400" dirty="0">
              <a:solidFill>
                <a:prstClr val="black"/>
              </a:solidFill>
            </a:endParaRPr>
          </a:p>
        </p:txBody>
      </p:sp>
    </p:spTree>
    <p:extLst>
      <p:ext uri="{BB962C8B-B14F-4D97-AF65-F5344CB8AC3E}">
        <p14:creationId xmlns:p14="http://schemas.microsoft.com/office/powerpoint/2010/main" val="1213644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404664"/>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err="1">
                <a:solidFill>
                  <a:srgbClr val="7030A0"/>
                </a:solidFill>
                <a:latin typeface="Novecento wide DemiBold" pitchFamily="50" charset="0"/>
                <a:cs typeface="Arial" pitchFamily="34" charset="0"/>
              </a:rPr>
              <a:t>Hasan</a:t>
            </a:r>
            <a:r>
              <a:rPr lang="en-GB" sz="4000" dirty="0">
                <a:solidFill>
                  <a:srgbClr val="7030A0"/>
                </a:solidFill>
                <a:latin typeface="Novecento wide DemiBold" pitchFamily="50" charset="0"/>
                <a:cs typeface="Arial" pitchFamily="34" charset="0"/>
              </a:rPr>
              <a:t> </a:t>
            </a:r>
            <a:r>
              <a:rPr lang="en-GB" sz="4000" dirty="0" err="1">
                <a:solidFill>
                  <a:srgbClr val="7030A0"/>
                </a:solidFill>
                <a:latin typeface="Novecento wide DemiBold" pitchFamily="50" charset="0"/>
                <a:cs typeface="Arial" pitchFamily="34" charset="0"/>
              </a:rPr>
              <a:t>Hasanović</a:t>
            </a:r>
            <a:endParaRPr lang="en-GB" sz="4000" b="1" dirty="0">
              <a:solidFill>
                <a:srgbClr val="7030A0"/>
              </a:solidFill>
              <a:latin typeface="Novecento wide DemiBold" pitchFamily="50" charset="0"/>
            </a:endParaRPr>
          </a:p>
        </p:txBody>
      </p:sp>
      <p:sp>
        <p:nvSpPr>
          <p:cNvPr id="3" name="TextBox 2"/>
          <p:cNvSpPr txBox="1"/>
          <p:nvPr/>
        </p:nvSpPr>
        <p:spPr>
          <a:xfrm>
            <a:off x="395536" y="1327408"/>
            <a:ext cx="8496944" cy="2308324"/>
          </a:xfrm>
          <a:prstGeom prst="rect">
            <a:avLst/>
          </a:prstGeom>
          <a:noFill/>
        </p:spPr>
        <p:txBody>
          <a:bodyPr wrap="square" rtlCol="0">
            <a:spAutoFit/>
          </a:bodyPr>
          <a:lstStyle/>
          <a:p>
            <a:r>
              <a:rPr lang="en-GB" sz="2400" dirty="0">
                <a:solidFill>
                  <a:prstClr val="black"/>
                </a:solidFill>
                <a:latin typeface="Arial" pitchFamily="34" charset="0"/>
                <a:cs typeface="Arial" pitchFamily="34" charset="0"/>
              </a:rPr>
              <a:t>was </a:t>
            </a:r>
            <a:r>
              <a:rPr lang="en-GB" sz="2400" dirty="0">
                <a:solidFill>
                  <a:prstClr val="black"/>
                </a:solidFill>
                <a:latin typeface="Arial" pitchFamily="34" charset="0"/>
                <a:cs typeface="Arial" pitchFamily="34" charset="0"/>
              </a:rPr>
              <a:t>19 years old when the town of Srebrenica fell to Bosnian Serb forces in July 1995. He endured a 100 kilometre march through hostile terrain to escape the massacre of over 7,000 Muslim men and boys that took place there</a:t>
            </a:r>
            <a:r>
              <a:rPr lang="en-GB" sz="2400" dirty="0">
                <a:solidFill>
                  <a:prstClr val="black"/>
                </a:solidFill>
                <a:latin typeface="Arial" pitchFamily="34" charset="0"/>
                <a:cs typeface="Arial" pitchFamily="34" charset="0"/>
              </a:rPr>
              <a:t>.</a:t>
            </a:r>
          </a:p>
          <a:p>
            <a:endParaRPr lang="en-GB" sz="2400" dirty="0">
              <a:solidFill>
                <a:prstClr val="black"/>
              </a:solidFill>
              <a:latin typeface="Arial" pitchFamily="34" charset="0"/>
              <a:cs typeface="Arial" pitchFamily="34" charset="0"/>
            </a:endParaRPr>
          </a:p>
          <a:p>
            <a:endParaRPr lang="en-GB" sz="2400" dirty="0">
              <a:solidFill>
                <a:prstClr val="black"/>
              </a:solidFill>
              <a:latin typeface="Arial" pitchFamily="34" charset="0"/>
              <a:cs typeface="Arial" pitchFamily="34" charset="0"/>
            </a:endParaRPr>
          </a:p>
        </p:txBody>
      </p:sp>
      <p:pic>
        <p:nvPicPr>
          <p:cNvPr id="4" name="Picture 3" descr="http://4.bp.blogspot.com/-5UpOcokrFAc/TpIH6s7cKVI/AAAAAAAAAos/ijb2GhKebDE/s1600/_DSC5472.jpg"/>
          <p:cNvPicPr/>
          <p:nvPr/>
        </p:nvPicPr>
        <p:blipFill rotWithShape="1">
          <a:blip r:embed="rId2" cstate="email">
            <a:extLst>
              <a:ext uri="{28A0092B-C50C-407E-A947-70E740481C1C}">
                <a14:useLocalDpi xmlns:a14="http://schemas.microsoft.com/office/drawing/2010/main"/>
              </a:ext>
            </a:extLst>
          </a:blip>
          <a:srcRect/>
          <a:stretch/>
        </p:blipFill>
        <p:spPr bwMode="auto">
          <a:xfrm>
            <a:off x="5508104" y="3284984"/>
            <a:ext cx="3635896" cy="3576424"/>
          </a:xfrm>
          <a:prstGeom prst="rect">
            <a:avLst/>
          </a:prstGeom>
          <a:noFill/>
          <a:ln w="12700">
            <a:noFill/>
          </a:ln>
          <a:extLst>
            <a:ext uri="{53640926-AAD7-44D8-BBD7-CCE9431645EC}">
              <a14:shadowObscured xmlns:a14="http://schemas.microsoft.com/office/drawing/2010/main"/>
            </a:ext>
          </a:extLst>
        </p:spPr>
      </p:pic>
      <p:sp>
        <p:nvSpPr>
          <p:cNvPr id="5" name="TextBox 4"/>
          <p:cNvSpPr txBox="1"/>
          <p:nvPr/>
        </p:nvSpPr>
        <p:spPr>
          <a:xfrm>
            <a:off x="971600" y="3374908"/>
            <a:ext cx="3528392" cy="3108543"/>
          </a:xfrm>
          <a:prstGeom prst="rect">
            <a:avLst/>
          </a:prstGeom>
          <a:noFill/>
        </p:spPr>
        <p:txBody>
          <a:bodyPr wrap="square" rtlCol="0">
            <a:spAutoFit/>
          </a:bodyPr>
          <a:lstStyle/>
          <a:p>
            <a:r>
              <a:rPr lang="en-GB" sz="2800" i="1" dirty="0">
                <a:solidFill>
                  <a:srgbClr val="F79646">
                    <a:lumMod val="75000"/>
                  </a:srgbClr>
                </a:solidFill>
                <a:latin typeface="Arial" pitchFamily="34" charset="0"/>
                <a:cs typeface="Arial" pitchFamily="34" charset="0"/>
              </a:rPr>
              <a:t>‘It </a:t>
            </a:r>
            <a:r>
              <a:rPr lang="en-GB" sz="2800" i="1" dirty="0">
                <a:solidFill>
                  <a:srgbClr val="F79646">
                    <a:lumMod val="75000"/>
                  </a:srgbClr>
                </a:solidFill>
                <a:latin typeface="Arial" pitchFamily="34" charset="0"/>
                <a:cs typeface="Arial" pitchFamily="34" charset="0"/>
              </a:rPr>
              <a:t>wasn’t going to be an easy journey, but we had no other option.  We wanted to live.’</a:t>
            </a:r>
            <a:endParaRPr lang="en-GB" sz="2800" dirty="0">
              <a:solidFill>
                <a:srgbClr val="F79646">
                  <a:lumMod val="75000"/>
                </a:srgbClr>
              </a:solidFill>
              <a:latin typeface="Arial" pitchFamily="34" charset="0"/>
              <a:cs typeface="Arial" pitchFamily="34" charset="0"/>
            </a:endParaRPr>
          </a:p>
          <a:p>
            <a:endParaRPr lang="en-GB" sz="2800" dirty="0">
              <a:solidFill>
                <a:prstClr val="black"/>
              </a:solidFill>
              <a:latin typeface="Arial" pitchFamily="34" charset="0"/>
              <a:cs typeface="Arial" pitchFamily="34" charset="0"/>
            </a:endParaRPr>
          </a:p>
          <a:p>
            <a:endParaRPr lang="en-GB" sz="2800" dirty="0">
              <a:solidFill>
                <a:prstClr val="black"/>
              </a:solidFill>
            </a:endParaRPr>
          </a:p>
        </p:txBody>
      </p:sp>
    </p:spTree>
    <p:extLst>
      <p:ext uri="{BB962C8B-B14F-4D97-AF65-F5344CB8AC3E}">
        <p14:creationId xmlns:p14="http://schemas.microsoft.com/office/powerpoint/2010/main" val="171473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404664"/>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err="1">
                <a:solidFill>
                  <a:srgbClr val="7030A0"/>
                </a:solidFill>
                <a:latin typeface="Novecento wide DemiBold" pitchFamily="50" charset="0"/>
                <a:cs typeface="Arial" pitchFamily="34" charset="0"/>
              </a:rPr>
              <a:t>Hasan</a:t>
            </a:r>
            <a:r>
              <a:rPr lang="en-GB" sz="4000" dirty="0">
                <a:solidFill>
                  <a:srgbClr val="7030A0"/>
                </a:solidFill>
                <a:latin typeface="Novecento wide DemiBold" pitchFamily="50" charset="0"/>
                <a:cs typeface="Arial" pitchFamily="34" charset="0"/>
              </a:rPr>
              <a:t> </a:t>
            </a:r>
            <a:r>
              <a:rPr lang="en-GB" sz="4000" dirty="0" err="1">
                <a:solidFill>
                  <a:srgbClr val="7030A0"/>
                </a:solidFill>
                <a:latin typeface="Novecento wide DemiBold" pitchFamily="50" charset="0"/>
                <a:cs typeface="Arial" pitchFamily="34" charset="0"/>
              </a:rPr>
              <a:t>Hasanović</a:t>
            </a:r>
            <a:endParaRPr lang="en-GB" sz="4000" b="1" dirty="0">
              <a:solidFill>
                <a:srgbClr val="7030A0"/>
              </a:solidFill>
              <a:latin typeface="Novecento wide DemiBold" pitchFamily="50" charset="0"/>
            </a:endParaRPr>
          </a:p>
        </p:txBody>
      </p:sp>
      <p:sp>
        <p:nvSpPr>
          <p:cNvPr id="3" name="TextBox 2"/>
          <p:cNvSpPr txBox="1"/>
          <p:nvPr/>
        </p:nvSpPr>
        <p:spPr>
          <a:xfrm>
            <a:off x="179512" y="1243781"/>
            <a:ext cx="8712968" cy="6001643"/>
          </a:xfrm>
          <a:prstGeom prst="rect">
            <a:avLst/>
          </a:prstGeom>
          <a:noFill/>
        </p:spPr>
        <p:txBody>
          <a:bodyPr wrap="square" rtlCol="0">
            <a:spAutoFit/>
          </a:bodyPr>
          <a:lstStyle/>
          <a:p>
            <a:r>
              <a:rPr lang="en-GB" sz="2400" dirty="0" err="1">
                <a:solidFill>
                  <a:prstClr val="black"/>
                </a:solidFill>
                <a:latin typeface="Arial" pitchFamily="34" charset="0"/>
                <a:cs typeface="Arial" pitchFamily="34" charset="0"/>
              </a:rPr>
              <a:t>Hasan</a:t>
            </a:r>
            <a:r>
              <a:rPr lang="en-GB" sz="2400" dirty="0">
                <a:solidFill>
                  <a:prstClr val="black"/>
                </a:solidFill>
                <a:latin typeface="Arial" pitchFamily="34" charset="0"/>
                <a:cs typeface="Arial" pitchFamily="34" charset="0"/>
              </a:rPr>
              <a:t> and his family were forced to move to a Muslim-held enclave around the town of </a:t>
            </a:r>
            <a:r>
              <a:rPr lang="en-GB" sz="2400" dirty="0" err="1">
                <a:solidFill>
                  <a:prstClr val="black"/>
                </a:solidFill>
                <a:latin typeface="Arial" pitchFamily="34" charset="0"/>
                <a:cs typeface="Arial" pitchFamily="34" charset="0"/>
              </a:rPr>
              <a:t>Srebenica</a:t>
            </a:r>
            <a:r>
              <a:rPr lang="en-GB" sz="2400" dirty="0">
                <a:solidFill>
                  <a:prstClr val="black"/>
                </a:solidFill>
                <a:latin typeface="Arial" pitchFamily="34" charset="0"/>
                <a:cs typeface="Arial" pitchFamily="34" charset="0"/>
              </a:rPr>
              <a:t> after the Bosnian war started in March 1992, and Bosnian Serb forces attacked towns in the east of Bosnia. The Srebrenica enclave was captured by Bosnian Serb forces and </a:t>
            </a:r>
            <a:r>
              <a:rPr lang="en-GB" sz="2400" dirty="0" err="1">
                <a:solidFill>
                  <a:prstClr val="black"/>
                </a:solidFill>
                <a:latin typeface="Arial" pitchFamily="34" charset="0"/>
                <a:cs typeface="Arial" pitchFamily="34" charset="0"/>
              </a:rPr>
              <a:t>Hasan</a:t>
            </a:r>
            <a:r>
              <a:rPr lang="en-GB" sz="2400" dirty="0">
                <a:solidFill>
                  <a:prstClr val="black"/>
                </a:solidFill>
                <a:latin typeface="Arial" pitchFamily="34" charset="0"/>
                <a:cs typeface="Arial" pitchFamily="34" charset="0"/>
              </a:rPr>
              <a:t>, his father and twin brother decided to flee as the Serbs wanted to kill all the Muslim men</a:t>
            </a:r>
            <a:r>
              <a:rPr lang="en-GB" sz="2400" dirty="0">
                <a:solidFill>
                  <a:prstClr val="black"/>
                </a:solidFill>
                <a:latin typeface="Arial" pitchFamily="34" charset="0"/>
                <a:cs typeface="Arial" pitchFamily="34" charset="0"/>
              </a:rPr>
              <a:t>.</a:t>
            </a:r>
          </a:p>
          <a:p>
            <a:endParaRPr lang="en-GB" sz="2400" dirty="0">
              <a:solidFill>
                <a:prstClr val="black"/>
              </a:solidFill>
              <a:latin typeface="Arial" pitchFamily="34" charset="0"/>
              <a:cs typeface="Arial" pitchFamily="34" charset="0"/>
            </a:endParaRPr>
          </a:p>
          <a:p>
            <a:r>
              <a:rPr lang="en-GB" sz="2400" dirty="0">
                <a:solidFill>
                  <a:prstClr val="black"/>
                </a:solidFill>
                <a:latin typeface="Arial" pitchFamily="34" charset="0"/>
                <a:cs typeface="Arial" pitchFamily="34" charset="0"/>
              </a:rPr>
              <a:t>Between 10,000 and 15,000 Muslim men, mostly unarmed civilians, set out on a gruelling 100 kilometre march towards the Muslim-held town of Tuzla; </a:t>
            </a:r>
            <a:r>
              <a:rPr lang="en-GB" sz="2400" dirty="0" err="1">
                <a:solidFill>
                  <a:prstClr val="black"/>
                </a:solidFill>
                <a:latin typeface="Arial" pitchFamily="34" charset="0"/>
                <a:cs typeface="Arial" pitchFamily="34" charset="0"/>
              </a:rPr>
              <a:t>Hasan</a:t>
            </a:r>
            <a:r>
              <a:rPr lang="en-GB" sz="2400" dirty="0">
                <a:solidFill>
                  <a:prstClr val="black"/>
                </a:solidFill>
                <a:latin typeface="Arial" pitchFamily="34" charset="0"/>
                <a:cs typeface="Arial" pitchFamily="34" charset="0"/>
              </a:rPr>
              <a:t> and his father and brother were among them.  The terrain was mountainous and littered with minefields, and many Serb soldiers lay between </a:t>
            </a:r>
            <a:r>
              <a:rPr lang="en-GB" sz="2400" dirty="0" err="1">
                <a:solidFill>
                  <a:prstClr val="black"/>
                </a:solidFill>
                <a:latin typeface="Arial" pitchFamily="34" charset="0"/>
                <a:cs typeface="Arial" pitchFamily="34" charset="0"/>
              </a:rPr>
              <a:t>Hasan</a:t>
            </a:r>
            <a:r>
              <a:rPr lang="en-GB" sz="2400" dirty="0">
                <a:solidFill>
                  <a:prstClr val="black"/>
                </a:solidFill>
                <a:latin typeface="Arial" pitchFamily="34" charset="0"/>
                <a:cs typeface="Arial" pitchFamily="34" charset="0"/>
              </a:rPr>
              <a:t> and safety: ‘It wasn’t going to be an easy journey, but we had no other option.  We wanted to live.’</a:t>
            </a:r>
          </a:p>
          <a:p>
            <a:endParaRPr lang="en-GB"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5744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404664"/>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err="1">
                <a:solidFill>
                  <a:srgbClr val="7030A0"/>
                </a:solidFill>
                <a:latin typeface="Novecento wide DemiBold" pitchFamily="50" charset="0"/>
                <a:cs typeface="Arial" pitchFamily="34" charset="0"/>
              </a:rPr>
              <a:t>Hasan</a:t>
            </a:r>
            <a:r>
              <a:rPr lang="en-GB" sz="4000" dirty="0">
                <a:solidFill>
                  <a:srgbClr val="7030A0"/>
                </a:solidFill>
                <a:latin typeface="Novecento wide DemiBold" pitchFamily="50" charset="0"/>
                <a:cs typeface="Arial" pitchFamily="34" charset="0"/>
              </a:rPr>
              <a:t> </a:t>
            </a:r>
            <a:r>
              <a:rPr lang="en-GB" sz="4000" dirty="0" err="1">
                <a:solidFill>
                  <a:srgbClr val="7030A0"/>
                </a:solidFill>
                <a:latin typeface="Novecento wide DemiBold" pitchFamily="50" charset="0"/>
                <a:cs typeface="Arial" pitchFamily="34" charset="0"/>
              </a:rPr>
              <a:t>Hasanović</a:t>
            </a:r>
            <a:endParaRPr lang="en-GB" sz="4000" b="1" dirty="0">
              <a:solidFill>
                <a:srgbClr val="7030A0"/>
              </a:solidFill>
              <a:latin typeface="Novecento wide DemiBold" pitchFamily="50" charset="0"/>
            </a:endParaRPr>
          </a:p>
        </p:txBody>
      </p:sp>
      <p:sp>
        <p:nvSpPr>
          <p:cNvPr id="3" name="TextBox 2"/>
          <p:cNvSpPr txBox="1"/>
          <p:nvPr/>
        </p:nvSpPr>
        <p:spPr>
          <a:xfrm>
            <a:off x="179512" y="1477228"/>
            <a:ext cx="8640960" cy="4832092"/>
          </a:xfrm>
          <a:prstGeom prst="rect">
            <a:avLst/>
          </a:prstGeom>
          <a:noFill/>
        </p:spPr>
        <p:txBody>
          <a:bodyPr wrap="square" rtlCol="0">
            <a:spAutoFit/>
          </a:bodyPr>
          <a:lstStyle/>
          <a:p>
            <a:r>
              <a:rPr lang="en-GB" sz="2800" dirty="0">
                <a:solidFill>
                  <a:prstClr val="black"/>
                </a:solidFill>
                <a:latin typeface="Arial" pitchFamily="34" charset="0"/>
                <a:cs typeface="Arial" pitchFamily="34" charset="0"/>
              </a:rPr>
              <a:t>‘We weren’t soldiers who had prepared for this kind of journey’ says </a:t>
            </a:r>
            <a:r>
              <a:rPr lang="en-GB" sz="2800" dirty="0" err="1">
                <a:solidFill>
                  <a:prstClr val="black"/>
                </a:solidFill>
                <a:latin typeface="Arial" pitchFamily="34" charset="0"/>
                <a:cs typeface="Arial" pitchFamily="34" charset="0"/>
              </a:rPr>
              <a:t>Hasan</a:t>
            </a:r>
            <a:r>
              <a:rPr lang="en-GB" sz="2800" dirty="0">
                <a:solidFill>
                  <a:prstClr val="black"/>
                </a:solidFill>
                <a:latin typeface="Arial" pitchFamily="34" charset="0"/>
                <a:cs typeface="Arial" pitchFamily="34" charset="0"/>
              </a:rPr>
              <a:t>.  ‘We were just ordinary men.’…  Days of walking had turned his feet into a blistered mass of agonizing pain.  He wanted to lie down and sleep but another man told him, ‘if you sleep now, you’ll sleep forever</a:t>
            </a:r>
            <a:r>
              <a:rPr lang="en-GB" sz="2800" dirty="0">
                <a:solidFill>
                  <a:prstClr val="black"/>
                </a:solidFill>
                <a:latin typeface="Arial" pitchFamily="34" charset="0"/>
                <a:cs typeface="Arial" pitchFamily="34" charset="0"/>
              </a:rPr>
              <a:t>’.</a:t>
            </a:r>
          </a:p>
          <a:p>
            <a:endParaRPr lang="en-GB" sz="2800" dirty="0">
              <a:solidFill>
                <a:prstClr val="black"/>
              </a:solidFill>
              <a:latin typeface="Arial" pitchFamily="34" charset="0"/>
              <a:cs typeface="Arial" pitchFamily="34" charset="0"/>
            </a:endParaRPr>
          </a:p>
          <a:p>
            <a:r>
              <a:rPr lang="en-GB" sz="2800" dirty="0" err="1">
                <a:solidFill>
                  <a:prstClr val="black"/>
                </a:solidFill>
                <a:latin typeface="Arial" pitchFamily="34" charset="0"/>
                <a:cs typeface="Arial" pitchFamily="34" charset="0"/>
              </a:rPr>
              <a:t>Hasan</a:t>
            </a:r>
            <a:r>
              <a:rPr lang="en-GB" sz="2800" dirty="0">
                <a:solidFill>
                  <a:prstClr val="black"/>
                </a:solidFill>
                <a:latin typeface="Arial" pitchFamily="34" charset="0"/>
                <a:cs typeface="Arial" pitchFamily="34" charset="0"/>
              </a:rPr>
              <a:t> was one of only 3,500 who survived the march; his father and brother did not, and </a:t>
            </a:r>
            <a:r>
              <a:rPr lang="en-GB" sz="2800" dirty="0" err="1">
                <a:solidFill>
                  <a:prstClr val="black"/>
                </a:solidFill>
                <a:latin typeface="Arial" pitchFamily="34" charset="0"/>
                <a:cs typeface="Arial" pitchFamily="34" charset="0"/>
              </a:rPr>
              <a:t>Hasan</a:t>
            </a:r>
            <a:r>
              <a:rPr lang="en-GB" sz="2800" dirty="0">
                <a:solidFill>
                  <a:prstClr val="black"/>
                </a:solidFill>
                <a:latin typeface="Arial" pitchFamily="34" charset="0"/>
                <a:cs typeface="Arial" pitchFamily="34" charset="0"/>
              </a:rPr>
              <a:t> still does not know how and where they were killed. </a:t>
            </a:r>
          </a:p>
          <a:p>
            <a:endParaRPr lang="en-GB"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7143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404664"/>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err="1">
                <a:solidFill>
                  <a:srgbClr val="7030A0"/>
                </a:solidFill>
                <a:latin typeface="Novecento wide DemiBold" pitchFamily="50" charset="0"/>
                <a:cs typeface="Arial" pitchFamily="34" charset="0"/>
              </a:rPr>
              <a:t>Hasan</a:t>
            </a:r>
            <a:r>
              <a:rPr lang="en-GB" sz="4000" dirty="0">
                <a:solidFill>
                  <a:srgbClr val="7030A0"/>
                </a:solidFill>
                <a:latin typeface="Novecento wide DemiBold" pitchFamily="50" charset="0"/>
                <a:cs typeface="Arial" pitchFamily="34" charset="0"/>
              </a:rPr>
              <a:t> </a:t>
            </a:r>
            <a:r>
              <a:rPr lang="en-GB" sz="4000" dirty="0" err="1">
                <a:solidFill>
                  <a:srgbClr val="7030A0"/>
                </a:solidFill>
                <a:latin typeface="Novecento wide DemiBold" pitchFamily="50" charset="0"/>
                <a:cs typeface="Arial" pitchFamily="34" charset="0"/>
              </a:rPr>
              <a:t>Hasanović</a:t>
            </a:r>
            <a:endParaRPr lang="en-GB" sz="4000" b="1" dirty="0">
              <a:solidFill>
                <a:srgbClr val="7030A0"/>
              </a:solidFill>
              <a:latin typeface="Novecento wide DemiBold" pitchFamily="50" charset="0"/>
            </a:endParaRPr>
          </a:p>
        </p:txBody>
      </p:sp>
      <p:sp>
        <p:nvSpPr>
          <p:cNvPr id="3" name="TextBox 2"/>
          <p:cNvSpPr txBox="1"/>
          <p:nvPr/>
        </p:nvSpPr>
        <p:spPr>
          <a:xfrm>
            <a:off x="179512" y="1690930"/>
            <a:ext cx="8496944" cy="3970318"/>
          </a:xfrm>
          <a:prstGeom prst="rect">
            <a:avLst/>
          </a:prstGeom>
          <a:noFill/>
        </p:spPr>
        <p:txBody>
          <a:bodyPr wrap="square" rtlCol="0">
            <a:spAutoFit/>
          </a:bodyPr>
          <a:lstStyle/>
          <a:p>
            <a:r>
              <a:rPr lang="en-GB" sz="2800" dirty="0" err="1">
                <a:solidFill>
                  <a:prstClr val="black"/>
                </a:solidFill>
                <a:latin typeface="Arial" pitchFamily="34" charset="0"/>
                <a:cs typeface="Arial" pitchFamily="34" charset="0"/>
              </a:rPr>
              <a:t>Hasan</a:t>
            </a:r>
            <a:r>
              <a:rPr lang="en-GB" sz="2800" dirty="0">
                <a:solidFill>
                  <a:prstClr val="black"/>
                </a:solidFill>
                <a:latin typeface="Arial" pitchFamily="34" charset="0"/>
                <a:cs typeface="Arial" pitchFamily="34" charset="0"/>
              </a:rPr>
              <a:t> is now married and has a young daughter.  He works as a Curator at the Memorial Centre, where he shares his story with visitors from all over the world on a daily basis.  He sees this as both his duty to those who were murdered and a cathartic experience for himself.  ‘I want to speak to people, and share my story because my heart speaks. And now, finally, someone is listening.’</a:t>
            </a:r>
          </a:p>
          <a:p>
            <a:endParaRPr lang="en-GB"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02434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Экран (4:3)</PresentationFormat>
  <Paragraphs>18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Template_Presentation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Jennifer Wood</dc:creator>
  <cp:lastModifiedBy>Jennifer Wood</cp:lastModifiedBy>
  <cp:revision>1</cp:revision>
  <dcterms:created xsi:type="dcterms:W3CDTF">2014-02-14T05:21:51Z</dcterms:created>
  <dcterms:modified xsi:type="dcterms:W3CDTF">2014-02-14T05:22:05Z</dcterms:modified>
</cp:coreProperties>
</file>