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78" r:id="rId3"/>
    <p:sldId id="318" r:id="rId4"/>
    <p:sldId id="311" r:id="rId5"/>
    <p:sldId id="277" r:id="rId6"/>
    <p:sldId id="285" r:id="rId7"/>
    <p:sldId id="280" r:id="rId8"/>
    <p:sldId id="301" r:id="rId9"/>
    <p:sldId id="299" r:id="rId10"/>
    <p:sldId id="298" r:id="rId11"/>
    <p:sldId id="296" r:id="rId12"/>
    <p:sldId id="297" r:id="rId13"/>
    <p:sldId id="300" r:id="rId14"/>
    <p:sldId id="295" r:id="rId15"/>
    <p:sldId id="305" r:id="rId16"/>
    <p:sldId id="319" r:id="rId17"/>
    <p:sldId id="304" r:id="rId18"/>
    <p:sldId id="306" r:id="rId19"/>
    <p:sldId id="281" r:id="rId20"/>
    <p:sldId id="366" r:id="rId21"/>
    <p:sldId id="364" r:id="rId22"/>
    <p:sldId id="260" r:id="rId23"/>
    <p:sldId id="324" r:id="rId24"/>
    <p:sldId id="283" r:id="rId25"/>
    <p:sldId id="284" r:id="rId26"/>
    <p:sldId id="332" r:id="rId27"/>
    <p:sldId id="282" r:id="rId28"/>
    <p:sldId id="330" r:id="rId29"/>
    <p:sldId id="261" r:id="rId30"/>
    <p:sldId id="321" r:id="rId31"/>
    <p:sldId id="333" r:id="rId32"/>
    <p:sldId id="334" r:id="rId33"/>
    <p:sldId id="325" r:id="rId34"/>
    <p:sldId id="26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76" d="100"/>
          <a:sy n="76" d="100"/>
        </p:scale>
        <p:origin x="-12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C1E96B-9EFA-433C-B238-0734B0861915}" type="datetimeFigureOut">
              <a:rPr lang="en-GB" smtClean="0"/>
              <a:t>09/04/2014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2DC84-176C-4A15-B98C-3E9B89333859}" type="slidenum">
              <a:rPr lang="en-GB" smtClean="0"/>
              <a:t>‹#›</a:t>
            </a:fld>
            <a:endParaRPr lang="en-GB"/>
          </a:p>
        </p:txBody>
      </p:sp>
    </p:spTree>
    <p:extLst>
      <p:ext uri="{BB962C8B-B14F-4D97-AF65-F5344CB8AC3E}">
        <p14:creationId xmlns:p14="http://schemas.microsoft.com/office/powerpoint/2010/main" val="107432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2DC84-176C-4A15-B98C-3E9B89333859}" type="slidenum">
              <a:rPr lang="en-GB" smtClean="0"/>
              <a:t>27</a:t>
            </a:fld>
            <a:endParaRPr lang="en-GB"/>
          </a:p>
        </p:txBody>
      </p:sp>
    </p:spTree>
    <p:extLst>
      <p:ext uri="{BB962C8B-B14F-4D97-AF65-F5344CB8AC3E}">
        <p14:creationId xmlns:p14="http://schemas.microsoft.com/office/powerpoint/2010/main" val="152692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2DC84-176C-4A15-B98C-3E9B89333859}" type="slidenum">
              <a:rPr lang="en-GB" smtClean="0"/>
              <a:t>28</a:t>
            </a:fld>
            <a:endParaRPr lang="en-GB"/>
          </a:p>
        </p:txBody>
      </p:sp>
    </p:spTree>
    <p:extLst>
      <p:ext uri="{BB962C8B-B14F-4D97-AF65-F5344CB8AC3E}">
        <p14:creationId xmlns:p14="http://schemas.microsoft.com/office/powerpoint/2010/main" val="152692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D1A64D-0D2F-471E-B7E3-C8DA9D2F80A5}" type="datetimeFigureOut">
              <a:rPr lang="en-GB" smtClean="0"/>
              <a:t>09/04/2014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418236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D1A64D-0D2F-471E-B7E3-C8DA9D2F80A5}" type="datetimeFigureOut">
              <a:rPr lang="en-GB" smtClean="0"/>
              <a:t>09/04/2014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265394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D1A64D-0D2F-471E-B7E3-C8DA9D2F80A5}" type="datetimeFigureOut">
              <a:rPr lang="en-GB" smtClean="0"/>
              <a:t>09/04/2014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21340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D1A64D-0D2F-471E-B7E3-C8DA9D2F80A5}" type="datetimeFigureOut">
              <a:rPr lang="en-GB" smtClean="0"/>
              <a:t>09/04/2014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37868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1A64D-0D2F-471E-B7E3-C8DA9D2F80A5}" type="datetimeFigureOut">
              <a:rPr lang="en-GB" smtClean="0"/>
              <a:t>09/04/2014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244629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D1A64D-0D2F-471E-B7E3-C8DA9D2F80A5}" type="datetimeFigureOut">
              <a:rPr lang="en-GB" smtClean="0"/>
              <a:t>09/04/2014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136651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D1A64D-0D2F-471E-B7E3-C8DA9D2F80A5}" type="datetimeFigureOut">
              <a:rPr lang="en-GB" smtClean="0"/>
              <a:t>09/04/2014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414592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D1A64D-0D2F-471E-B7E3-C8DA9D2F80A5}" type="datetimeFigureOut">
              <a:rPr lang="en-GB" smtClean="0"/>
              <a:t>09/04/2014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8057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1A64D-0D2F-471E-B7E3-C8DA9D2F80A5}" type="datetimeFigureOut">
              <a:rPr lang="en-GB" smtClean="0"/>
              <a:t>09/04/2014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375149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1A64D-0D2F-471E-B7E3-C8DA9D2F80A5}" type="datetimeFigureOut">
              <a:rPr lang="en-GB" smtClean="0"/>
              <a:t>09/04/2014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256944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1A64D-0D2F-471E-B7E3-C8DA9D2F80A5}" type="datetimeFigureOut">
              <a:rPr lang="en-GB" smtClean="0"/>
              <a:t>09/04/2014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8ADF17-56FA-4C56-9532-0EB62B1BD7A0}" type="slidenum">
              <a:rPr lang="en-GB" smtClean="0"/>
              <a:t>‹#›</a:t>
            </a:fld>
            <a:endParaRPr lang="en-GB"/>
          </a:p>
        </p:txBody>
      </p:sp>
    </p:spTree>
    <p:extLst>
      <p:ext uri="{BB962C8B-B14F-4D97-AF65-F5344CB8AC3E}">
        <p14:creationId xmlns:p14="http://schemas.microsoft.com/office/powerpoint/2010/main" val="192421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1A64D-0D2F-471E-B7E3-C8DA9D2F80A5}" type="datetimeFigureOut">
              <a:rPr lang="en-GB" smtClean="0"/>
              <a:t>09/04/2014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ADF17-56FA-4C56-9532-0EB62B1BD7A0}" type="slidenum">
              <a:rPr lang="en-GB" smtClean="0"/>
              <a:t>‹#›</a:t>
            </a:fld>
            <a:endParaRPr lang="en-GB"/>
          </a:p>
        </p:txBody>
      </p:sp>
    </p:spTree>
    <p:extLst>
      <p:ext uri="{BB962C8B-B14F-4D97-AF65-F5344CB8AC3E}">
        <p14:creationId xmlns:p14="http://schemas.microsoft.com/office/powerpoint/2010/main" val="323563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endangered+species&amp;source=images&amp;cd=&amp;cad=rja&amp;docid=utSHblY6dSMfoM&amp;tbnid=skKnMEPy0zqEuM:&amp;ved=0CAUQjRw&amp;url=http://www.thesilverpen.com/2012/05/18/endangered-species-day/&amp;ei=4IYnUcngNuGl0QWZu4HQDw&amp;bvm=bv.42768644,d.d2k&amp;psig=AFQjCNHTXhes-NGD-nwldCNPCBAqEaQ5hw&amp;ust=136163132795535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biodiversity+hotspots&amp;source=images&amp;cd=&amp;cad=rja&amp;docid=J7XWfvp20tzYYM&amp;tbnid=_NwmRRn6iSxLTM:&amp;ved=0CAUQjRw&amp;url=http://bio1152.nicerweb.com/Locked/media/ch56/hotspot.html&amp;ei=ZLkjUabNGuGm0QWf14C4Bw&amp;bvm=bv.42553238,d.d2k&amp;psig=AFQjCNHb_HUuzgSOjTrcLnFci08f310r7g&amp;ust=136138207157912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uk/url?sa=i&amp;rct=j&amp;q=endangered+species&amp;source=images&amp;cd=&amp;cad=rja&amp;docid=IEatmDc1YnzZlM&amp;tbnid=L4Xl-4sPIWBhEM:&amp;ved=0CAUQjRw&amp;url=http://en.wikipedia.org/wiki/Endangered_species&amp;ei=9AcyUYDgD-zZ0QXG1oCADg&amp;psig=AFQjCNH4JCwXWIqjNZS3uxyB-riDEs7aKA&amp;ust=1362319635988403"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url?sa=i&amp;rct=j&amp;q=dodo&amp;source=images&amp;cd=&amp;cad=rja&amp;docid=EMQTe87cDdLBsM&amp;tbnid=ELgUclw7GOBBEM:&amp;ved=0CAUQjRw&amp;url=http://habotn.blogspot.com/2012/08/breaking-news-dodo-lives.html&amp;ei=Ib0jUYyuCMPA0QX1xIDACQ&amp;psig=AFQjCNGkPWmU2TUn7WmdrE7jMArgRcGLbQ&amp;ust=136138307017330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uk/url?sa=i&amp;rct=j&amp;q=dodo&amp;source=images&amp;cd=&amp;cad=rja&amp;docid=EMQTe87cDdLBsM&amp;tbnid=ELgUclw7GOBBEM:&amp;ved=0CAUQjRw&amp;url=http://habotn.blogspot.com/2012/08/breaking-news-dodo-lives.html&amp;ei=Ib0jUYyuCMPA0QX1xIDACQ&amp;psig=AFQjCNGkPWmU2TUn7WmdrE7jMArgRcGLbQ&amp;ust=1361383070173306" TargetMode="External"/><Relationship Id="rId2" Type="http://schemas.openxmlformats.org/officeDocument/2006/relationships/hyperlink" Target="http://www.youtube.com/watch?v=36b9ox8iF24" TargetMode="Externa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hyperlink" Target="http://www.google.co.uk/url?sa=i&amp;rct=j&amp;q=mauritius&amp;source=images&amp;cd=&amp;cad=rja&amp;docid=XgLayJQ38BDh7M&amp;tbnid=vTpAMJBhWVE1OM:&amp;ved=0CAUQjRw&amp;url=http://www.worldatlas.com/webimage/countrys/africa/mu.htm&amp;ei=_GUnUfPuGcHJ0QW4p4BA&amp;bvm=bv.42768644,d.d2k&amp;psig=AFQjCNFHERP19lS6rZ-3b__zmvaN-YFgog&amp;ust=1361622905342558" TargetMode="Externa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uk/url?sa=i&amp;rct=j&amp;q=extinction+rates&amp;source=images&amp;cd=&amp;cad=rja&amp;docid=ReP5Wt111C604M&amp;tbnid=p8YvHv-ooJbW5M:&amp;ved=0CAUQjRw&amp;url=http://www.whole-systems.org/extinctions.html&amp;ei=7bwjUdykCMe_0QWq_IDACA&amp;psig=AFQjCNF1howk7gXz8EQC1N4hiTh16yU3pA&amp;ust=136138301489472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uk/url?sa=i&amp;rct=j&amp;q=extinction+rates&amp;source=images&amp;cd=&amp;cad=rja&amp;docid=ReP5Wt111C604M&amp;tbnid=p8YvHv-ooJbW5M:&amp;ved=0CAUQjRw&amp;url=http://www.whole-systems.org/extinctions.html&amp;ei=7bwjUdykCMe_0QWq_IDACA&amp;psig=AFQjCNF1howk7gXz8EQC1N4hiTh16yU3pA&amp;ust=13613830148947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7QY-FY9nz-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biodiversity+hotspots&amp;source=images&amp;cd=&amp;cad=rja&amp;docid=J7XWfvp20tzYYM&amp;tbnid=_NwmRRn6iSxLTM:&amp;ved=0CAUQjRw&amp;url=http://bio1152.nicerweb.com/Locked/media/ch56/hotspot.html&amp;ei=ZLkjUabNGuGm0QWf14C4Bw&amp;bvm=bv.42553238,d.d2k&amp;psig=AFQjCNHb_HUuzgSOjTrcLnFci08f310r7g&amp;ust=1361382071579129"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google.co.uk/url?sa=i&amp;rct=j&amp;q=endangered+species&amp;source=images&amp;cd=&amp;cad=rja&amp;docid=utSHblY6dSMfoM&amp;tbnid=skKnMEPy0zqEuM:&amp;ved=0CAUQjRw&amp;url=http://www.thesilverpen.com/2012/05/18/endangered-species-day/&amp;ei=4IYnUcngNuGl0QWZu4HQDw&amp;bvm=bv.42768644,d.d2k&amp;psig=AFQjCNHTXhes-NGD-nwldCNPCBAqEaQ5hw&amp;ust=1361631327955353"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uk/url?sa=i&amp;rct=j&amp;q=endangered+species&amp;source=images&amp;cd=&amp;cad=rja&amp;docid=fxX5ClqIBm_b-M&amp;tbnid=KprvNzB9ropaWM:&amp;ved=0CAUQjRw&amp;url=http://this-is-unfair-esl.blogspot.com/&amp;ei=pAcyUY6VEYSZ0QXt6oCYCw&amp;psig=AFQjCNH4JCwXWIqjNZS3uxyB-riDEs7aKA&amp;ust=136231963598840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uk/url?sa=i&amp;rct=j&amp;q=endangered+species&amp;source=images&amp;cd=&amp;cad=rja&amp;docid=fxX5ClqIBm_b-M&amp;tbnid=KprvNzB9ropaWM:&amp;ved=0CAUQjRw&amp;url=http://this-is-unfair-esl.blogspot.com/&amp;ei=pAcyUY6VEYSZ0QXt6oCYCw&amp;psig=AFQjCNH4JCwXWIqjNZS3uxyB-riDEs7aKA&amp;ust=136231963598840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uk/url?sa=i&amp;rct=j&amp;q=endangered+species&amp;source=images&amp;cd=&amp;cad=rja&amp;docid=IEatmDc1YnzZlM&amp;tbnid=L4Xl-4sPIWBhEM:&amp;ved=0CAUQjRw&amp;url=http://en.wikipedia.org/wiki/Endangered_species&amp;ei=9AcyUYDgD-zZ0QXG1oCADg&amp;psig=AFQjCNH4JCwXWIqjNZS3uxyB-riDEs7aKA&amp;ust=1362319635988403"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endangered+species&amp;source=images&amp;cd=&amp;cad=rja&amp;docid=utSHblY6dSMfoM&amp;tbnid=skKnMEPy0zqEuM:&amp;ved=0CAUQjRw&amp;url=http://www.thesilverpen.com/2012/05/18/endangered-species-day/&amp;ei=4IYnUcngNuGl0QWZu4HQDw&amp;bvm=bv.42768644,d.d2k&amp;psig=AFQjCNHTXhes-NGD-nwldCNPCBAqEaQ5hw&amp;ust=136163132795535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species+hotspots&amp;source=images&amp;cd=&amp;cad=rja&amp;docid=JPqRwdrjR0wplM&amp;tbnid=7wd3eRyJP1W6oM:&amp;ved=0CAUQjRw&amp;url=http://www.nature.com/scitable/content/prominent-biodiversity-hotspots-5895&amp;ei=B7kjUYS4GdLK0AXpgoHgAw&amp;bvm=bv.42553238,d.d2k&amp;psig=AFQjCNG2rBO-rmGmqss4f3cTGBywbqKKvw&amp;ust=136138201821936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472" y="260648"/>
            <a:ext cx="8505000" cy="1080120"/>
          </a:xfrm>
        </p:spPr>
        <p:txBody>
          <a:bodyPr>
            <a:normAutofit fontScale="90000"/>
          </a:bodyPr>
          <a:lstStyle/>
          <a:p>
            <a:r>
              <a:rPr lang="en-GB" u="sng" dirty="0" smtClean="0">
                <a:latin typeface="Comic Sans MS" pitchFamily="66" charset="0"/>
              </a:rPr>
              <a:t>What are biodiversity hotspots?</a:t>
            </a:r>
            <a:endParaRPr lang="en-GB" u="sng" dirty="0">
              <a:latin typeface="Comic Sans MS" pitchFamily="66" charset="0"/>
            </a:endParaRPr>
          </a:p>
        </p:txBody>
      </p:sp>
      <p:sp>
        <p:nvSpPr>
          <p:cNvPr id="4" name="Title 1"/>
          <p:cNvSpPr txBox="1">
            <a:spLocks/>
          </p:cNvSpPr>
          <p:nvPr/>
        </p:nvSpPr>
        <p:spPr>
          <a:xfrm>
            <a:off x="323528" y="1556792"/>
            <a:ext cx="8496944" cy="1512168"/>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smtClean="0">
                <a:solidFill>
                  <a:schemeClr val="tx2">
                    <a:lumMod val="60000"/>
                    <a:lumOff val="40000"/>
                  </a:schemeClr>
                </a:solidFill>
                <a:latin typeface="Comic Sans MS" pitchFamily="66" charset="0"/>
              </a:rPr>
              <a:t>All (D Grade): Know what biodiversity hotspots are</a:t>
            </a:r>
          </a:p>
          <a:p>
            <a:pPr algn="l"/>
            <a:r>
              <a:rPr lang="en-GB" dirty="0" smtClean="0">
                <a:solidFill>
                  <a:srgbClr val="00B050"/>
                </a:solidFill>
                <a:latin typeface="Comic Sans MS" pitchFamily="66" charset="0"/>
              </a:rPr>
              <a:t>Most (B/C Grade): Be able to explain why these biodiversity hotspots are threatened</a:t>
            </a:r>
          </a:p>
          <a:p>
            <a:pPr algn="l"/>
            <a:r>
              <a:rPr lang="en-GB" dirty="0" smtClean="0">
                <a:solidFill>
                  <a:schemeClr val="accent6">
                    <a:lumMod val="75000"/>
                  </a:schemeClr>
                </a:solidFill>
                <a:latin typeface="Comic Sans MS" pitchFamily="66" charset="0"/>
              </a:rPr>
              <a:t>Some (A*/A Grade): Use case study detail in an exam answer</a:t>
            </a:r>
            <a:endParaRPr lang="en-GB" dirty="0">
              <a:solidFill>
                <a:schemeClr val="accent6">
                  <a:lumMod val="75000"/>
                </a:schemeClr>
              </a:solidFill>
              <a:latin typeface="Comic Sans MS" pitchFamily="66" charset="0"/>
            </a:endParaRPr>
          </a:p>
        </p:txBody>
      </p:sp>
      <p:pic>
        <p:nvPicPr>
          <p:cNvPr id="5" name="Picture 2" descr="http://www.thesilverpen.com/wp-content/uploads/2012/05/endagered-species-500x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852936"/>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91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7" descr="Galápagos-Island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152539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descr="galapagos_tourism"/>
          <p:cNvPicPr>
            <a:picLocks noChangeAspect="1" noChangeArrowheads="1"/>
          </p:cNvPicPr>
          <p:nvPr/>
        </p:nvPicPr>
        <p:blipFill>
          <a:blip r:embed="rId2" cstate="print"/>
          <a:srcRect/>
          <a:stretch>
            <a:fillRect/>
          </a:stretch>
        </p:blipFill>
        <p:spPr bwMode="auto">
          <a:xfrm>
            <a:off x="250825" y="1125538"/>
            <a:ext cx="8450263" cy="5516562"/>
          </a:xfrm>
          <a:prstGeom prst="rect">
            <a:avLst/>
          </a:prstGeom>
          <a:noFill/>
          <a:ln w="9525">
            <a:noFill/>
            <a:miter lim="800000"/>
            <a:headEnd/>
            <a:tailEnd/>
          </a:ln>
        </p:spPr>
      </p:pic>
    </p:spTree>
    <p:extLst>
      <p:ext uri="{BB962C8B-B14F-4D97-AF65-F5344CB8AC3E}">
        <p14:creationId xmlns:p14="http://schemas.microsoft.com/office/powerpoint/2010/main" val="20580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alapagos_seals_beach"/>
          <p:cNvPicPr>
            <a:picLocks noChangeAspect="1" noChangeArrowheads="1"/>
          </p:cNvPicPr>
          <p:nvPr/>
        </p:nvPicPr>
        <p:blipFill>
          <a:blip r:embed="rId2" cstate="print"/>
          <a:srcRect/>
          <a:stretch>
            <a:fillRect/>
          </a:stretch>
        </p:blipFill>
        <p:spPr bwMode="auto">
          <a:xfrm>
            <a:off x="755650" y="1341438"/>
            <a:ext cx="7646988" cy="5084762"/>
          </a:xfrm>
          <a:prstGeom prst="rect">
            <a:avLst/>
          </a:prstGeom>
          <a:noFill/>
          <a:ln w="9525">
            <a:noFill/>
            <a:miter lim="800000"/>
            <a:headEnd/>
            <a:tailEnd/>
          </a:ln>
        </p:spPr>
      </p:pic>
    </p:spTree>
    <p:extLst>
      <p:ext uri="{BB962C8B-B14F-4D97-AF65-F5344CB8AC3E}">
        <p14:creationId xmlns:p14="http://schemas.microsoft.com/office/powerpoint/2010/main" val="1563560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galapagos_tourism"/>
          <p:cNvPicPr>
            <a:picLocks noChangeAspect="1" noChangeArrowheads="1"/>
          </p:cNvPicPr>
          <p:nvPr/>
        </p:nvPicPr>
        <p:blipFill>
          <a:blip r:embed="rId2" cstate="print"/>
          <a:srcRect/>
          <a:stretch>
            <a:fillRect/>
          </a:stretch>
        </p:blipFill>
        <p:spPr bwMode="auto">
          <a:xfrm>
            <a:off x="0" y="1"/>
            <a:ext cx="4591049" cy="2997548"/>
          </a:xfrm>
          <a:prstGeom prst="rect">
            <a:avLst/>
          </a:prstGeom>
          <a:noFill/>
          <a:ln w="9525">
            <a:noFill/>
            <a:miter lim="800000"/>
            <a:headEnd/>
            <a:tailEnd/>
          </a:ln>
        </p:spPr>
      </p:pic>
      <p:pic>
        <p:nvPicPr>
          <p:cNvPr id="17411" name="Picture 8" descr="oceans_impacts_seas_degradation_garbage_plastic_pollution_galapagos_q_16154"/>
          <p:cNvPicPr>
            <a:picLocks noChangeAspect="1" noChangeArrowheads="1"/>
          </p:cNvPicPr>
          <p:nvPr/>
        </p:nvPicPr>
        <p:blipFill>
          <a:blip r:embed="rId3" cstate="print"/>
          <a:srcRect/>
          <a:stretch>
            <a:fillRect/>
          </a:stretch>
        </p:blipFill>
        <p:spPr bwMode="auto">
          <a:xfrm>
            <a:off x="4591050" y="4295775"/>
            <a:ext cx="4552950" cy="2562225"/>
          </a:xfrm>
          <a:prstGeom prst="rect">
            <a:avLst/>
          </a:prstGeom>
          <a:noFill/>
          <a:ln w="9525">
            <a:noFill/>
            <a:miter lim="800000"/>
            <a:headEnd/>
            <a:tailEnd/>
          </a:ln>
        </p:spPr>
      </p:pic>
      <p:pic>
        <p:nvPicPr>
          <p:cNvPr id="17412" name="Picture 10" descr="Cormornant-II-sunk"/>
          <p:cNvPicPr>
            <a:picLocks noChangeAspect="1" noChangeArrowheads="1"/>
          </p:cNvPicPr>
          <p:nvPr/>
        </p:nvPicPr>
        <p:blipFill>
          <a:blip r:embed="rId4" cstate="print"/>
          <a:srcRect/>
          <a:stretch>
            <a:fillRect/>
          </a:stretch>
        </p:blipFill>
        <p:spPr bwMode="auto">
          <a:xfrm>
            <a:off x="0" y="4186238"/>
            <a:ext cx="4392613" cy="2671762"/>
          </a:xfrm>
          <a:prstGeom prst="rect">
            <a:avLst/>
          </a:prstGeom>
          <a:noFill/>
          <a:ln w="9525">
            <a:noFill/>
            <a:miter lim="800000"/>
            <a:headEnd/>
            <a:tailEnd/>
          </a:ln>
        </p:spPr>
      </p:pic>
      <p:pic>
        <p:nvPicPr>
          <p:cNvPr id="17413" name="Picture 11" descr="galapagos-map"/>
          <p:cNvPicPr>
            <a:picLocks noChangeAspect="1" noChangeArrowheads="1"/>
          </p:cNvPicPr>
          <p:nvPr/>
        </p:nvPicPr>
        <p:blipFill>
          <a:blip r:embed="rId5" cstate="print"/>
          <a:srcRect/>
          <a:stretch>
            <a:fillRect/>
          </a:stretch>
        </p:blipFill>
        <p:spPr bwMode="auto">
          <a:xfrm>
            <a:off x="5810250" y="0"/>
            <a:ext cx="3333750" cy="3409950"/>
          </a:xfrm>
          <a:prstGeom prst="rect">
            <a:avLst/>
          </a:prstGeom>
          <a:noFill/>
          <a:ln w="9525">
            <a:noFill/>
            <a:miter lim="800000"/>
            <a:headEnd/>
            <a:tailEnd/>
          </a:ln>
        </p:spPr>
      </p:pic>
    </p:spTree>
    <p:extLst>
      <p:ext uri="{BB962C8B-B14F-4D97-AF65-F5344CB8AC3E}">
        <p14:creationId xmlns:p14="http://schemas.microsoft.com/office/powerpoint/2010/main" val="121301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365651" y="404664"/>
            <a:ext cx="8352928" cy="5632311"/>
          </a:xfrm>
          <a:prstGeom prst="rect">
            <a:avLst/>
          </a:prstGeom>
        </p:spPr>
        <p:txBody>
          <a:bodyPr wrap="square">
            <a:spAutoFit/>
          </a:bodyPr>
          <a:lstStyle/>
          <a:p>
            <a:r>
              <a:rPr lang="en-GB" sz="2000" dirty="0">
                <a:latin typeface="Comic Sans MS" pitchFamily="66" charset="0"/>
              </a:rPr>
              <a:t>The Galapagos Islands' significance and biodiversity – they contain more than 1,300 species found nowhere else on earth – led to them being named one of the first World Heritage Sites in 1978. Since then human intervention has had a devastating </a:t>
            </a:r>
            <a:r>
              <a:rPr lang="en-GB" sz="2000" dirty="0" smtClean="0">
                <a:latin typeface="Comic Sans MS" pitchFamily="66" charset="0"/>
              </a:rPr>
              <a:t>effect.</a:t>
            </a:r>
          </a:p>
          <a:p>
            <a:endParaRPr lang="en-GB" sz="2000" dirty="0">
              <a:latin typeface="Comic Sans MS" pitchFamily="66" charset="0"/>
            </a:endParaRPr>
          </a:p>
          <a:p>
            <a:r>
              <a:rPr lang="en-GB" sz="2000" dirty="0" smtClean="0">
                <a:latin typeface="Comic Sans MS" pitchFamily="66" charset="0"/>
              </a:rPr>
              <a:t>The </a:t>
            </a:r>
            <a:r>
              <a:rPr lang="en-GB" sz="2000" dirty="0">
                <a:latin typeface="Comic Sans MS" pitchFamily="66" charset="0"/>
              </a:rPr>
              <a:t>population and economy of the islands are expanding rapidly and unsustainably. With people come demands for resources, as well as pollution and waste. These issues are by no means unique to the Galapagos – but in a natural paradise like this, balancing the needs of the human and natural worlds is more critical. </a:t>
            </a:r>
            <a:endParaRPr lang="en-GB" sz="2000" dirty="0" smtClean="0">
              <a:latin typeface="Comic Sans MS" pitchFamily="66" charset="0"/>
            </a:endParaRPr>
          </a:p>
          <a:p>
            <a:endParaRPr lang="en-GB" sz="2000" dirty="0">
              <a:latin typeface="Comic Sans MS" pitchFamily="66" charset="0"/>
            </a:endParaRPr>
          </a:p>
          <a:p>
            <a:r>
              <a:rPr lang="en-GB" sz="2000" dirty="0">
                <a:latin typeface="Comic Sans MS" pitchFamily="66" charset="0"/>
              </a:rPr>
              <a:t>Much of this growth is directly or indirectly due to tourism. The unregulated expansion of tourism was one of the reasons behind </a:t>
            </a:r>
            <a:r>
              <a:rPr lang="en-GB" sz="2000" dirty="0" err="1">
                <a:latin typeface="Comic Sans MS" pitchFamily="66" charset="0"/>
              </a:rPr>
              <a:t>Unesco's</a:t>
            </a:r>
            <a:r>
              <a:rPr lang="en-GB" sz="2000" dirty="0">
                <a:latin typeface="Comic Sans MS" pitchFamily="66" charset="0"/>
              </a:rPr>
              <a:t> decision to declare Galapagos a World Heritage Site In Danger in 2007. Annual visitor numbers have increased from 12,000 in 1979 to more than 160,000 now, and the rise in both invasive species and population mirror this pattern. More than 40 Galapagos species are now "critically endangered". </a:t>
            </a:r>
            <a:endParaRPr lang="en-GB" sz="2000" dirty="0">
              <a:effectLst/>
              <a:latin typeface="Comic Sans MS" pitchFamily="66" charset="0"/>
            </a:endParaRPr>
          </a:p>
        </p:txBody>
      </p:sp>
    </p:spTree>
    <p:extLst>
      <p:ext uri="{BB962C8B-B14F-4D97-AF65-F5344CB8AC3E}">
        <p14:creationId xmlns:p14="http://schemas.microsoft.com/office/powerpoint/2010/main" val="2866849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Questions</a:t>
            </a:r>
            <a:endParaRPr lang="en-GB" dirty="0"/>
          </a:p>
        </p:txBody>
      </p:sp>
      <p:sp>
        <p:nvSpPr>
          <p:cNvPr id="3" name="Content Placeholder 2"/>
          <p:cNvSpPr>
            <a:spLocks noGrp="1"/>
          </p:cNvSpPr>
          <p:nvPr>
            <p:ph idx="1"/>
          </p:nvPr>
        </p:nvSpPr>
        <p:spPr>
          <a:xfrm>
            <a:off x="323528" y="3501008"/>
            <a:ext cx="8219256" cy="2548880"/>
          </a:xfrm>
        </p:spPr>
        <p:txBody>
          <a:bodyPr>
            <a:noAutofit/>
          </a:bodyPr>
          <a:lstStyle/>
          <a:p>
            <a:pPr marL="0" indent="0">
              <a:buNone/>
            </a:pPr>
            <a:r>
              <a:rPr lang="en-GB" sz="2400" dirty="0" smtClean="0"/>
              <a:t>1. In do the following terms mean:</a:t>
            </a:r>
          </a:p>
          <a:p>
            <a:r>
              <a:rPr lang="en-GB" sz="2400" dirty="0" smtClean="0"/>
              <a:t>Endemic</a:t>
            </a:r>
          </a:p>
          <a:p>
            <a:r>
              <a:rPr lang="en-GB" sz="2400" dirty="0" smtClean="0"/>
              <a:t>Invasive species</a:t>
            </a:r>
          </a:p>
          <a:p>
            <a:pPr marL="0" indent="0">
              <a:buNone/>
            </a:pPr>
            <a:r>
              <a:rPr lang="en-GB" sz="2400" dirty="0" smtClean="0"/>
              <a:t>2. Give examples of endemic species of the Galapagos</a:t>
            </a:r>
          </a:p>
          <a:p>
            <a:pPr marL="0" indent="0">
              <a:buNone/>
            </a:pPr>
            <a:r>
              <a:rPr lang="en-GB" sz="2400" dirty="0" smtClean="0"/>
              <a:t>.</a:t>
            </a:r>
            <a:endParaRPr lang="en-GB" sz="2400" dirty="0"/>
          </a:p>
        </p:txBody>
      </p:sp>
      <p:pic>
        <p:nvPicPr>
          <p:cNvPr id="4" name="Picture 2" descr="http://www.galapagos.org/wp-content/uploads/2012/01/Tidepool.MaryBlake.2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9606"/>
            <a:ext cx="7435377" cy="264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117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Questions</a:t>
            </a:r>
            <a:endParaRPr lang="en-GB" dirty="0"/>
          </a:p>
        </p:txBody>
      </p:sp>
      <p:sp>
        <p:nvSpPr>
          <p:cNvPr id="3" name="Content Placeholder 2"/>
          <p:cNvSpPr>
            <a:spLocks noGrp="1"/>
          </p:cNvSpPr>
          <p:nvPr>
            <p:ph idx="1"/>
          </p:nvPr>
        </p:nvSpPr>
        <p:spPr>
          <a:xfrm>
            <a:off x="323528" y="3501008"/>
            <a:ext cx="8219256" cy="2548880"/>
          </a:xfrm>
        </p:spPr>
        <p:txBody>
          <a:bodyPr>
            <a:noAutofit/>
          </a:bodyPr>
          <a:lstStyle/>
          <a:p>
            <a:pPr marL="0" indent="0">
              <a:buNone/>
            </a:pPr>
            <a:r>
              <a:rPr lang="en-GB" sz="2400" dirty="0" smtClean="0"/>
              <a:t>1. In do the following terms mean:</a:t>
            </a:r>
          </a:p>
          <a:p>
            <a:r>
              <a:rPr lang="en-GB" sz="2400" dirty="0" smtClean="0"/>
              <a:t>Endemic</a:t>
            </a:r>
          </a:p>
          <a:p>
            <a:r>
              <a:rPr lang="en-GB" sz="2400" dirty="0" smtClean="0"/>
              <a:t>Invasive species</a:t>
            </a:r>
          </a:p>
          <a:p>
            <a:pPr marL="0" indent="0">
              <a:buNone/>
            </a:pPr>
            <a:r>
              <a:rPr lang="en-GB" sz="2400" dirty="0" smtClean="0"/>
              <a:t>2. Give examples of endemic species of the Galapagos</a:t>
            </a:r>
          </a:p>
          <a:p>
            <a:pPr marL="0" indent="0">
              <a:buNone/>
            </a:pPr>
            <a:r>
              <a:rPr lang="en-GB" sz="2400" dirty="0" smtClean="0"/>
              <a:t>Homework</a:t>
            </a:r>
          </a:p>
          <a:p>
            <a:pPr marL="0" indent="0">
              <a:buNone/>
            </a:pPr>
            <a:r>
              <a:rPr lang="en-GB" sz="2400" dirty="0" smtClean="0"/>
              <a:t>Research 5 reasons why the Galapagos island hotspot is under threat from man – bullet pointed reasons with examples.</a:t>
            </a:r>
            <a:endParaRPr lang="en-GB" sz="2400" dirty="0"/>
          </a:p>
        </p:txBody>
      </p:sp>
      <p:pic>
        <p:nvPicPr>
          <p:cNvPr id="4" name="Picture 2" descr="http://www.galapagos.org/wp-content/uploads/2012/01/Tidepool.MaryBlake.2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9606"/>
            <a:ext cx="7435377" cy="264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49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GB" dirty="0" smtClean="0"/>
              <a:t>Case Study: Galapagos Islands</a:t>
            </a:r>
            <a:endParaRPr lang="en-GB" dirty="0"/>
          </a:p>
        </p:txBody>
      </p:sp>
      <p:sp>
        <p:nvSpPr>
          <p:cNvPr id="3" name="Content Placeholder 2"/>
          <p:cNvSpPr>
            <a:spLocks noGrp="1"/>
          </p:cNvSpPr>
          <p:nvPr>
            <p:ph idx="1"/>
          </p:nvPr>
        </p:nvSpPr>
        <p:spPr>
          <a:xfrm>
            <a:off x="457200" y="1357313"/>
            <a:ext cx="4043363" cy="5500687"/>
          </a:xfrm>
        </p:spPr>
        <p:txBody>
          <a:bodyPr rtlCol="0">
            <a:normAutofit fontScale="85000" lnSpcReduction="10000"/>
          </a:bodyPr>
          <a:lstStyle/>
          <a:p>
            <a:pPr fontAlgn="auto">
              <a:spcAft>
                <a:spcPts val="0"/>
              </a:spcAft>
              <a:defRPr/>
            </a:pPr>
            <a:r>
              <a:rPr lang="en-GB" dirty="0" smtClean="0"/>
              <a:t>What’s being done? – eradication of feral cats and rodents, rounding up stray dogs and removing the quinine tree, a serious alien plant invader.</a:t>
            </a:r>
          </a:p>
          <a:p>
            <a:pPr fontAlgn="auto">
              <a:spcAft>
                <a:spcPts val="0"/>
              </a:spcAft>
              <a:defRPr/>
            </a:pPr>
            <a:r>
              <a:rPr lang="en-GB" dirty="0" smtClean="0"/>
              <a:t>What’s the biggest pressure? – the thousands of tourists who visit every year to marvel at what Charles Darwin first saw in 1835</a:t>
            </a:r>
            <a:endParaRPr lang="en-GB" dirty="0"/>
          </a:p>
        </p:txBody>
      </p:sp>
      <p:pic>
        <p:nvPicPr>
          <p:cNvPr id="21507" name="Picture 2"/>
          <p:cNvPicPr>
            <a:picLocks noChangeAspect="1" noChangeArrowheads="1"/>
          </p:cNvPicPr>
          <p:nvPr/>
        </p:nvPicPr>
        <p:blipFill>
          <a:blip r:embed="rId2"/>
          <a:srcRect/>
          <a:stretch>
            <a:fillRect/>
          </a:stretch>
        </p:blipFill>
        <p:spPr bwMode="auto">
          <a:xfrm>
            <a:off x="4643438" y="2000250"/>
            <a:ext cx="4286250" cy="2895600"/>
          </a:xfrm>
          <a:prstGeom prst="rect">
            <a:avLst/>
          </a:prstGeom>
          <a:noFill/>
          <a:ln w="9525">
            <a:noFill/>
            <a:miter lim="800000"/>
            <a:headEnd/>
            <a:tailEnd/>
          </a:ln>
        </p:spPr>
      </p:pic>
    </p:spTree>
    <p:extLst>
      <p:ext uri="{BB962C8B-B14F-4D97-AF65-F5344CB8AC3E}">
        <p14:creationId xmlns:p14="http://schemas.microsoft.com/office/powerpoint/2010/main" val="298303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819211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alapagos_tourism"/>
          <p:cNvPicPr>
            <a:picLocks noChangeAspect="1" noChangeArrowheads="1"/>
          </p:cNvPicPr>
          <p:nvPr/>
        </p:nvPicPr>
        <p:blipFill>
          <a:blip r:embed="rId2" cstate="print"/>
          <a:srcRect/>
          <a:stretch>
            <a:fillRect/>
          </a:stretch>
        </p:blipFill>
        <p:spPr bwMode="auto">
          <a:xfrm>
            <a:off x="588431" y="1412776"/>
            <a:ext cx="7830417" cy="5112568"/>
          </a:xfrm>
          <a:prstGeom prst="rect">
            <a:avLst/>
          </a:prstGeom>
          <a:noFill/>
          <a:ln w="9525">
            <a:noFill/>
            <a:miter lim="800000"/>
            <a:headEnd/>
            <a:tailEnd/>
          </a:ln>
        </p:spPr>
      </p:pic>
      <p:sp>
        <p:nvSpPr>
          <p:cNvPr id="7" name="TextBox 6"/>
          <p:cNvSpPr txBox="1"/>
          <p:nvPr/>
        </p:nvSpPr>
        <p:spPr>
          <a:xfrm>
            <a:off x="626820" y="260648"/>
            <a:ext cx="7776864" cy="954107"/>
          </a:xfrm>
          <a:prstGeom prst="rect">
            <a:avLst/>
          </a:prstGeom>
          <a:noFill/>
        </p:spPr>
        <p:txBody>
          <a:bodyPr wrap="square" rtlCol="0">
            <a:spAutoFit/>
          </a:bodyPr>
          <a:lstStyle/>
          <a:p>
            <a:r>
              <a:rPr lang="en-GB" sz="2800" dirty="0" smtClean="0"/>
              <a:t>What possible problems for biodiversity can you see from this photo?</a:t>
            </a:r>
            <a:endParaRPr lang="en-GB" sz="2800" dirty="0"/>
          </a:p>
        </p:txBody>
      </p:sp>
    </p:spTree>
    <p:extLst>
      <p:ext uri="{BB962C8B-B14F-4D97-AF65-F5344CB8AC3E}">
        <p14:creationId xmlns:p14="http://schemas.microsoft.com/office/powerpoint/2010/main" val="3847650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http://bio1152.nicerweb.com/Locked/media/ch56/56_17BiodiversHotSpots-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9" y="272509"/>
            <a:ext cx="8964488" cy="50489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504" y="5309612"/>
            <a:ext cx="8640960" cy="1200329"/>
          </a:xfrm>
          <a:prstGeom prst="rect">
            <a:avLst/>
          </a:prstGeom>
        </p:spPr>
        <p:txBody>
          <a:bodyPr wrap="square">
            <a:spAutoFit/>
          </a:bodyPr>
          <a:lstStyle/>
          <a:p>
            <a:r>
              <a:rPr lang="en-GB" sz="2400" dirty="0" smtClean="0"/>
              <a:t>A biodiversity </a:t>
            </a:r>
            <a:r>
              <a:rPr lang="en-GB" sz="2400" b="1" dirty="0" smtClean="0"/>
              <a:t>hot spot</a:t>
            </a:r>
            <a:r>
              <a:rPr lang="en-GB" sz="2400" dirty="0" smtClean="0"/>
              <a:t> is a relatively small area with an exceptional concentration of </a:t>
            </a:r>
            <a:r>
              <a:rPr lang="en-GB" sz="2400" b="1" dirty="0" smtClean="0"/>
              <a:t>endemic</a:t>
            </a:r>
            <a:r>
              <a:rPr lang="en-GB" sz="2400" dirty="0" smtClean="0"/>
              <a:t> species (found only in one particular area) and a large number of </a:t>
            </a:r>
            <a:r>
              <a:rPr lang="en-GB" sz="2400" b="1" dirty="0" smtClean="0"/>
              <a:t>endangered</a:t>
            </a:r>
            <a:r>
              <a:rPr lang="en-GB" sz="2400" dirty="0" smtClean="0"/>
              <a:t> and </a:t>
            </a:r>
            <a:r>
              <a:rPr lang="en-GB" sz="2400" b="1" dirty="0" smtClean="0"/>
              <a:t>threatened</a:t>
            </a:r>
            <a:r>
              <a:rPr lang="en-GB" sz="2400" dirty="0" smtClean="0"/>
              <a:t> species.</a:t>
            </a:r>
            <a:endParaRPr lang="en-GB" sz="2400" dirty="0"/>
          </a:p>
        </p:txBody>
      </p:sp>
    </p:spTree>
    <p:extLst>
      <p:ext uri="{BB962C8B-B14F-4D97-AF65-F5344CB8AC3E}">
        <p14:creationId xmlns:p14="http://schemas.microsoft.com/office/powerpoint/2010/main" val="2567211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sp>
        <p:nvSpPr>
          <p:cNvPr id="3" name="Content Placeholder 2"/>
          <p:cNvSpPr>
            <a:spLocks noGrp="1"/>
          </p:cNvSpPr>
          <p:nvPr>
            <p:ph idx="1"/>
          </p:nvPr>
        </p:nvSpPr>
        <p:spPr/>
        <p:txBody>
          <a:bodyPr/>
          <a:lstStyle/>
          <a:p>
            <a:pPr marL="0" indent="0">
              <a:buNone/>
            </a:pPr>
            <a:r>
              <a:rPr lang="en-GB" dirty="0" smtClean="0"/>
              <a:t>Using examples, explain why species are under threat on the Galapagos islands. (4)</a:t>
            </a:r>
            <a:endParaRPr lang="en-GB" dirty="0"/>
          </a:p>
        </p:txBody>
      </p:sp>
      <p:pic>
        <p:nvPicPr>
          <p:cNvPr id="4" name="Picture 6" descr="galapagos_tourism"/>
          <p:cNvPicPr>
            <a:picLocks noChangeAspect="1" noChangeArrowheads="1"/>
          </p:cNvPicPr>
          <p:nvPr/>
        </p:nvPicPr>
        <p:blipFill>
          <a:blip r:embed="rId2" cstate="print"/>
          <a:srcRect/>
          <a:stretch>
            <a:fillRect/>
          </a:stretch>
        </p:blipFill>
        <p:spPr bwMode="auto">
          <a:xfrm>
            <a:off x="1763688" y="2997549"/>
            <a:ext cx="4591049" cy="2997548"/>
          </a:xfrm>
          <a:prstGeom prst="rect">
            <a:avLst/>
          </a:prstGeom>
          <a:noFill/>
          <a:ln w="9525">
            <a:noFill/>
            <a:miter lim="800000"/>
            <a:headEnd/>
            <a:tailEnd/>
          </a:ln>
        </p:spPr>
      </p:pic>
    </p:spTree>
    <p:extLst>
      <p:ext uri="{BB962C8B-B14F-4D97-AF65-F5344CB8AC3E}">
        <p14:creationId xmlns:p14="http://schemas.microsoft.com/office/powerpoint/2010/main" val="1820219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sp>
        <p:nvSpPr>
          <p:cNvPr id="3" name="Content Placeholder 2"/>
          <p:cNvSpPr>
            <a:spLocks noGrp="1"/>
          </p:cNvSpPr>
          <p:nvPr>
            <p:ph idx="1"/>
          </p:nvPr>
        </p:nvSpPr>
        <p:spPr>
          <a:xfrm>
            <a:off x="467544" y="1196752"/>
            <a:ext cx="8229600" cy="4525963"/>
          </a:xfrm>
        </p:spPr>
        <p:txBody>
          <a:bodyPr/>
          <a:lstStyle/>
          <a:p>
            <a:pPr marL="0" indent="0">
              <a:buNone/>
            </a:pPr>
            <a:r>
              <a:rPr lang="en-GB" dirty="0" smtClean="0"/>
              <a:t>Using examples, explain why species are under threat on the Galapagos islands. (4)</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792246814"/>
              </p:ext>
            </p:extLst>
          </p:nvPr>
        </p:nvGraphicFramePr>
        <p:xfrm>
          <a:off x="467544" y="2348880"/>
          <a:ext cx="7560840" cy="3566160"/>
        </p:xfrm>
        <a:graphic>
          <a:graphicData uri="http://schemas.openxmlformats.org/drawingml/2006/table">
            <a:tbl>
              <a:tblPr firstRow="1" bandRow="1">
                <a:tableStyleId>{93296810-A885-4BE3-A3E7-6D5BEEA58F35}</a:tableStyleId>
              </a:tblPr>
              <a:tblGrid>
                <a:gridCol w="1497196"/>
                <a:gridCol w="6063644"/>
              </a:tblGrid>
              <a:tr h="370840">
                <a:tc>
                  <a:txBody>
                    <a:bodyPr/>
                    <a:lstStyle/>
                    <a:p>
                      <a:endParaRPr lang="en-GB" sz="2400" dirty="0"/>
                    </a:p>
                  </a:txBody>
                  <a:tcPr/>
                </a:tc>
                <a:tc>
                  <a:txBody>
                    <a:bodyPr/>
                    <a:lstStyle/>
                    <a:p>
                      <a:endParaRPr lang="en-GB" sz="2400"/>
                    </a:p>
                  </a:txBody>
                  <a:tcPr/>
                </a:tc>
              </a:tr>
              <a:tr h="370840">
                <a:tc>
                  <a:txBody>
                    <a:bodyPr/>
                    <a:lstStyle/>
                    <a:p>
                      <a:r>
                        <a:rPr lang="en-GB" sz="2400" dirty="0" smtClean="0"/>
                        <a:t>1-2 marks</a:t>
                      </a:r>
                      <a:endParaRPr lang="en-GB" sz="2400" dirty="0"/>
                    </a:p>
                  </a:txBody>
                  <a:tcPr/>
                </a:tc>
                <a:tc>
                  <a:txBody>
                    <a:bodyPr/>
                    <a:lstStyle/>
                    <a:p>
                      <a:r>
                        <a:rPr lang="en-GB" sz="2400" dirty="0" smtClean="0"/>
                        <a:t>One or two threats</a:t>
                      </a:r>
                      <a:r>
                        <a:rPr lang="en-GB" sz="2400" baseline="0" dirty="0" smtClean="0"/>
                        <a:t> </a:t>
                      </a:r>
                      <a:r>
                        <a:rPr lang="en-GB" sz="2400" dirty="0" smtClean="0"/>
                        <a:t>described.  Real places/species are not</a:t>
                      </a:r>
                      <a:r>
                        <a:rPr lang="en-GB" sz="2400" baseline="0" dirty="0" smtClean="0"/>
                        <a:t> mentioned or used.  </a:t>
                      </a:r>
                      <a:r>
                        <a:rPr lang="en-GB" sz="2400" dirty="0" smtClean="0"/>
                        <a:t>SPAG errors. No/ Few key words.</a:t>
                      </a:r>
                      <a:endParaRPr lang="en-GB" sz="2400" dirty="0"/>
                    </a:p>
                  </a:txBody>
                  <a:tcPr/>
                </a:tc>
              </a:tr>
              <a:tr h="370840">
                <a:tc>
                  <a:txBody>
                    <a:bodyPr/>
                    <a:lstStyle/>
                    <a:p>
                      <a:r>
                        <a:rPr lang="en-GB" sz="2400" dirty="0" smtClean="0"/>
                        <a:t>3-4 marks</a:t>
                      </a:r>
                      <a:endParaRPr lang="en-GB" sz="2400" dirty="0"/>
                    </a:p>
                  </a:txBody>
                  <a:tcPr/>
                </a:tc>
                <a:tc>
                  <a:txBody>
                    <a:bodyPr/>
                    <a:lstStyle/>
                    <a:p>
                      <a:r>
                        <a:rPr lang="en-GB" sz="2400" dirty="0" smtClean="0"/>
                        <a:t>A good range of reasons why they are under threat (3 or 4).</a:t>
                      </a:r>
                      <a:r>
                        <a:rPr lang="en-GB" sz="2400" baseline="0" dirty="0" smtClean="0"/>
                        <a:t>  Real places are used as well as real species examples.  Explanation of the threats are shown.  </a:t>
                      </a:r>
                      <a:r>
                        <a:rPr lang="en-GB" sz="2400" dirty="0" smtClean="0"/>
                        <a:t>SPAG errors rare. Lots of key words, e.g. endemic, invasive species etc.</a:t>
                      </a:r>
                      <a:endParaRPr lang="en-GB" sz="2400" dirty="0"/>
                    </a:p>
                  </a:txBody>
                  <a:tcPr/>
                </a:tc>
              </a:tr>
            </a:tbl>
          </a:graphicData>
        </a:graphic>
      </p:graphicFrame>
    </p:spTree>
    <p:extLst>
      <p:ext uri="{BB962C8B-B14F-4D97-AF65-F5344CB8AC3E}">
        <p14:creationId xmlns:p14="http://schemas.microsoft.com/office/powerpoint/2010/main" val="1591593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080120"/>
          </a:xfrm>
        </p:spPr>
        <p:txBody>
          <a:bodyPr>
            <a:normAutofit fontScale="90000"/>
          </a:bodyPr>
          <a:lstStyle/>
          <a:p>
            <a:r>
              <a:rPr lang="en-GB" u="sng" dirty="0" smtClean="0">
                <a:latin typeface="Comic Sans MS" pitchFamily="66" charset="0"/>
              </a:rPr>
              <a:t>Are we heading for mass- extinctions?</a:t>
            </a:r>
            <a:endParaRPr lang="en-GB" u="sng" dirty="0">
              <a:latin typeface="Comic Sans MS" pitchFamily="66" charset="0"/>
            </a:endParaRPr>
          </a:p>
        </p:txBody>
      </p:sp>
      <p:sp>
        <p:nvSpPr>
          <p:cNvPr id="4" name="Title 1"/>
          <p:cNvSpPr txBox="1">
            <a:spLocks/>
          </p:cNvSpPr>
          <p:nvPr/>
        </p:nvSpPr>
        <p:spPr>
          <a:xfrm>
            <a:off x="323528" y="1757775"/>
            <a:ext cx="8496944" cy="1512168"/>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smtClean="0">
                <a:solidFill>
                  <a:schemeClr val="tx2">
                    <a:lumMod val="60000"/>
                    <a:lumOff val="40000"/>
                  </a:schemeClr>
                </a:solidFill>
                <a:latin typeface="Comic Sans MS" pitchFamily="66" charset="0"/>
              </a:rPr>
              <a:t>All (D Grade): Understand how humans affect other species</a:t>
            </a:r>
          </a:p>
          <a:p>
            <a:pPr algn="l"/>
            <a:r>
              <a:rPr lang="en-GB" dirty="0" smtClean="0">
                <a:solidFill>
                  <a:srgbClr val="00B050"/>
                </a:solidFill>
                <a:latin typeface="Comic Sans MS" pitchFamily="66" charset="0"/>
              </a:rPr>
              <a:t>Most (B/C Grade): Explain global and local effects on species</a:t>
            </a:r>
          </a:p>
          <a:p>
            <a:pPr algn="l"/>
            <a:r>
              <a:rPr lang="en-GB" dirty="0" smtClean="0">
                <a:solidFill>
                  <a:schemeClr val="accent6">
                    <a:lumMod val="75000"/>
                  </a:schemeClr>
                </a:solidFill>
                <a:latin typeface="Comic Sans MS" pitchFamily="66" charset="0"/>
              </a:rPr>
              <a:t>Some (A*/A Grade): Evaluate if we are heading for mass extinctions</a:t>
            </a:r>
            <a:endParaRPr lang="en-GB" dirty="0">
              <a:solidFill>
                <a:schemeClr val="accent6">
                  <a:lumMod val="75000"/>
                </a:schemeClr>
              </a:solidFill>
              <a:latin typeface="Comic Sans MS" pitchFamily="66" charset="0"/>
            </a:endParaRPr>
          </a:p>
        </p:txBody>
      </p:sp>
      <p:pic>
        <p:nvPicPr>
          <p:cNvPr id="2050" name="Picture 2" descr="http://upload.wikimedia.org/wikipedia/commons/thumb/4/41/Siberischer_tiger_de_edit02.jpg/250px-Siberischer_tiger_de_edit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847749"/>
            <a:ext cx="4973538" cy="374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73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7442793" cy="643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439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7170" name="Picture 2" descr="http://3.bp.blogspot.com/-D8vmF2QlWMY/UCVEeJQz7uI/AAAAAAAAEqU/Z1_gdHzSUIo/s400/dod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3" y="548680"/>
            <a:ext cx="5817195" cy="5460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2380993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8165"/>
            <a:ext cx="8229600" cy="1143000"/>
          </a:xfrm>
        </p:spPr>
        <p:txBody>
          <a:bodyPr/>
          <a:lstStyle/>
          <a:p>
            <a:r>
              <a:rPr lang="en-GB" dirty="0" smtClean="0"/>
              <a:t>The Dodo’s story</a:t>
            </a:r>
            <a:endParaRPr lang="en-GB" dirty="0"/>
          </a:p>
        </p:txBody>
      </p:sp>
      <p:sp>
        <p:nvSpPr>
          <p:cNvPr id="3" name="Content Placeholder 2"/>
          <p:cNvSpPr>
            <a:spLocks noGrp="1"/>
          </p:cNvSpPr>
          <p:nvPr>
            <p:ph idx="1"/>
          </p:nvPr>
        </p:nvSpPr>
        <p:spPr>
          <a:xfrm>
            <a:off x="1751732" y="6177061"/>
            <a:ext cx="5410944" cy="680939"/>
          </a:xfrm>
        </p:spPr>
        <p:txBody>
          <a:bodyPr>
            <a:normAutofit fontScale="70000" lnSpcReduction="20000"/>
          </a:bodyPr>
          <a:lstStyle/>
          <a:p>
            <a:r>
              <a:rPr lang="en-GB" dirty="0" smtClean="0">
                <a:hlinkClick r:id="rId2"/>
              </a:rPr>
              <a:t>http://www.youtube.com/watch?v=36b9ox8iF24</a:t>
            </a:r>
            <a:endParaRPr lang="en-GB" dirty="0" smtClean="0"/>
          </a:p>
          <a:p>
            <a:endParaRPr lang="en-GB" dirty="0"/>
          </a:p>
        </p:txBody>
      </p:sp>
      <p:pic>
        <p:nvPicPr>
          <p:cNvPr id="7170" name="Picture 2" descr="http://3.bp.blogspot.com/-D8vmF2QlWMY/UCVEeJQz7uI/AAAAAAAAEqU/Z1_gdHzSUIo/s400/dod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08" y="35545"/>
            <a:ext cx="2627784" cy="24664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59832" y="1268760"/>
            <a:ext cx="5886450" cy="4247317"/>
          </a:xfrm>
          <a:prstGeom prst="rect">
            <a:avLst/>
          </a:prstGeom>
        </p:spPr>
        <p:txBody>
          <a:bodyPr wrap="square">
            <a:spAutoFit/>
          </a:bodyPr>
          <a:lstStyle/>
          <a:p>
            <a:r>
              <a:rPr lang="en-GB" dirty="0">
                <a:latin typeface="Comic Sans MS" pitchFamily="66" charset="0"/>
              </a:rPr>
              <a:t>In 1598 a ship of Portuguese sailors landed on the island of Mauritius and discovered, a previously unknown species of </a:t>
            </a:r>
            <a:r>
              <a:rPr lang="en-GB" dirty="0" smtClean="0">
                <a:latin typeface="Comic Sans MS" pitchFamily="66" charset="0"/>
              </a:rPr>
              <a:t>bird.</a:t>
            </a:r>
          </a:p>
          <a:p>
            <a:endParaRPr lang="en-GB" dirty="0" smtClean="0">
              <a:latin typeface="Comic Sans MS" pitchFamily="66" charset="0"/>
            </a:endParaRPr>
          </a:p>
          <a:p>
            <a:r>
              <a:rPr lang="en-GB" dirty="0" smtClean="0">
                <a:latin typeface="Comic Sans MS" pitchFamily="66" charset="0"/>
              </a:rPr>
              <a:t>This </a:t>
            </a:r>
            <a:r>
              <a:rPr lang="en-GB" dirty="0">
                <a:latin typeface="Comic Sans MS" pitchFamily="66" charset="0"/>
              </a:rPr>
              <a:t>bird was like nothing they had ever seen before, and having been living in solitude on the island with no natural predators it was a surprisingly fearless. </a:t>
            </a:r>
            <a:endParaRPr lang="en-GB" dirty="0" smtClean="0">
              <a:latin typeface="Comic Sans MS" pitchFamily="66" charset="0"/>
            </a:endParaRPr>
          </a:p>
          <a:p>
            <a:endParaRPr lang="en-GB" dirty="0" smtClean="0">
              <a:latin typeface="Comic Sans MS" pitchFamily="66" charset="0"/>
            </a:endParaRPr>
          </a:p>
          <a:p>
            <a:r>
              <a:rPr lang="en-GB" dirty="0" smtClean="0">
                <a:latin typeface="Comic Sans MS" pitchFamily="66" charset="0"/>
              </a:rPr>
              <a:t>Over </a:t>
            </a:r>
            <a:r>
              <a:rPr lang="en-GB" dirty="0">
                <a:latin typeface="Comic Sans MS" pitchFamily="66" charset="0"/>
              </a:rPr>
              <a:t>the course of the next century the dodo was killed by humans and other </a:t>
            </a:r>
            <a:r>
              <a:rPr lang="en-GB" b="1" dirty="0">
                <a:latin typeface="Comic Sans MS" pitchFamily="66" charset="0"/>
              </a:rPr>
              <a:t>non-indigenous</a:t>
            </a:r>
            <a:r>
              <a:rPr lang="en-GB" dirty="0">
                <a:latin typeface="Comic Sans MS" pitchFamily="66" charset="0"/>
              </a:rPr>
              <a:t> animals that were brought with them and less then 100 years after it was discovered, it was completely wiped </a:t>
            </a:r>
            <a:r>
              <a:rPr lang="en-GB" dirty="0" smtClean="0">
                <a:latin typeface="Comic Sans MS" pitchFamily="66" charset="0"/>
              </a:rPr>
              <a:t>out.</a:t>
            </a:r>
          </a:p>
          <a:p>
            <a:endParaRPr lang="en-GB" dirty="0">
              <a:latin typeface="Comic Sans MS" pitchFamily="66" charset="0"/>
            </a:endParaRPr>
          </a:p>
          <a:p>
            <a:r>
              <a:rPr lang="en-GB" dirty="0" smtClean="0">
                <a:latin typeface="Comic Sans MS" pitchFamily="66" charset="0"/>
              </a:rPr>
              <a:t>The </a:t>
            </a:r>
            <a:r>
              <a:rPr lang="en-GB" dirty="0">
                <a:latin typeface="Comic Sans MS" pitchFamily="66" charset="0"/>
              </a:rPr>
              <a:t>Dodo remains one of the most widely known cases of animal extinctions. </a:t>
            </a:r>
          </a:p>
        </p:txBody>
      </p:sp>
      <p:pic>
        <p:nvPicPr>
          <p:cNvPr id="5122" name="Picture 2" descr="http://www.worldatlas.com/webimage/countrys/africa/muafrica.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2" y="2501975"/>
            <a:ext cx="3048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67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7442793" cy="643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852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508104" y="1484784"/>
            <a:ext cx="3347864" cy="1656184"/>
          </a:xfrm>
          <a:solidFill>
            <a:srgbClr val="FFFF00"/>
          </a:solidFill>
        </p:spPr>
        <p:txBody>
          <a:bodyPr>
            <a:noAutofit/>
          </a:bodyPr>
          <a:lstStyle/>
          <a:p>
            <a:pPr marL="0" indent="0">
              <a:buNone/>
            </a:pPr>
            <a:r>
              <a:rPr lang="en-GB" sz="2400" dirty="0" smtClean="0"/>
              <a:t>Complete the following sentences using the correct words from the list:</a:t>
            </a:r>
            <a:endParaRPr lang="en-GB" sz="2400" dirty="0"/>
          </a:p>
        </p:txBody>
      </p:sp>
      <p:pic>
        <p:nvPicPr>
          <p:cNvPr id="6146" name="Picture 2" descr="http://www.whole-systems.org/Resources/Image10.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28592" cy="34339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32" y="3645024"/>
            <a:ext cx="9144000" cy="1938992"/>
          </a:xfrm>
          <a:prstGeom prst="rect">
            <a:avLst/>
          </a:prstGeom>
          <a:solidFill>
            <a:schemeClr val="accent2">
              <a:lumMod val="40000"/>
              <a:lumOff val="60000"/>
            </a:schemeClr>
          </a:solidFill>
        </p:spPr>
        <p:txBody>
          <a:bodyPr wrap="square" rtlCol="0">
            <a:spAutoFit/>
          </a:bodyPr>
          <a:lstStyle/>
          <a:p>
            <a:r>
              <a:rPr lang="en-GB" sz="2400" dirty="0" smtClean="0">
                <a:latin typeface="Comic Sans MS" pitchFamily="66" charset="0"/>
              </a:rPr>
              <a:t>‘Over time ________have always naturally become _____.  Scientists are now worried that ________and degradation of the ________is happening at an ____________ rate and many species are becoming extinct over a _______ period of time.’</a:t>
            </a:r>
            <a:endParaRPr lang="en-GB" sz="2400" dirty="0">
              <a:latin typeface="Comic Sans MS" pitchFamily="66" charset="0"/>
            </a:endParaRPr>
          </a:p>
        </p:txBody>
      </p:sp>
      <p:sp>
        <p:nvSpPr>
          <p:cNvPr id="6" name="TextBox 5"/>
          <p:cNvSpPr txBox="1"/>
          <p:nvPr/>
        </p:nvSpPr>
        <p:spPr>
          <a:xfrm>
            <a:off x="-43368" y="5584016"/>
            <a:ext cx="9187368" cy="830997"/>
          </a:xfrm>
          <a:prstGeom prst="rect">
            <a:avLst/>
          </a:prstGeom>
          <a:solidFill>
            <a:schemeClr val="accent3">
              <a:lumMod val="40000"/>
              <a:lumOff val="60000"/>
            </a:schemeClr>
          </a:solidFill>
        </p:spPr>
        <p:txBody>
          <a:bodyPr wrap="square" rtlCol="0">
            <a:spAutoFit/>
          </a:bodyPr>
          <a:lstStyle/>
          <a:p>
            <a:r>
              <a:rPr lang="en-GB" sz="2000" dirty="0" smtClean="0">
                <a:latin typeface="Comic Sans MS" pitchFamily="66" charset="0"/>
              </a:rPr>
              <a:t>Words to use: </a:t>
            </a:r>
            <a:r>
              <a:rPr lang="en-GB" sz="2400" b="1" dirty="0" smtClean="0">
                <a:latin typeface="Comic Sans MS" pitchFamily="66" charset="0"/>
              </a:rPr>
              <a:t>destruction, Species, accelerating, Extinct, biosphere, short</a:t>
            </a:r>
            <a:endParaRPr lang="en-GB" sz="2400" b="1" dirty="0">
              <a:latin typeface="Comic Sans MS" pitchFamily="66" charset="0"/>
            </a:endParaRPr>
          </a:p>
        </p:txBody>
      </p:sp>
    </p:spTree>
    <p:extLst>
      <p:ext uri="{BB962C8B-B14F-4D97-AF65-F5344CB8AC3E}">
        <p14:creationId xmlns:p14="http://schemas.microsoft.com/office/powerpoint/2010/main" val="3724599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508104" y="1484784"/>
            <a:ext cx="3347864" cy="1656184"/>
          </a:xfrm>
          <a:solidFill>
            <a:srgbClr val="FFFF00"/>
          </a:solidFill>
        </p:spPr>
        <p:txBody>
          <a:bodyPr>
            <a:noAutofit/>
          </a:bodyPr>
          <a:lstStyle/>
          <a:p>
            <a:pPr marL="0" indent="0">
              <a:buNone/>
            </a:pPr>
            <a:r>
              <a:rPr lang="en-GB" sz="2400" dirty="0" smtClean="0"/>
              <a:t>Complete the following sentences using the correct words from the list:</a:t>
            </a:r>
            <a:endParaRPr lang="en-GB" sz="2400" dirty="0"/>
          </a:p>
        </p:txBody>
      </p:sp>
      <p:pic>
        <p:nvPicPr>
          <p:cNvPr id="6146" name="Picture 2" descr="http://www.whole-systems.org/Resources/Image10.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28592" cy="34339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32" y="3645024"/>
            <a:ext cx="9144000" cy="1323439"/>
          </a:xfrm>
          <a:prstGeom prst="rect">
            <a:avLst/>
          </a:prstGeom>
          <a:solidFill>
            <a:schemeClr val="accent2">
              <a:lumMod val="40000"/>
              <a:lumOff val="60000"/>
            </a:schemeClr>
          </a:solidFill>
        </p:spPr>
        <p:txBody>
          <a:bodyPr wrap="square" rtlCol="0">
            <a:spAutoFit/>
          </a:bodyPr>
          <a:lstStyle/>
          <a:p>
            <a:r>
              <a:rPr lang="en-GB" sz="2000" dirty="0" smtClean="0">
                <a:latin typeface="Comic Sans MS" pitchFamily="66" charset="0"/>
              </a:rPr>
              <a:t>‘Over time ________have always naturally become _____.  Scientists are now worried that ________and degradation of the ________is happening at an ____________ rate and many species are becoming extinct over a _______ period of time.’</a:t>
            </a:r>
            <a:endParaRPr lang="en-GB" sz="2000" dirty="0">
              <a:latin typeface="Comic Sans MS" pitchFamily="66" charset="0"/>
            </a:endParaRPr>
          </a:p>
        </p:txBody>
      </p:sp>
      <p:sp>
        <p:nvSpPr>
          <p:cNvPr id="6" name="TextBox 5"/>
          <p:cNvSpPr txBox="1"/>
          <p:nvPr/>
        </p:nvSpPr>
        <p:spPr>
          <a:xfrm>
            <a:off x="-43368" y="4962840"/>
            <a:ext cx="9187368" cy="830997"/>
          </a:xfrm>
          <a:prstGeom prst="rect">
            <a:avLst/>
          </a:prstGeom>
          <a:solidFill>
            <a:schemeClr val="accent3">
              <a:lumMod val="40000"/>
              <a:lumOff val="60000"/>
            </a:schemeClr>
          </a:solidFill>
        </p:spPr>
        <p:txBody>
          <a:bodyPr wrap="square" rtlCol="0">
            <a:spAutoFit/>
          </a:bodyPr>
          <a:lstStyle/>
          <a:p>
            <a:r>
              <a:rPr lang="en-GB" sz="2000" dirty="0" smtClean="0">
                <a:latin typeface="Comic Sans MS" pitchFamily="66" charset="0"/>
              </a:rPr>
              <a:t>Words to use: </a:t>
            </a:r>
            <a:r>
              <a:rPr lang="en-GB" sz="2400" b="1" dirty="0" smtClean="0">
                <a:latin typeface="Comic Sans MS" pitchFamily="66" charset="0"/>
              </a:rPr>
              <a:t>destruction, Species, accelerating, Extinct, biosphere, short</a:t>
            </a:r>
            <a:endParaRPr lang="en-GB" sz="2400" b="1" dirty="0">
              <a:latin typeface="Comic Sans MS" pitchFamily="66" charset="0"/>
            </a:endParaRPr>
          </a:p>
        </p:txBody>
      </p:sp>
      <p:sp>
        <p:nvSpPr>
          <p:cNvPr id="7" name="TextBox 6"/>
          <p:cNvSpPr txBox="1"/>
          <p:nvPr/>
        </p:nvSpPr>
        <p:spPr>
          <a:xfrm>
            <a:off x="-18236" y="5801219"/>
            <a:ext cx="9187368" cy="769441"/>
          </a:xfrm>
          <a:prstGeom prst="rect">
            <a:avLst/>
          </a:prstGeom>
          <a:solidFill>
            <a:schemeClr val="accent6">
              <a:lumMod val="40000"/>
              <a:lumOff val="60000"/>
            </a:schemeClr>
          </a:solidFill>
        </p:spPr>
        <p:txBody>
          <a:bodyPr wrap="square" rtlCol="0">
            <a:spAutoFit/>
          </a:bodyPr>
          <a:lstStyle/>
          <a:p>
            <a:r>
              <a:rPr lang="en-GB" sz="2000" dirty="0" smtClean="0">
                <a:latin typeface="Comic Sans MS" pitchFamily="66" charset="0"/>
              </a:rPr>
              <a:t>Extension: Use these key words to add you own sentences describing what is occurring:  </a:t>
            </a:r>
            <a:r>
              <a:rPr lang="en-GB" sz="2400" b="1" dirty="0" smtClean="0">
                <a:latin typeface="Comic Sans MS" pitchFamily="66" charset="0"/>
              </a:rPr>
              <a:t>climate change, mass extinction, </a:t>
            </a:r>
            <a:r>
              <a:rPr lang="en-GB" sz="2400" b="1" dirty="0" err="1" smtClean="0">
                <a:latin typeface="Comic Sans MS" pitchFamily="66" charset="0"/>
              </a:rPr>
              <a:t>foodchain</a:t>
            </a:r>
            <a:endParaRPr lang="en-GB" sz="2400" b="1" dirty="0">
              <a:latin typeface="Comic Sans MS" pitchFamily="66" charset="0"/>
            </a:endParaRPr>
          </a:p>
        </p:txBody>
      </p:sp>
    </p:spTree>
    <p:extLst>
      <p:ext uri="{BB962C8B-B14F-4D97-AF65-F5344CB8AC3E}">
        <p14:creationId xmlns:p14="http://schemas.microsoft.com/office/powerpoint/2010/main" val="812522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02432" y="1412776"/>
            <a:ext cx="8229600" cy="4525963"/>
          </a:xfrm>
        </p:spPr>
        <p:txBody>
          <a:bodyPr/>
          <a:lstStyle/>
          <a:p>
            <a:pPr marL="0" indent="0">
              <a:buNone/>
            </a:pPr>
            <a:r>
              <a:rPr lang="en-GB" dirty="0" smtClean="0"/>
              <a:t>Make notes on:</a:t>
            </a:r>
            <a:endParaRPr lang="en-GB" dirty="0"/>
          </a:p>
          <a:p>
            <a:pPr marL="0" indent="0">
              <a:buNone/>
            </a:pPr>
            <a:r>
              <a:rPr lang="en-GB" dirty="0" smtClean="0"/>
              <a:t>Species extinct and heading for extinction and</a:t>
            </a:r>
          </a:p>
          <a:p>
            <a:pPr marL="0" indent="0">
              <a:buNone/>
            </a:pPr>
            <a:r>
              <a:rPr lang="en-GB" dirty="0" smtClean="0"/>
              <a:t>Reasons for extinction</a:t>
            </a:r>
            <a:endParaRPr lang="en-GB" dirty="0"/>
          </a:p>
        </p:txBody>
      </p:sp>
      <p:sp>
        <p:nvSpPr>
          <p:cNvPr id="4" name="Rectangle 3"/>
          <p:cNvSpPr/>
          <p:nvPr/>
        </p:nvSpPr>
        <p:spPr>
          <a:xfrm>
            <a:off x="395536" y="188640"/>
            <a:ext cx="4572000" cy="923330"/>
          </a:xfrm>
          <a:prstGeom prst="rect">
            <a:avLst/>
          </a:prstGeom>
        </p:spPr>
        <p:txBody>
          <a:bodyPr>
            <a:spAutoFit/>
          </a:bodyPr>
          <a:lstStyle/>
          <a:p>
            <a:r>
              <a:rPr lang="en-GB" dirty="0">
                <a:hlinkClick r:id="rId2"/>
              </a:rPr>
              <a:t>http://</a:t>
            </a:r>
            <a:r>
              <a:rPr lang="en-GB" dirty="0" smtClean="0">
                <a:hlinkClick r:id="rId2"/>
              </a:rPr>
              <a:t>www.youtube.com/watch?v=7QY-FY9nz-M</a:t>
            </a:r>
            <a:endParaRPr lang="en-GB" dirty="0" smtClean="0"/>
          </a:p>
          <a:p>
            <a:r>
              <a:rPr lang="en-GB" dirty="0" smtClean="0"/>
              <a:t>Holocene mass extinction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101121721"/>
              </p:ext>
            </p:extLst>
          </p:nvPr>
        </p:nvGraphicFramePr>
        <p:xfrm>
          <a:off x="395536" y="3573016"/>
          <a:ext cx="5616624" cy="2239398"/>
        </p:xfrm>
        <a:graphic>
          <a:graphicData uri="http://schemas.openxmlformats.org/drawingml/2006/table">
            <a:tbl>
              <a:tblPr firstRow="1" bandRow="1">
                <a:tableStyleId>{93296810-A885-4BE3-A3E7-6D5BEEA58F35}</a:tableStyleId>
              </a:tblPr>
              <a:tblGrid>
                <a:gridCol w="2808312"/>
                <a:gridCol w="2808312"/>
              </a:tblGrid>
              <a:tr h="144016">
                <a:tc>
                  <a:txBody>
                    <a:bodyPr/>
                    <a:lstStyle/>
                    <a:p>
                      <a:r>
                        <a:rPr lang="en-GB" sz="2400" dirty="0" smtClean="0">
                          <a:solidFill>
                            <a:schemeClr val="tx1"/>
                          </a:solidFill>
                        </a:rPr>
                        <a:t>Species</a:t>
                      </a:r>
                      <a:endParaRPr lang="en-GB" sz="2400" dirty="0">
                        <a:solidFill>
                          <a:schemeClr val="tx1"/>
                        </a:solidFill>
                      </a:endParaRPr>
                    </a:p>
                  </a:txBody>
                  <a:tcPr/>
                </a:tc>
                <a:tc>
                  <a:txBody>
                    <a:bodyPr/>
                    <a:lstStyle/>
                    <a:p>
                      <a:r>
                        <a:rPr lang="en-GB" sz="2400" dirty="0" smtClean="0">
                          <a:solidFill>
                            <a:schemeClr val="tx1"/>
                          </a:solidFill>
                        </a:rPr>
                        <a:t>Why extinct</a:t>
                      </a:r>
                      <a:endParaRPr lang="en-GB" sz="2400" dirty="0">
                        <a:solidFill>
                          <a:schemeClr val="tx1"/>
                        </a:solidFill>
                      </a:endParaRPr>
                    </a:p>
                  </a:txBody>
                  <a:tcPr/>
                </a:tc>
              </a:tr>
              <a:tr h="594066">
                <a:tc>
                  <a:txBody>
                    <a:bodyPr/>
                    <a:lstStyle/>
                    <a:p>
                      <a:endParaRPr lang="en-GB" sz="2400" dirty="0">
                        <a:solidFill>
                          <a:schemeClr val="tx1"/>
                        </a:solidFill>
                      </a:endParaRPr>
                    </a:p>
                  </a:txBody>
                  <a:tcPr/>
                </a:tc>
                <a:tc>
                  <a:txBody>
                    <a:bodyPr/>
                    <a:lstStyle/>
                    <a:p>
                      <a:endParaRPr lang="en-GB" sz="2400" dirty="0">
                        <a:solidFill>
                          <a:schemeClr val="tx1"/>
                        </a:solidFill>
                      </a:endParaRPr>
                    </a:p>
                  </a:txBody>
                  <a:tcPr/>
                </a:tc>
              </a:tr>
              <a:tr h="594066">
                <a:tc>
                  <a:txBody>
                    <a:bodyPr/>
                    <a:lstStyle/>
                    <a:p>
                      <a:endParaRPr lang="en-GB" sz="2400" dirty="0">
                        <a:solidFill>
                          <a:schemeClr val="tx1"/>
                        </a:solidFill>
                      </a:endParaRPr>
                    </a:p>
                  </a:txBody>
                  <a:tcPr/>
                </a:tc>
                <a:tc>
                  <a:txBody>
                    <a:bodyPr/>
                    <a:lstStyle/>
                    <a:p>
                      <a:endParaRPr lang="en-GB" sz="2400" dirty="0">
                        <a:solidFill>
                          <a:schemeClr val="tx1"/>
                        </a:solidFill>
                      </a:endParaRPr>
                    </a:p>
                  </a:txBody>
                  <a:tcPr/>
                </a:tc>
              </a:tr>
              <a:tr h="594066">
                <a:tc>
                  <a:txBody>
                    <a:bodyPr/>
                    <a:lstStyle/>
                    <a:p>
                      <a:endParaRPr lang="en-GB" sz="2400" dirty="0">
                        <a:solidFill>
                          <a:schemeClr val="tx1"/>
                        </a:solidFill>
                      </a:endParaRPr>
                    </a:p>
                  </a:txBody>
                  <a:tcPr/>
                </a:tc>
                <a:tc>
                  <a:txBody>
                    <a:bodyPr/>
                    <a:lstStyle/>
                    <a:p>
                      <a:endParaRPr lang="en-GB" sz="2400" dirty="0">
                        <a:solidFill>
                          <a:schemeClr val="tx1"/>
                        </a:solidFill>
                      </a:endParaRPr>
                    </a:p>
                  </a:txBody>
                  <a:tcPr/>
                </a:tc>
              </a:tr>
            </a:tbl>
          </a:graphicData>
        </a:graphic>
      </p:graphicFrame>
    </p:spTree>
    <p:extLst>
      <p:ext uri="{BB962C8B-B14F-4D97-AF65-F5344CB8AC3E}">
        <p14:creationId xmlns:p14="http://schemas.microsoft.com/office/powerpoint/2010/main" val="237734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http://bio1152.nicerweb.com/Locked/media/ch56/56_17BiodiversHotSpots-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7" y="488677"/>
            <a:ext cx="8964488" cy="5048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5517232"/>
            <a:ext cx="7704856" cy="1077218"/>
          </a:xfrm>
          <a:prstGeom prst="rect">
            <a:avLst/>
          </a:prstGeom>
          <a:noFill/>
        </p:spPr>
        <p:txBody>
          <a:bodyPr wrap="square" rtlCol="0">
            <a:spAutoFit/>
          </a:bodyPr>
          <a:lstStyle/>
          <a:p>
            <a:r>
              <a:rPr lang="en-GB" sz="3200" dirty="0" smtClean="0">
                <a:solidFill>
                  <a:srgbClr val="00B050"/>
                </a:solidFill>
              </a:rPr>
              <a:t>Copy the pattern showing hotspots (terrestrial ones = land based)</a:t>
            </a:r>
            <a:endParaRPr lang="en-GB" sz="3200" dirty="0">
              <a:solidFill>
                <a:srgbClr val="00B050"/>
              </a:solidFill>
            </a:endParaRPr>
          </a:p>
        </p:txBody>
      </p:sp>
      <p:pic>
        <p:nvPicPr>
          <p:cNvPr id="7" name="Picture 2" descr="http://www.thesilverpen.com/wp-content/uploads/2012/05/endagered-species-500x5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7221" y="-35097"/>
            <a:ext cx="3248100" cy="2455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39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Iu2fE5-R-bw/T7Zrg73A_rI/AAAAAAAAG9s/qyAA1SIv_0A/s1600/endangered_animals7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756504"/>
            <a:ext cx="6479262" cy="50056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4806"/>
            <a:ext cx="9144000" cy="1569660"/>
          </a:xfrm>
          <a:prstGeom prst="rect">
            <a:avLst/>
          </a:prstGeom>
          <a:noFill/>
        </p:spPr>
        <p:txBody>
          <a:bodyPr wrap="square" rtlCol="0">
            <a:spAutoFit/>
          </a:bodyPr>
          <a:lstStyle/>
          <a:p>
            <a:pPr marL="457200" indent="-457200">
              <a:buFont typeface="+mj-lt"/>
              <a:buAutoNum type="arabicPeriod"/>
            </a:pPr>
            <a:r>
              <a:rPr lang="en-GB" sz="2400" dirty="0" smtClean="0"/>
              <a:t>What role do people play in species extinctions?</a:t>
            </a:r>
            <a:endParaRPr lang="en-GB" sz="2400" dirty="0"/>
          </a:p>
          <a:p>
            <a:pPr marL="457200" indent="-457200">
              <a:buFont typeface="+mj-lt"/>
              <a:buAutoNum type="arabicPeriod"/>
            </a:pPr>
            <a:r>
              <a:rPr lang="en-GB" sz="2400" dirty="0" smtClean="0"/>
              <a:t>What impacts can climate change have on species?</a:t>
            </a:r>
            <a:endParaRPr lang="en-GB" sz="2400" dirty="0"/>
          </a:p>
          <a:p>
            <a:pPr marL="457200" indent="-457200">
              <a:buFont typeface="+mj-lt"/>
              <a:buAutoNum type="arabicPeriod"/>
            </a:pPr>
            <a:r>
              <a:rPr lang="en-GB" sz="2400" dirty="0" smtClean="0"/>
              <a:t>Give 3 examples of species which have been affected by climate change (bottom of p 50 information)</a:t>
            </a:r>
            <a:endParaRPr lang="en-GB" sz="2400" dirty="0"/>
          </a:p>
        </p:txBody>
      </p:sp>
    </p:spTree>
    <p:extLst>
      <p:ext uri="{BB962C8B-B14F-4D97-AF65-F5344CB8AC3E}">
        <p14:creationId xmlns:p14="http://schemas.microsoft.com/office/powerpoint/2010/main" val="1163836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Iu2fE5-R-bw/T7Zrg73A_rI/AAAAAAAAG9s/qyAA1SIv_0A/s1600/endangered_animals7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756504"/>
            <a:ext cx="6479262" cy="50056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4806"/>
            <a:ext cx="9144000" cy="2185214"/>
          </a:xfrm>
          <a:prstGeom prst="rect">
            <a:avLst/>
          </a:prstGeom>
          <a:noFill/>
        </p:spPr>
        <p:txBody>
          <a:bodyPr wrap="square" rtlCol="0">
            <a:spAutoFit/>
          </a:bodyPr>
          <a:lstStyle/>
          <a:p>
            <a:pPr marL="457200" indent="-457200">
              <a:buFont typeface="+mj-lt"/>
              <a:buAutoNum type="arabicPeriod"/>
            </a:pPr>
            <a:r>
              <a:rPr lang="en-GB" sz="2400" dirty="0" smtClean="0"/>
              <a:t>What role do people play in species extinctions?</a:t>
            </a:r>
            <a:endParaRPr lang="en-GB" sz="2400" dirty="0"/>
          </a:p>
          <a:p>
            <a:pPr marL="457200" indent="-457200">
              <a:buFont typeface="+mj-lt"/>
              <a:buAutoNum type="arabicPeriod"/>
            </a:pPr>
            <a:r>
              <a:rPr lang="en-GB" sz="2400" dirty="0" smtClean="0"/>
              <a:t>What impacts can climate change have on species?</a:t>
            </a:r>
            <a:endParaRPr lang="en-GB" sz="2400" dirty="0"/>
          </a:p>
          <a:p>
            <a:pPr marL="457200" indent="-457200">
              <a:buFont typeface="+mj-lt"/>
              <a:buAutoNum type="arabicPeriod"/>
            </a:pPr>
            <a:r>
              <a:rPr lang="en-GB" sz="2400" dirty="0" smtClean="0"/>
              <a:t>Give 3 examples of species which have been affected by climate change (bottom of p 50 information)</a:t>
            </a:r>
            <a:endParaRPr lang="en-GB" sz="2400" dirty="0"/>
          </a:p>
          <a:p>
            <a:r>
              <a:rPr lang="en-GB" sz="2000" b="1" dirty="0" smtClean="0"/>
              <a:t>Extension: Take a </a:t>
            </a:r>
            <a:r>
              <a:rPr lang="en-GB" sz="2000" b="1" dirty="0" err="1" smtClean="0"/>
              <a:t>handout</a:t>
            </a:r>
            <a:r>
              <a:rPr lang="en-GB" sz="2000" b="1" dirty="0" smtClean="0"/>
              <a:t> and make detailed notes on one species in the UK which is heading for extinction</a:t>
            </a:r>
            <a:endParaRPr lang="en-GB" sz="2000" b="1" dirty="0"/>
          </a:p>
        </p:txBody>
      </p:sp>
    </p:spTree>
    <p:extLst>
      <p:ext uri="{BB962C8B-B14F-4D97-AF65-F5344CB8AC3E}">
        <p14:creationId xmlns:p14="http://schemas.microsoft.com/office/powerpoint/2010/main" val="2109739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080120"/>
          </a:xfrm>
        </p:spPr>
        <p:txBody>
          <a:bodyPr>
            <a:normAutofit fontScale="90000"/>
          </a:bodyPr>
          <a:lstStyle/>
          <a:p>
            <a:r>
              <a:rPr lang="en-GB" u="sng" dirty="0" smtClean="0">
                <a:latin typeface="Comic Sans MS" pitchFamily="66" charset="0"/>
              </a:rPr>
              <a:t>Are we heading for mass- extinctions?</a:t>
            </a:r>
            <a:endParaRPr lang="en-GB" u="sng" dirty="0">
              <a:latin typeface="Comic Sans MS" pitchFamily="66" charset="0"/>
            </a:endParaRPr>
          </a:p>
        </p:txBody>
      </p:sp>
      <p:sp>
        <p:nvSpPr>
          <p:cNvPr id="4" name="Title 1"/>
          <p:cNvSpPr txBox="1">
            <a:spLocks/>
          </p:cNvSpPr>
          <p:nvPr/>
        </p:nvSpPr>
        <p:spPr>
          <a:xfrm>
            <a:off x="323528" y="1757775"/>
            <a:ext cx="8496944" cy="1512168"/>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smtClean="0">
                <a:solidFill>
                  <a:schemeClr val="tx2">
                    <a:lumMod val="60000"/>
                    <a:lumOff val="40000"/>
                  </a:schemeClr>
                </a:solidFill>
                <a:latin typeface="Comic Sans MS" pitchFamily="66" charset="0"/>
              </a:rPr>
              <a:t>All (D Grade): Understand how humans affect other species</a:t>
            </a:r>
          </a:p>
          <a:p>
            <a:pPr algn="l"/>
            <a:r>
              <a:rPr lang="en-GB" dirty="0" smtClean="0">
                <a:solidFill>
                  <a:srgbClr val="00B050"/>
                </a:solidFill>
                <a:latin typeface="Comic Sans MS" pitchFamily="66" charset="0"/>
              </a:rPr>
              <a:t>Most (B/C Grade): Explain global and local effects on species</a:t>
            </a:r>
          </a:p>
          <a:p>
            <a:pPr algn="l"/>
            <a:r>
              <a:rPr lang="en-GB" dirty="0" smtClean="0">
                <a:solidFill>
                  <a:schemeClr val="accent6">
                    <a:lumMod val="75000"/>
                  </a:schemeClr>
                </a:solidFill>
                <a:latin typeface="Comic Sans MS" pitchFamily="66" charset="0"/>
              </a:rPr>
              <a:t>Some (A*/A Grade): Evaluate if we are heading for mass extinctions</a:t>
            </a:r>
            <a:endParaRPr lang="en-GB" dirty="0">
              <a:solidFill>
                <a:schemeClr val="accent6">
                  <a:lumMod val="75000"/>
                </a:schemeClr>
              </a:solidFill>
              <a:latin typeface="Comic Sans MS" pitchFamily="66" charset="0"/>
            </a:endParaRPr>
          </a:p>
        </p:txBody>
      </p:sp>
      <p:pic>
        <p:nvPicPr>
          <p:cNvPr id="2050" name="Picture 2" descr="http://upload.wikimedia.org/wikipedia/commons/thumb/4/41/Siberischer_tiger_de_edit02.jpg/250px-Siberischer_tiger_de_edit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847749"/>
            <a:ext cx="4973538" cy="374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33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16321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080120"/>
          </a:xfrm>
        </p:spPr>
        <p:txBody>
          <a:bodyPr>
            <a:normAutofit fontScale="90000"/>
          </a:bodyPr>
          <a:lstStyle/>
          <a:p>
            <a:r>
              <a:rPr lang="en-GB" u="sng" dirty="0" smtClean="0">
                <a:latin typeface="Comic Sans MS" pitchFamily="66" charset="0"/>
              </a:rPr>
              <a:t>How can we conserve the biosphere?</a:t>
            </a:r>
            <a:endParaRPr lang="en-GB" u="sng" dirty="0">
              <a:latin typeface="Comic Sans MS" pitchFamily="66" charset="0"/>
            </a:endParaRPr>
          </a:p>
        </p:txBody>
      </p:sp>
      <p:sp>
        <p:nvSpPr>
          <p:cNvPr id="3" name="TextBox 2"/>
          <p:cNvSpPr txBox="1"/>
          <p:nvPr/>
        </p:nvSpPr>
        <p:spPr>
          <a:xfrm>
            <a:off x="435255" y="1628800"/>
            <a:ext cx="3488673" cy="4801314"/>
          </a:xfrm>
          <a:prstGeom prst="rect">
            <a:avLst/>
          </a:prstGeom>
          <a:noFill/>
        </p:spPr>
        <p:txBody>
          <a:bodyPr wrap="square" rtlCol="0">
            <a:spAutoFit/>
          </a:bodyPr>
          <a:lstStyle>
            <a:defPPr>
              <a:defRPr lang="en-US"/>
            </a:defPPr>
            <a:lvl1pPr>
              <a:defRPr b="1">
                <a:solidFill>
                  <a:schemeClr val="accent1"/>
                </a:solidFill>
                <a:latin typeface="Comic Sans MS" pitchFamily="66" charset="0"/>
              </a:defRPr>
            </a:lvl1pPr>
          </a:lstStyle>
          <a:p>
            <a:r>
              <a:rPr lang="en-GB" dirty="0"/>
              <a:t>Mass extinction</a:t>
            </a:r>
          </a:p>
          <a:p>
            <a:endParaRPr lang="en-GB" dirty="0"/>
          </a:p>
          <a:p>
            <a:r>
              <a:rPr lang="en-GB" dirty="0"/>
              <a:t>Biodiversity hotspot</a:t>
            </a:r>
          </a:p>
          <a:p>
            <a:endParaRPr lang="en-GB" dirty="0"/>
          </a:p>
          <a:p>
            <a:r>
              <a:rPr lang="en-GB" dirty="0"/>
              <a:t>Indigenous</a:t>
            </a:r>
          </a:p>
          <a:p>
            <a:endParaRPr lang="en-GB" dirty="0"/>
          </a:p>
          <a:p>
            <a:r>
              <a:rPr lang="en-GB" dirty="0"/>
              <a:t>Endemic</a:t>
            </a:r>
          </a:p>
          <a:p>
            <a:endParaRPr lang="en-GB" dirty="0"/>
          </a:p>
          <a:p>
            <a:r>
              <a:rPr lang="en-GB" dirty="0"/>
              <a:t>Invasive species</a:t>
            </a:r>
          </a:p>
          <a:p>
            <a:endParaRPr lang="en-GB" dirty="0"/>
          </a:p>
          <a:p>
            <a:r>
              <a:rPr lang="en-GB" dirty="0"/>
              <a:t>Precipitation</a:t>
            </a:r>
          </a:p>
          <a:p>
            <a:endParaRPr lang="en-GB" dirty="0"/>
          </a:p>
          <a:p>
            <a:r>
              <a:rPr lang="en-GB" dirty="0"/>
              <a:t>Nutrient cycle</a:t>
            </a:r>
          </a:p>
          <a:p>
            <a:endParaRPr lang="en-GB" dirty="0"/>
          </a:p>
          <a:p>
            <a:r>
              <a:rPr lang="en-GB" dirty="0"/>
              <a:t>Biome</a:t>
            </a:r>
          </a:p>
          <a:p>
            <a:endParaRPr lang="en-GB" dirty="0"/>
          </a:p>
          <a:p>
            <a:r>
              <a:rPr lang="en-GB" dirty="0" smtClean="0"/>
              <a:t>savannah</a:t>
            </a:r>
            <a:endParaRPr lang="en-GB" dirty="0"/>
          </a:p>
        </p:txBody>
      </p:sp>
      <p:sp>
        <p:nvSpPr>
          <p:cNvPr id="4" name="TextBox 3"/>
          <p:cNvSpPr txBox="1"/>
          <p:nvPr/>
        </p:nvSpPr>
        <p:spPr>
          <a:xfrm>
            <a:off x="4211960" y="1772816"/>
            <a:ext cx="3488673" cy="2585323"/>
          </a:xfrm>
          <a:prstGeom prst="rect">
            <a:avLst/>
          </a:prstGeom>
          <a:noFill/>
        </p:spPr>
        <p:txBody>
          <a:bodyPr wrap="square" rtlCol="0">
            <a:spAutoFit/>
          </a:bodyPr>
          <a:lstStyle/>
          <a:p>
            <a:r>
              <a:rPr lang="en-GB" b="1" dirty="0" smtClean="0">
                <a:solidFill>
                  <a:schemeClr val="accent1"/>
                </a:solidFill>
                <a:latin typeface="Comic Sans MS" pitchFamily="66" charset="0"/>
              </a:rPr>
              <a:t>Latitude</a:t>
            </a:r>
          </a:p>
          <a:p>
            <a:endParaRPr lang="en-GB" b="1" dirty="0">
              <a:solidFill>
                <a:schemeClr val="accent1"/>
              </a:solidFill>
              <a:latin typeface="Comic Sans MS" pitchFamily="66" charset="0"/>
            </a:endParaRPr>
          </a:p>
          <a:p>
            <a:r>
              <a:rPr lang="en-GB" b="1" dirty="0" err="1" smtClean="0">
                <a:solidFill>
                  <a:schemeClr val="accent1"/>
                </a:solidFill>
                <a:latin typeface="Comic Sans MS" pitchFamily="66" charset="0"/>
              </a:rPr>
              <a:t>Continentality</a:t>
            </a:r>
            <a:endParaRPr lang="en-GB" b="1" dirty="0" smtClean="0">
              <a:solidFill>
                <a:schemeClr val="accent1"/>
              </a:solidFill>
              <a:latin typeface="Comic Sans MS" pitchFamily="66" charset="0"/>
            </a:endParaRPr>
          </a:p>
          <a:p>
            <a:endParaRPr lang="en-GB" b="1" dirty="0">
              <a:solidFill>
                <a:schemeClr val="accent1"/>
              </a:solidFill>
              <a:latin typeface="Comic Sans MS" pitchFamily="66" charset="0"/>
            </a:endParaRPr>
          </a:p>
          <a:p>
            <a:r>
              <a:rPr lang="en-GB" b="1" dirty="0" smtClean="0">
                <a:solidFill>
                  <a:schemeClr val="accent1"/>
                </a:solidFill>
                <a:latin typeface="Comic Sans MS" pitchFamily="66" charset="0"/>
              </a:rPr>
              <a:t>Deforestation</a:t>
            </a:r>
          </a:p>
          <a:p>
            <a:endParaRPr lang="en-GB" b="1" dirty="0">
              <a:solidFill>
                <a:schemeClr val="accent1"/>
              </a:solidFill>
              <a:latin typeface="Comic Sans MS" pitchFamily="66" charset="0"/>
            </a:endParaRPr>
          </a:p>
          <a:p>
            <a:r>
              <a:rPr lang="en-GB" b="1" dirty="0" smtClean="0">
                <a:solidFill>
                  <a:schemeClr val="accent1"/>
                </a:solidFill>
                <a:latin typeface="Comic Sans MS" pitchFamily="66" charset="0"/>
              </a:rPr>
              <a:t>Overfishing</a:t>
            </a:r>
          </a:p>
          <a:p>
            <a:endParaRPr lang="en-GB" b="1" dirty="0">
              <a:solidFill>
                <a:schemeClr val="accent1"/>
              </a:solidFill>
              <a:latin typeface="Comic Sans MS" pitchFamily="66" charset="0"/>
            </a:endParaRPr>
          </a:p>
          <a:p>
            <a:r>
              <a:rPr lang="en-GB" b="1" dirty="0" smtClean="0">
                <a:solidFill>
                  <a:schemeClr val="accent1"/>
                </a:solidFill>
                <a:latin typeface="Comic Sans MS" pitchFamily="66" charset="0"/>
              </a:rPr>
              <a:t>Climate change</a:t>
            </a:r>
          </a:p>
        </p:txBody>
      </p:sp>
      <p:sp>
        <p:nvSpPr>
          <p:cNvPr id="5" name="TextBox 4"/>
          <p:cNvSpPr txBox="1"/>
          <p:nvPr/>
        </p:nvSpPr>
        <p:spPr>
          <a:xfrm>
            <a:off x="3663846" y="4838678"/>
            <a:ext cx="5040560" cy="1200329"/>
          </a:xfrm>
          <a:prstGeom prst="rect">
            <a:avLst/>
          </a:prstGeom>
          <a:noFill/>
        </p:spPr>
        <p:txBody>
          <a:bodyPr wrap="square" rtlCol="0">
            <a:spAutoFit/>
          </a:bodyPr>
          <a:lstStyle/>
          <a:p>
            <a:pPr marL="342900" indent="-342900">
              <a:buAutoNum type="arabicPeriod"/>
            </a:pPr>
            <a:r>
              <a:rPr lang="en-GB" sz="2400" dirty="0" smtClean="0"/>
              <a:t>How many definitions do you know?</a:t>
            </a:r>
          </a:p>
          <a:p>
            <a:pPr marL="342900" indent="-342900">
              <a:buAutoNum type="arabicPeriod"/>
            </a:pPr>
            <a:r>
              <a:rPr lang="en-GB" sz="2400" dirty="0" smtClean="0"/>
              <a:t>Can you give a case study for any of these?</a:t>
            </a:r>
            <a:endParaRPr lang="en-GB" sz="2400" dirty="0"/>
          </a:p>
        </p:txBody>
      </p:sp>
    </p:spTree>
    <p:extLst>
      <p:ext uri="{BB962C8B-B14F-4D97-AF65-F5344CB8AC3E}">
        <p14:creationId xmlns:p14="http://schemas.microsoft.com/office/powerpoint/2010/main" val="1476455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www.thesilverpen.com/wp-content/uploads/2012/05/endagered-species-500x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675"/>
            <a:ext cx="633670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43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www.nature.com/scitable/content/5895/10.1038_403853a0-f1_large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0"/>
            <a:ext cx="7992888" cy="4259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4247" y="4290560"/>
            <a:ext cx="4923571" cy="2308324"/>
          </a:xfrm>
          <a:prstGeom prst="rect">
            <a:avLst/>
          </a:prstGeom>
          <a:solidFill>
            <a:schemeClr val="accent6">
              <a:lumMod val="40000"/>
              <a:lumOff val="60000"/>
            </a:schemeClr>
          </a:solidFill>
        </p:spPr>
        <p:txBody>
          <a:bodyPr wrap="square" rtlCol="0">
            <a:spAutoFit/>
          </a:bodyPr>
          <a:lstStyle/>
          <a:p>
            <a:r>
              <a:rPr lang="en-GB" b="1" dirty="0" smtClean="0"/>
              <a:t>A*-B</a:t>
            </a:r>
          </a:p>
          <a:p>
            <a:r>
              <a:rPr lang="en-GB" dirty="0" smtClean="0"/>
              <a:t>Go around the room and find details on different hotspots, :Include </a:t>
            </a:r>
          </a:p>
          <a:p>
            <a:pPr marL="285750" indent="-285750">
              <a:buFont typeface="Arial" pitchFamily="34" charset="0"/>
              <a:buChar char="•"/>
            </a:pPr>
            <a:r>
              <a:rPr lang="en-GB" dirty="0" smtClean="0"/>
              <a:t>what the hotspot is like</a:t>
            </a:r>
          </a:p>
          <a:p>
            <a:pPr marL="285750" indent="-285750">
              <a:buFont typeface="Arial" pitchFamily="34" charset="0"/>
              <a:buChar char="•"/>
            </a:pPr>
            <a:r>
              <a:rPr lang="en-GB" dirty="0" smtClean="0"/>
              <a:t>Species found there</a:t>
            </a:r>
          </a:p>
          <a:p>
            <a:pPr marL="285750" indent="-285750">
              <a:buFont typeface="Arial" pitchFamily="34" charset="0"/>
              <a:buChar char="•"/>
            </a:pPr>
            <a:r>
              <a:rPr lang="en-GB" dirty="0" smtClean="0"/>
              <a:t>Threats</a:t>
            </a:r>
          </a:p>
          <a:p>
            <a:r>
              <a:rPr lang="en-GB" dirty="0" smtClean="0"/>
              <a:t>Go on to describe the distribution of hotspots using this map</a:t>
            </a:r>
          </a:p>
        </p:txBody>
      </p:sp>
      <p:sp>
        <p:nvSpPr>
          <p:cNvPr id="6" name="TextBox 5"/>
          <p:cNvSpPr txBox="1"/>
          <p:nvPr/>
        </p:nvSpPr>
        <p:spPr>
          <a:xfrm>
            <a:off x="5181076" y="4290560"/>
            <a:ext cx="3962924" cy="2031325"/>
          </a:xfrm>
          <a:prstGeom prst="rect">
            <a:avLst/>
          </a:prstGeom>
          <a:solidFill>
            <a:schemeClr val="tx2">
              <a:lumMod val="40000"/>
              <a:lumOff val="60000"/>
            </a:schemeClr>
          </a:solidFill>
        </p:spPr>
        <p:txBody>
          <a:bodyPr wrap="square" rtlCol="0">
            <a:spAutoFit/>
          </a:bodyPr>
          <a:lstStyle/>
          <a:p>
            <a:r>
              <a:rPr lang="en-GB" b="1" dirty="0" smtClean="0"/>
              <a:t>C-D</a:t>
            </a:r>
          </a:p>
          <a:p>
            <a:r>
              <a:rPr lang="en-GB" dirty="0" smtClean="0"/>
              <a:t>Go around the room and find details on different hotspots, Include bullet points to show:</a:t>
            </a:r>
          </a:p>
          <a:p>
            <a:pPr marL="285750" indent="-285750">
              <a:buFont typeface="Arial" pitchFamily="34" charset="0"/>
              <a:buChar char="•"/>
            </a:pPr>
            <a:r>
              <a:rPr lang="en-GB" dirty="0" smtClean="0"/>
              <a:t>what the hotspot is like</a:t>
            </a:r>
          </a:p>
          <a:p>
            <a:pPr marL="285750" indent="-285750">
              <a:buFont typeface="Arial" pitchFamily="34" charset="0"/>
              <a:buChar char="•"/>
            </a:pPr>
            <a:r>
              <a:rPr lang="en-GB" dirty="0" smtClean="0"/>
              <a:t>Species found there</a:t>
            </a:r>
          </a:p>
          <a:p>
            <a:pPr marL="285750" indent="-285750">
              <a:buFont typeface="Arial" pitchFamily="34" charset="0"/>
              <a:buChar char="•"/>
            </a:pPr>
            <a:r>
              <a:rPr lang="en-GB" dirty="0" smtClean="0"/>
              <a:t>Threats</a:t>
            </a:r>
          </a:p>
        </p:txBody>
      </p:sp>
    </p:spTree>
    <p:extLst>
      <p:ext uri="{BB962C8B-B14F-4D97-AF65-F5344CB8AC3E}">
        <p14:creationId xmlns:p14="http://schemas.microsoft.com/office/powerpoint/2010/main" val="1457081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red list</a:t>
            </a:r>
            <a:endParaRPr lang="en-GB" dirty="0"/>
          </a:p>
        </p:txBody>
      </p:sp>
      <p:sp>
        <p:nvSpPr>
          <p:cNvPr id="3" name="Content Placeholder 2"/>
          <p:cNvSpPr>
            <a:spLocks noGrp="1"/>
          </p:cNvSpPr>
          <p:nvPr>
            <p:ph idx="1"/>
          </p:nvPr>
        </p:nvSpPr>
        <p:spPr>
          <a:xfrm>
            <a:off x="323528" y="4922098"/>
            <a:ext cx="8496944" cy="1603246"/>
          </a:xfrm>
          <a:solidFill>
            <a:srgbClr val="FFFF00"/>
          </a:solidFill>
        </p:spPr>
        <p:txBody>
          <a:bodyPr>
            <a:noAutofit/>
          </a:bodyPr>
          <a:lstStyle/>
          <a:p>
            <a:pPr marL="0" indent="0">
              <a:buNone/>
            </a:pPr>
            <a:r>
              <a:rPr lang="en-GB" sz="2000" dirty="0" smtClean="0"/>
              <a:t>Task: around the room are pieces of information on each hotspot.</a:t>
            </a:r>
          </a:p>
          <a:p>
            <a:pPr marL="514350" indent="-514350">
              <a:buAutoNum type="arabicPeriod"/>
            </a:pPr>
            <a:r>
              <a:rPr lang="en-GB" sz="2000" dirty="0" smtClean="0"/>
              <a:t>Draw a line on to the right location on your map</a:t>
            </a:r>
          </a:p>
          <a:p>
            <a:pPr marL="514350" indent="-514350">
              <a:buAutoNum type="arabicPeriod"/>
            </a:pPr>
            <a:r>
              <a:rPr lang="en-GB" sz="2000" dirty="0" smtClean="0"/>
              <a:t>Write a bullet point in each box about the location (use real species)</a:t>
            </a:r>
          </a:p>
          <a:p>
            <a:pPr marL="514350" indent="-514350">
              <a:buAutoNum type="arabicPeriod"/>
            </a:pPr>
            <a:r>
              <a:rPr lang="en-GB" sz="2000" dirty="0" smtClean="0"/>
              <a:t>Write a bullet point describing any threats it faces</a:t>
            </a:r>
            <a:endParaRPr lang="en-GB"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007"/>
            <a:ext cx="7056785" cy="490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35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0"/>
            <a:ext cx="5770984" cy="2780928"/>
          </a:xfrm>
        </p:spPr>
        <p:txBody>
          <a:bodyPr>
            <a:normAutofit/>
          </a:bodyPr>
          <a:lstStyle/>
          <a:p>
            <a:r>
              <a:rPr lang="en-GB" dirty="0" smtClean="0"/>
              <a:t>Case study - Galapagos Islands</a:t>
            </a:r>
            <a:endParaRPr lang="en-GB" dirty="0"/>
          </a:p>
        </p:txBody>
      </p:sp>
      <p:pic>
        <p:nvPicPr>
          <p:cNvPr id="7170" name="Picture 2" descr="http://www.galapagos.org/wp-content/uploads/2012/01/Tidepool.MaryBlake.2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1" y="3573017"/>
            <a:ext cx="9226341" cy="328498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52584" cy="405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813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GB" dirty="0" smtClean="0"/>
              <a:t>Case Study: Galapagos Islands</a:t>
            </a:r>
            <a:endParaRPr lang="en-GB" dirty="0"/>
          </a:p>
        </p:txBody>
      </p:sp>
      <p:pic>
        <p:nvPicPr>
          <p:cNvPr id="1026" name="Picture 2"/>
          <p:cNvPicPr>
            <a:picLocks noChangeAspect="1" noChangeArrowheads="1"/>
          </p:cNvPicPr>
          <p:nvPr/>
        </p:nvPicPr>
        <p:blipFill>
          <a:blip r:embed="rId2"/>
          <a:srcRect l="38672" t="31876" r="1758" b="9062"/>
          <a:stretch>
            <a:fillRect/>
          </a:stretch>
        </p:blipFill>
        <p:spPr bwMode="auto">
          <a:xfrm>
            <a:off x="571500" y="1500188"/>
            <a:ext cx="8069263" cy="500062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0584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12292" name="Picture 5" descr="marine_iquanas"/>
          <p:cNvPicPr>
            <a:picLocks noChangeAspect="1" noChangeArrowheads="1"/>
          </p:cNvPicPr>
          <p:nvPr/>
        </p:nvPicPr>
        <p:blipFill>
          <a:blip r:embed="rId2" cstate="print"/>
          <a:srcRect/>
          <a:stretch>
            <a:fillRect/>
          </a:stretch>
        </p:blipFill>
        <p:spPr bwMode="auto">
          <a:xfrm>
            <a:off x="755650" y="549275"/>
            <a:ext cx="7777163" cy="5016500"/>
          </a:xfrm>
          <a:prstGeom prst="rect">
            <a:avLst/>
          </a:prstGeom>
          <a:noFill/>
          <a:ln w="9525">
            <a:noFill/>
            <a:miter lim="800000"/>
            <a:headEnd/>
            <a:tailEnd/>
          </a:ln>
        </p:spPr>
      </p:pic>
    </p:spTree>
    <p:extLst>
      <p:ext uri="{BB962C8B-B14F-4D97-AF65-F5344CB8AC3E}">
        <p14:creationId xmlns:p14="http://schemas.microsoft.com/office/powerpoint/2010/main" val="504655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2579</TotalTime>
  <Words>1166</Words>
  <Application>Microsoft Office PowerPoint</Application>
  <PresentationFormat>On-screen Show (4:3)</PresentationFormat>
  <Paragraphs>123</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What are biodiversity hotspots?</vt:lpstr>
      <vt:lpstr>PowerPoint Presentation</vt:lpstr>
      <vt:lpstr>PowerPoint Presentation</vt:lpstr>
      <vt:lpstr>PowerPoint Presentation</vt:lpstr>
      <vt:lpstr>PowerPoint Presentation</vt:lpstr>
      <vt:lpstr>The red list</vt:lpstr>
      <vt:lpstr>Case study - Galapagos Islands</vt:lpstr>
      <vt:lpstr>Case Study: Galapagos Islands</vt:lpstr>
      <vt:lpstr>PowerPoint Presentation</vt:lpstr>
      <vt:lpstr>PowerPoint Presentation</vt:lpstr>
      <vt:lpstr>PowerPoint Presentation</vt:lpstr>
      <vt:lpstr>PowerPoint Presentation</vt:lpstr>
      <vt:lpstr>PowerPoint Presentation</vt:lpstr>
      <vt:lpstr>PowerPoint Presentation</vt:lpstr>
      <vt:lpstr>Questions</vt:lpstr>
      <vt:lpstr>Questions</vt:lpstr>
      <vt:lpstr>Case Study: Galapagos Islands</vt:lpstr>
      <vt:lpstr>PowerPoint Presentation</vt:lpstr>
      <vt:lpstr>PowerPoint Presentation</vt:lpstr>
      <vt:lpstr>Exam Question</vt:lpstr>
      <vt:lpstr>Exam Question</vt:lpstr>
      <vt:lpstr>Are we heading for mass- extinctions?</vt:lpstr>
      <vt:lpstr>PowerPoint Presentation</vt:lpstr>
      <vt:lpstr>PowerPoint Presentation</vt:lpstr>
      <vt:lpstr>The Dodo’s story</vt:lpstr>
      <vt:lpstr>PowerPoint Presentation</vt:lpstr>
      <vt:lpstr>PowerPoint Presentation</vt:lpstr>
      <vt:lpstr>PowerPoint Presentation</vt:lpstr>
      <vt:lpstr>PowerPoint Presentation</vt:lpstr>
      <vt:lpstr>PowerPoint Presentation</vt:lpstr>
      <vt:lpstr>PowerPoint Presentation</vt:lpstr>
      <vt:lpstr>Are we heading for mass- extinctions?</vt:lpstr>
      <vt:lpstr>PowerPoint Presentation</vt:lpstr>
      <vt:lpstr>How can we conserve the biosphere?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consequences of rainforest destruction?</dc:title>
  <dc:creator>Cox Green School</dc:creator>
  <cp:lastModifiedBy>Jen Wood</cp:lastModifiedBy>
  <cp:revision>90</cp:revision>
  <dcterms:created xsi:type="dcterms:W3CDTF">2013-02-19T14:02:19Z</dcterms:created>
  <dcterms:modified xsi:type="dcterms:W3CDTF">2014-04-09T14:56:40Z</dcterms:modified>
</cp:coreProperties>
</file>