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16"/>
  </p:notesMasterIdLst>
  <p:sldIdLst>
    <p:sldId id="26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0EA801-E71D-45F4-B46D-40E6E9DEA1B6}" type="datetimeFigureOut">
              <a:rPr lang="en-GB" smtClean="0"/>
              <a:t>09/03/2014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B7A242-79EB-4D6A-8BA7-AF19AC48BE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6020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946150" algn="l"/>
                <a:tab pos="1893888" algn="l"/>
                <a:tab pos="2843213" algn="l"/>
                <a:tab pos="3790950" algn="l"/>
                <a:tab pos="4740275" algn="l"/>
                <a:tab pos="5688013" algn="l"/>
                <a:tab pos="6637338" algn="l"/>
                <a:tab pos="7583488" algn="l"/>
                <a:tab pos="8532813" algn="l"/>
                <a:tab pos="9480550" algn="l"/>
                <a:tab pos="10429875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eaLnBrk="0" hangingPunct="0">
              <a:tabLst>
                <a:tab pos="0" algn="l"/>
                <a:tab pos="946150" algn="l"/>
                <a:tab pos="1893888" algn="l"/>
                <a:tab pos="2843213" algn="l"/>
                <a:tab pos="3790950" algn="l"/>
                <a:tab pos="4740275" algn="l"/>
                <a:tab pos="5688013" algn="l"/>
                <a:tab pos="6637338" algn="l"/>
                <a:tab pos="7583488" algn="l"/>
                <a:tab pos="8532813" algn="l"/>
                <a:tab pos="9480550" algn="l"/>
                <a:tab pos="10429875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tabLst>
                <a:tab pos="0" algn="l"/>
                <a:tab pos="946150" algn="l"/>
                <a:tab pos="1893888" algn="l"/>
                <a:tab pos="2843213" algn="l"/>
                <a:tab pos="3790950" algn="l"/>
                <a:tab pos="4740275" algn="l"/>
                <a:tab pos="5688013" algn="l"/>
                <a:tab pos="6637338" algn="l"/>
                <a:tab pos="7583488" algn="l"/>
                <a:tab pos="8532813" algn="l"/>
                <a:tab pos="9480550" algn="l"/>
                <a:tab pos="10429875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tabLst>
                <a:tab pos="0" algn="l"/>
                <a:tab pos="946150" algn="l"/>
                <a:tab pos="1893888" algn="l"/>
                <a:tab pos="2843213" algn="l"/>
                <a:tab pos="3790950" algn="l"/>
                <a:tab pos="4740275" algn="l"/>
                <a:tab pos="5688013" algn="l"/>
                <a:tab pos="6637338" algn="l"/>
                <a:tab pos="7583488" algn="l"/>
                <a:tab pos="8532813" algn="l"/>
                <a:tab pos="9480550" algn="l"/>
                <a:tab pos="10429875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tabLst>
                <a:tab pos="0" algn="l"/>
                <a:tab pos="946150" algn="l"/>
                <a:tab pos="1893888" algn="l"/>
                <a:tab pos="2843213" algn="l"/>
                <a:tab pos="3790950" algn="l"/>
                <a:tab pos="4740275" algn="l"/>
                <a:tab pos="5688013" algn="l"/>
                <a:tab pos="6637338" algn="l"/>
                <a:tab pos="7583488" algn="l"/>
                <a:tab pos="8532813" algn="l"/>
                <a:tab pos="9480550" algn="l"/>
                <a:tab pos="10429875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46150" algn="l"/>
                <a:tab pos="1893888" algn="l"/>
                <a:tab pos="2843213" algn="l"/>
                <a:tab pos="3790950" algn="l"/>
                <a:tab pos="4740275" algn="l"/>
                <a:tab pos="5688013" algn="l"/>
                <a:tab pos="6637338" algn="l"/>
                <a:tab pos="7583488" algn="l"/>
                <a:tab pos="8532813" algn="l"/>
                <a:tab pos="9480550" algn="l"/>
                <a:tab pos="10429875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46150" algn="l"/>
                <a:tab pos="1893888" algn="l"/>
                <a:tab pos="2843213" algn="l"/>
                <a:tab pos="3790950" algn="l"/>
                <a:tab pos="4740275" algn="l"/>
                <a:tab pos="5688013" algn="l"/>
                <a:tab pos="6637338" algn="l"/>
                <a:tab pos="7583488" algn="l"/>
                <a:tab pos="8532813" algn="l"/>
                <a:tab pos="9480550" algn="l"/>
                <a:tab pos="10429875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46150" algn="l"/>
                <a:tab pos="1893888" algn="l"/>
                <a:tab pos="2843213" algn="l"/>
                <a:tab pos="3790950" algn="l"/>
                <a:tab pos="4740275" algn="l"/>
                <a:tab pos="5688013" algn="l"/>
                <a:tab pos="6637338" algn="l"/>
                <a:tab pos="7583488" algn="l"/>
                <a:tab pos="8532813" algn="l"/>
                <a:tab pos="9480550" algn="l"/>
                <a:tab pos="10429875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46150" algn="l"/>
                <a:tab pos="1893888" algn="l"/>
                <a:tab pos="2843213" algn="l"/>
                <a:tab pos="3790950" algn="l"/>
                <a:tab pos="4740275" algn="l"/>
                <a:tab pos="5688013" algn="l"/>
                <a:tab pos="6637338" algn="l"/>
                <a:tab pos="7583488" algn="l"/>
                <a:tab pos="8532813" algn="l"/>
                <a:tab pos="9480550" algn="l"/>
                <a:tab pos="10429875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11EEE253-97BE-49D9-8AB7-01CF0D4DCF9A}" type="slidenum">
              <a:rPr lang="en-GB" altLang="en-US">
                <a:solidFill>
                  <a:srgbClr val="000000"/>
                </a:solidFill>
              </a:rPr>
              <a:pPr eaLnBrk="1" hangingPunct="1"/>
              <a:t>1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95235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1413" y="685800"/>
            <a:ext cx="4575175" cy="3430588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5236" name="Rectangle 2"/>
          <p:cNvSpPr>
            <a:spLocks noChangeArrowheads="1"/>
          </p:cNvSpPr>
          <p:nvPr>
            <p:ph type="body" idx="1"/>
          </p:nvPr>
        </p:nvSpPr>
        <p:spPr>
          <a:xfrm>
            <a:off x="687082" y="4342665"/>
            <a:ext cx="5483837" cy="42088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610D5D-192B-44AE-A98F-DF1AE1B7939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7029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92B753-9164-4BEE-A50D-DDA8B537359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2735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8499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499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F77AFB-0103-49BB-A751-3C67C8194F0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78346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8013" cy="11414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8013" cy="4524375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CF62F4-784F-4777-9A71-89D3835CF7A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94906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cs typeface="Arial" pitchFamily="34" charset="0"/>
              </a:defRPr>
            </a:lvl1pPr>
          </a:lstStyle>
          <a:p>
            <a:pPr>
              <a:defRPr/>
            </a:pPr>
            <a:fld id="{81B94096-3323-498C-9966-7B6F452976A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14955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cs typeface="Arial" pitchFamily="34" charset="0"/>
              </a:defRPr>
            </a:lvl1pPr>
          </a:lstStyle>
          <a:p>
            <a:pPr>
              <a:defRPr/>
            </a:pPr>
            <a:fld id="{BEBBA2E0-454B-4EC0-9DB1-6C9B7AA9FDB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2452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cs typeface="Arial" pitchFamily="34" charset="0"/>
              </a:defRPr>
            </a:lvl1pPr>
          </a:lstStyle>
          <a:p>
            <a:pPr>
              <a:defRPr/>
            </a:pPr>
            <a:fld id="{71D90C25-6A57-4E40-B361-A89356241E5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32206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cs typeface="Arial" pitchFamily="34" charset="0"/>
              </a:defRPr>
            </a:lvl1pPr>
          </a:lstStyle>
          <a:p>
            <a:pPr>
              <a:defRPr/>
            </a:pPr>
            <a:fld id="{17517E93-F1C1-48DE-813C-8770107DADC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10414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cs typeface="Arial" pitchFamily="34" charset="0"/>
              </a:defRPr>
            </a:lvl1pPr>
          </a:lstStyle>
          <a:p>
            <a:pPr>
              <a:defRPr/>
            </a:pPr>
            <a:fld id="{F453B459-2F8B-493C-9BEB-6912783D4C9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23610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cs typeface="Arial" pitchFamily="34" charset="0"/>
              </a:defRPr>
            </a:lvl1pPr>
          </a:lstStyle>
          <a:p>
            <a:pPr>
              <a:defRPr/>
            </a:pPr>
            <a:fld id="{A3F3C0DC-A37D-482D-9424-D01D0283724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82272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cs typeface="Arial" pitchFamily="34" charset="0"/>
              </a:defRPr>
            </a:lvl1pPr>
          </a:lstStyle>
          <a:p>
            <a:pPr>
              <a:defRPr/>
            </a:pPr>
            <a:fld id="{00599FC0-0A7C-498F-BAE3-B1277ADA69B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7043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FE4BD5-6D3A-497E-BABF-DF05BF19D57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79236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cs typeface="Arial" pitchFamily="34" charset="0"/>
              </a:defRPr>
            </a:lvl1pPr>
          </a:lstStyle>
          <a:p>
            <a:pPr>
              <a:defRPr/>
            </a:pPr>
            <a:fld id="{08D0A75D-463E-4D5B-879C-F9626BC63F5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33392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cs typeface="Arial" pitchFamily="34" charset="0"/>
              </a:defRPr>
            </a:lvl1pPr>
          </a:lstStyle>
          <a:p>
            <a:pPr>
              <a:defRPr/>
            </a:pPr>
            <a:fld id="{BD0ADDA2-36A0-4C60-A7D8-23CC07FC94F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23200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cs typeface="Arial" pitchFamily="34" charset="0"/>
              </a:defRPr>
            </a:lvl1pPr>
          </a:lstStyle>
          <a:p>
            <a:pPr>
              <a:defRPr/>
            </a:pPr>
            <a:fld id="{9092282F-C0B3-4BF3-B166-66AC651F30A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23978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cs typeface="Arial" pitchFamily="34" charset="0"/>
              </a:defRPr>
            </a:lvl1pPr>
          </a:lstStyle>
          <a:p>
            <a:pPr>
              <a:defRPr/>
            </a:pPr>
            <a:fld id="{DF0253AE-2006-42E2-AB8C-7A6EDC88399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4734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E980F2-9FE0-4C4B-9794-9CE71931552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5753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24DBB9-CDC5-4968-8381-1275568549C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4631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035FD1-5D58-4541-ADAD-0DDA31E883E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9885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E1870E-404D-4833-8328-74D57608E7D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4334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EECC01-FF6D-41F2-B976-7BD3EF45540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2513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E1CBC3-A47A-4C22-8E67-CC2546CD633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8849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CF402A-173C-4F92-B19D-68E8CEF5435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2445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  <a:p>
            <a:pPr lvl="4"/>
            <a:r>
              <a:rPr lang="en-GB" altLang="en-US" smtClean="0"/>
              <a:t>Eighth Outline Level</a:t>
            </a:r>
          </a:p>
          <a:p>
            <a:pPr lvl="4"/>
            <a:r>
              <a:rPr lang="en-GB" altLang="en-US" smtClean="0"/>
              <a:t>Ninth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32013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fld id="{FD0BB448-CC7C-4C6F-8DF2-47D95BEC6E44}" type="slidenum">
              <a:rPr lang="en-GB"/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0657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cs typeface="Arial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cs typeface="Arial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cs typeface="Arial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cs typeface="Arial" charset="0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" charset="0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" charset="0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" charset="0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914400">
              <a:buClrTx/>
              <a:buSzTx/>
              <a:buFontTx/>
              <a:buNone/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914400">
              <a:buClrTx/>
              <a:buSzTx/>
              <a:buFontTx/>
              <a:buNone/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defTabSz="914400">
              <a:buClrTx/>
              <a:buSzTx/>
              <a:buFontTx/>
              <a:buNone/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AA3C5EC-D668-4AA9-9B7D-CA6B1EAA4769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9794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HZCt5XSsFM4" TargetMode="External"/><Relationship Id="rId2" Type="http://schemas.openxmlformats.org/officeDocument/2006/relationships/hyperlink" Target="http://www.youtube.com/watch?v=kEgnimnkZ5Y" TargetMode="Externa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lmsforaction.org/watch/the_hidden_face_of_globalization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youtube.com/watch?v=HZCt5XSsFM4" TargetMode="Externa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body"/>
          </p:nvPr>
        </p:nvSpPr>
        <p:spPr>
          <a:xfrm>
            <a:off x="179388" y="1557338"/>
            <a:ext cx="8964612" cy="5291137"/>
          </a:xfrm>
        </p:spPr>
        <p:txBody>
          <a:bodyPr anchor="t"/>
          <a:lstStyle/>
          <a:p>
            <a:pPr marL="342900" indent="-342900" algn="l" eaLnBrk="1" hangingPunct="1">
              <a:lnSpc>
                <a:spcPct val="90000"/>
              </a:lnSpc>
              <a:spcBef>
                <a:spcPts val="800"/>
              </a:spcBef>
              <a:buFont typeface="Times New Roman" pitchFamily="16" charset="0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GB" sz="3200" b="1" u="sng" dirty="0" smtClean="0">
                <a:latin typeface="Comic Sans MS" pitchFamily="64" charset="0"/>
              </a:rPr>
              <a:t>Today We are learning to: </a:t>
            </a:r>
          </a:p>
          <a:p>
            <a:pPr marL="342900" indent="-342900" algn="l" eaLnBrk="1" hangingPunct="1">
              <a:lnSpc>
                <a:spcPct val="90000"/>
              </a:lnSpc>
              <a:spcBef>
                <a:spcPts val="800"/>
              </a:spcBef>
              <a:buFont typeface="Times New Roman" pitchFamily="16" charset="0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GB" sz="3200" b="1" dirty="0" smtClean="0">
                <a:latin typeface="Comic Sans MS" pitchFamily="64" charset="0"/>
              </a:rPr>
              <a:t>	Develop an understanding </a:t>
            </a:r>
            <a:r>
              <a:rPr lang="en-GB" sz="3200" b="1" dirty="0" smtClean="0">
                <a:latin typeface="Comic Sans MS" pitchFamily="64" charset="0"/>
              </a:rPr>
              <a:t>of the lives of the people who </a:t>
            </a:r>
            <a:r>
              <a:rPr lang="en-GB" sz="3200" b="1" smtClean="0">
                <a:latin typeface="Comic Sans MS" pitchFamily="64" charset="0"/>
              </a:rPr>
              <a:t>make our clothes</a:t>
            </a:r>
          </a:p>
          <a:p>
            <a:pPr marL="342900" indent="-342900" algn="l" eaLnBrk="1" hangingPunct="1">
              <a:lnSpc>
                <a:spcPct val="90000"/>
              </a:lnSpc>
              <a:spcBef>
                <a:spcPts val="800"/>
              </a:spcBef>
              <a:buFont typeface="Times New Roman" pitchFamily="16" charset="0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endParaRPr lang="en-GB" sz="3200" b="1" dirty="0" smtClean="0">
              <a:latin typeface="Comic Sans MS" pitchFamily="64" charset="0"/>
            </a:endParaRPr>
          </a:p>
          <a:p>
            <a:pPr marL="342900" indent="-342900" algn="l" eaLnBrk="1" hangingPunct="1">
              <a:lnSpc>
                <a:spcPct val="90000"/>
              </a:lnSpc>
              <a:spcBef>
                <a:spcPts val="800"/>
              </a:spcBef>
              <a:buFont typeface="Times New Roman" pitchFamily="16" charset="0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GB" sz="3200" b="1" u="sng" dirty="0" smtClean="0">
                <a:latin typeface="Comic Sans MS" pitchFamily="64" charset="0"/>
              </a:rPr>
              <a:t>We will do this by</a:t>
            </a:r>
            <a:r>
              <a:rPr lang="en-GB" sz="3200" b="1" u="sng" dirty="0" smtClean="0">
                <a:latin typeface="Comic Sans MS" pitchFamily="64" charset="0"/>
              </a:rPr>
              <a:t>:</a:t>
            </a:r>
          </a:p>
          <a:p>
            <a:pPr marL="342900" indent="-342900" algn="l" eaLnBrk="1" hangingPunct="1">
              <a:lnSpc>
                <a:spcPct val="90000"/>
              </a:lnSpc>
              <a:spcBef>
                <a:spcPts val="800"/>
              </a:spcBef>
              <a:buFont typeface="Times New Roman" pitchFamily="16" charset="0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endParaRPr lang="en-GB" sz="3200" b="1" u="sng" dirty="0" smtClean="0">
              <a:latin typeface="Comic Sans MS" pitchFamily="64" charset="0"/>
            </a:endParaRPr>
          </a:p>
          <a:p>
            <a:pPr marL="342900" indent="-342900" algn="l" eaLnBrk="1" hangingPunct="1">
              <a:lnSpc>
                <a:spcPct val="90000"/>
              </a:lnSpc>
              <a:spcBef>
                <a:spcPts val="800"/>
              </a:spcBef>
              <a:buFont typeface="Times New Roman" pitchFamily="16" charset="0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GB" sz="3200" b="1" dirty="0" smtClean="0">
                <a:latin typeface="Comic Sans MS" pitchFamily="64" charset="0"/>
              </a:rPr>
              <a:t>Investigating a well known high street shop and see where their clothes come from</a:t>
            </a:r>
            <a:endParaRPr lang="en-GB" sz="3200" b="1" dirty="0" smtClean="0">
              <a:latin typeface="Comic Sans MS" pitchFamily="64" charset="0"/>
            </a:endParaRPr>
          </a:p>
          <a:p>
            <a:pPr marL="342900" indent="-342900" algn="l" eaLnBrk="1" hangingPunct="1">
              <a:lnSpc>
                <a:spcPct val="90000"/>
              </a:lnSpc>
              <a:spcBef>
                <a:spcPts val="800"/>
              </a:spcBef>
              <a:buFont typeface="Times New Roman" pitchFamily="16" charset="0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GB" sz="3200" b="1" dirty="0" smtClean="0">
                <a:latin typeface="Comic Sans MS" pitchFamily="64" charset="0"/>
              </a:rPr>
              <a:t>	</a:t>
            </a:r>
          </a:p>
        </p:txBody>
      </p:sp>
      <p:sp>
        <p:nvSpPr>
          <p:cNvPr id="29699" name="Text Box 2"/>
          <p:cNvSpPr txBox="1">
            <a:spLocks noChangeArrowheads="1"/>
          </p:cNvSpPr>
          <p:nvPr/>
        </p:nvSpPr>
        <p:spPr bwMode="auto">
          <a:xfrm>
            <a:off x="250825" y="333375"/>
            <a:ext cx="8675688" cy="931863"/>
          </a:xfrm>
          <a:prstGeom prst="rect">
            <a:avLst/>
          </a:prstGeom>
          <a:solidFill>
            <a:srgbClr val="FF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449263" eaLnBrk="1" fontAlgn="base" hangingPunct="1">
              <a:spcBef>
                <a:spcPts val="343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altLang="en-US" sz="5500">
                <a:solidFill>
                  <a:srgbClr val="000000"/>
                </a:solidFill>
                <a:latin typeface="Comic Sans MS" pitchFamily="66" charset="0"/>
              </a:rPr>
              <a:t> Fashion and Globalisation</a:t>
            </a:r>
          </a:p>
        </p:txBody>
      </p:sp>
    </p:spTree>
    <p:extLst>
      <p:ext uri="{BB962C8B-B14F-4D97-AF65-F5344CB8AC3E}">
        <p14:creationId xmlns:p14="http://schemas.microsoft.com/office/powerpoint/2010/main" val="16703759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>
                <a:hlinkClick r:id="rId2"/>
              </a:rPr>
              <a:t>http://www.youtube.com/watch?v=kEgnimnkZ5Y</a:t>
            </a:r>
            <a:r>
              <a:rPr lang="en-US" altLang="en-US" sz="4000" smtClean="0"/>
              <a:t/>
            </a:r>
            <a:br>
              <a:rPr lang="en-US" altLang="en-US" sz="4000" smtClean="0"/>
            </a:br>
            <a:endParaRPr lang="en-US" altLang="en-US" sz="4000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GB" dirty="0">
                <a:hlinkClick r:id="rId3"/>
              </a:rPr>
              <a:t>YouTube - Primark: On The Rack - Panorama Preview - BBC One</a:t>
            </a:r>
            <a:endParaRPr lang="en-GB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GB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Would anyone consider boycotting (not buying) goods from Primark now?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Should the Government force these large Multi-National Companies to trade in a more responsible and ethical way?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What would you do if you were the Prime Minister?</a:t>
            </a:r>
          </a:p>
          <a:p>
            <a:pPr eaLnBrk="1" hangingPunct="1">
              <a:lnSpc>
                <a:spcPct val="90000"/>
              </a:lnSpc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6785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5018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1187450" y="1844675"/>
            <a:ext cx="64087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02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/>
            <a:r>
              <a:rPr lang="en-GB" altLang="en-US" sz="3600" smtClean="0">
                <a:latin typeface="Comic Sans MS" pitchFamily="66" charset="0"/>
              </a:rPr>
              <a:t>Questions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5538"/>
            <a:ext cx="8229600" cy="5000625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GB" altLang="en-US" sz="2800" smtClean="0">
                <a:latin typeface="Comic Sans MS" pitchFamily="66" charset="0"/>
              </a:rPr>
              <a:t>Why do you think it is important for companies to have an ethical and fair trading policy?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GB" altLang="en-US" sz="2800" smtClean="0">
                <a:latin typeface="Comic Sans MS" pitchFamily="66" charset="0"/>
              </a:rPr>
              <a:t>What do you think needs to be done so that you know more about the goods you are buying?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GB" altLang="en-US" sz="2800" smtClean="0">
                <a:latin typeface="Comic Sans MS" pitchFamily="66" charset="0"/>
              </a:rPr>
              <a:t>What would cause you to boycott stores and goods?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GB" altLang="en-US" sz="2800" smtClean="0">
                <a:latin typeface="Comic Sans MS" pitchFamily="66" charset="0"/>
              </a:rPr>
              <a:t>How can you as a consumer apply pressure on a large multi-national company?</a:t>
            </a:r>
          </a:p>
          <a:p>
            <a:pPr marL="609600" indent="-609600" eaLnBrk="1" hangingPunct="1">
              <a:buFontTx/>
              <a:buAutoNum type="arabicPeriod"/>
            </a:pPr>
            <a:endParaRPr lang="en-GB" altLang="en-US" sz="2800" smtClean="0">
              <a:latin typeface="Comic Sans MS" pitchFamily="66" charset="0"/>
            </a:endParaRPr>
          </a:p>
          <a:p>
            <a:pPr marL="609600" indent="-609600" eaLnBrk="1" hangingPunct="1">
              <a:buFontTx/>
              <a:buAutoNum type="arabicPeriod"/>
            </a:pPr>
            <a:endParaRPr lang="en-GB" altLang="en-US" sz="2800" smtClean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701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>
                <a:latin typeface="Comic Sans MS" pitchFamily="66" charset="0"/>
              </a:rPr>
              <a:t>Homework</a:t>
            </a:r>
            <a:endParaRPr lang="en-US" altLang="en-US" smtClean="0">
              <a:latin typeface="Comic Sans MS" pitchFamily="66" charset="0"/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altLang="en-US" smtClean="0">
                <a:latin typeface="Comic Sans MS" pitchFamily="66" charset="0"/>
              </a:rPr>
              <a:t>Make a list of at least 5 products that can be bought as Fair-Trade items in British Supermarkets and Stores</a:t>
            </a:r>
            <a:endParaRPr lang="en-US" altLang="en-US" smtClean="0">
              <a:latin typeface="Comic Sans MS" pitchFamily="66" charset="0"/>
            </a:endParaRPr>
          </a:p>
        </p:txBody>
      </p:sp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3357563"/>
            <a:ext cx="5400675" cy="316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8852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395288" y="260350"/>
            <a:ext cx="8228012" cy="1141413"/>
          </a:xfrm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4096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404813"/>
            <a:ext cx="8893175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6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92275" y="1385888"/>
            <a:ext cx="5688013" cy="50149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032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4198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404813"/>
            <a:ext cx="8893175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8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650" y="1412875"/>
            <a:ext cx="7561263" cy="50688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411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430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404813"/>
            <a:ext cx="8893175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12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1393825"/>
            <a:ext cx="7377113" cy="5059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38441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4403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6388" y="2590800"/>
            <a:ext cx="8442325" cy="3276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404813"/>
            <a:ext cx="8893175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08312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4505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404813"/>
            <a:ext cx="8893175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6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27313" y="1428750"/>
            <a:ext cx="3673475" cy="51704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14914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b="1" smtClean="0"/>
              <a:t>The true cost of cheap clothes </a:t>
            </a:r>
            <a:endParaRPr lang="en-GB" altLang="en-US" smtClean="0"/>
          </a:p>
        </p:txBody>
      </p:sp>
      <p:pic>
        <p:nvPicPr>
          <p:cNvPr id="4608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988" y="1485900"/>
            <a:ext cx="6697662" cy="50228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4" name="TextBox 1"/>
          <p:cNvSpPr txBox="1">
            <a:spLocks noChangeArrowheads="1"/>
          </p:cNvSpPr>
          <p:nvPr/>
        </p:nvSpPr>
        <p:spPr bwMode="auto">
          <a:xfrm>
            <a:off x="8101013" y="1268413"/>
            <a:ext cx="935037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altLang="en-US">
                <a:solidFill>
                  <a:srgbClr val="FFFFFF"/>
                </a:solidFill>
                <a:hlinkClick r:id="rId3"/>
              </a:rPr>
              <a:t>the_hidden_face_of_globalization</a:t>
            </a:r>
            <a:endParaRPr lang="en-GB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8659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200" smtClean="0">
                <a:latin typeface="Comic Sans MS" pitchFamily="66" charset="0"/>
              </a:rPr>
              <a:t>The Clean Clothes Campaign Code for Garment Workers Ensures:</a:t>
            </a:r>
          </a:p>
        </p:txBody>
      </p:sp>
      <p:sp>
        <p:nvSpPr>
          <p:cNvPr id="47107" name="Rectangle 6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altLang="en-US" sz="2400" smtClean="0">
                <a:latin typeface="Comic Sans MS" pitchFamily="66" charset="0"/>
              </a:rPr>
              <a:t>Freedom to join a trade union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400" smtClean="0">
                <a:latin typeface="Comic Sans MS" pitchFamily="66" charset="0"/>
              </a:rPr>
              <a:t>No discrimination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400" smtClean="0">
                <a:latin typeface="Comic Sans MS" pitchFamily="66" charset="0"/>
              </a:rPr>
              <a:t>No forced or slave labour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400" smtClean="0">
                <a:latin typeface="Comic Sans MS" pitchFamily="66" charset="0"/>
              </a:rPr>
              <a:t>No workers under 15 years of age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400" smtClean="0">
                <a:latin typeface="Comic Sans MS" pitchFamily="66" charset="0"/>
              </a:rPr>
              <a:t>Health &amp; safety checks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400" smtClean="0">
                <a:latin typeface="Comic Sans MS" pitchFamily="66" charset="0"/>
              </a:rPr>
              <a:t>48 hour working week maximum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400" smtClean="0">
                <a:latin typeface="Comic Sans MS" pitchFamily="66" charset="0"/>
              </a:rPr>
              <a:t>A fair wage</a:t>
            </a:r>
          </a:p>
        </p:txBody>
      </p:sp>
      <p:sp>
        <p:nvSpPr>
          <p:cNvPr id="47108" name="Rectangle 7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altLang="en-US" sz="2400" smtClean="0"/>
          </a:p>
        </p:txBody>
      </p:sp>
      <p:pic>
        <p:nvPicPr>
          <p:cNvPr id="47109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628775"/>
            <a:ext cx="4032250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696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48132" name="Picture 5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468313" y="4221163"/>
            <a:ext cx="7775575" cy="179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32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How many of you buy your clothes from here?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32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Why has Primark been in the News? </a:t>
            </a:r>
          </a:p>
        </p:txBody>
      </p:sp>
    </p:spTree>
    <p:extLst>
      <p:ext uri="{BB962C8B-B14F-4D97-AF65-F5344CB8AC3E}">
        <p14:creationId xmlns:p14="http://schemas.microsoft.com/office/powerpoint/2010/main" val="1902310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220</Words>
  <Application>Microsoft Office PowerPoint</Application>
  <PresentationFormat>On-screen Show (4:3)</PresentationFormat>
  <Paragraphs>33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1_Office Theme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true cost of cheap clothes </vt:lpstr>
      <vt:lpstr>The Clean Clothes Campaign Code for Garment Workers Ensures:</vt:lpstr>
      <vt:lpstr>PowerPoint Presentation</vt:lpstr>
      <vt:lpstr>http://www.youtube.com/watch?v=kEgnimnkZ5Y </vt:lpstr>
      <vt:lpstr>PowerPoint Presentation</vt:lpstr>
      <vt:lpstr>Questions</vt:lpstr>
      <vt:lpstr>Homework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 Wood</dc:creator>
  <cp:lastModifiedBy>Jen Wood</cp:lastModifiedBy>
  <cp:revision>1</cp:revision>
  <dcterms:created xsi:type="dcterms:W3CDTF">2014-03-09T08:32:29Z</dcterms:created>
  <dcterms:modified xsi:type="dcterms:W3CDTF">2014-03-09T08:35:58Z</dcterms:modified>
</cp:coreProperties>
</file>