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271" r:id="rId4"/>
    <p:sldId id="272" r:id="rId5"/>
    <p:sldId id="273" r:id="rId6"/>
    <p:sldId id="27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57F8A-D213-4319-A4E6-28A41F955A4B}" type="datetimeFigureOut">
              <a:rPr lang="en-GB" smtClean="0"/>
              <a:t>09/03/2014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5A6D8-8AC9-4B43-A7B9-80F9510B27F4}" type="slidenum">
              <a:rPr lang="en-GB" smtClean="0"/>
              <a:t>‹#›</a:t>
            </a:fld>
            <a:endParaRPr lang="en-GB"/>
          </a:p>
        </p:txBody>
      </p:sp>
    </p:spTree>
    <p:extLst>
      <p:ext uri="{BB962C8B-B14F-4D97-AF65-F5344CB8AC3E}">
        <p14:creationId xmlns:p14="http://schemas.microsoft.com/office/powerpoint/2010/main" val="181538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676BD-5072-4C42-AD29-77F5FCC59AE9}" type="slidenum">
              <a:rPr lang="en-US">
                <a:solidFill>
                  <a:prstClr val="black"/>
                </a:solidFill>
              </a:rPr>
              <a:pPr/>
              <a:t>4</a:t>
            </a:fld>
            <a:endParaRPr 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B0211-8ECA-4B46-A68A-C0EFC3B8649D}" type="slidenum">
              <a:rPr lang="en-US">
                <a:solidFill>
                  <a:prstClr val="black"/>
                </a:solidFill>
              </a:rPr>
              <a:pPr/>
              <a:t>13</a:t>
            </a:fld>
            <a:endParaRPr lang="en-US">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49C00-878D-4C7A-87F0-AA37CB747A1A}" type="slidenum">
              <a:rPr lang="en-US">
                <a:solidFill>
                  <a:prstClr val="black"/>
                </a:solidFill>
              </a:rPr>
              <a:pPr/>
              <a:t>14</a:t>
            </a:fld>
            <a:endParaRPr lang="en-US">
              <a:solidFill>
                <a:prstClr val="black"/>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EACA0-DA3C-4DF2-9247-B0F810CF773E}" type="slidenum">
              <a:rPr lang="en-US">
                <a:solidFill>
                  <a:prstClr val="black"/>
                </a:solidFill>
              </a:rPr>
              <a:pPr/>
              <a:t>15</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B12D4-04C7-4A8C-AA38-43E2E5114DAC}" type="slidenum">
              <a:rPr lang="en-US">
                <a:solidFill>
                  <a:prstClr val="black"/>
                </a:solidFill>
              </a:rPr>
              <a:pPr/>
              <a:t>16</a:t>
            </a:fld>
            <a:endParaRPr lang="en-US">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E2D639E-829E-4C28-91ED-CE12FC526167}"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val="352641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BA8F6-7D2A-46FA-B965-B7CCCE450238}" type="slidenum">
              <a:rPr lang="en-US">
                <a:solidFill>
                  <a:prstClr val="black"/>
                </a:solidFill>
              </a:rPr>
              <a:pPr/>
              <a:t>5</a:t>
            </a:fld>
            <a:endParaRPr lang="en-US">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2FBB0-7095-4D48-B0E5-ECF005C1E944}" type="slidenum">
              <a:rPr lang="en-US">
                <a:solidFill>
                  <a:prstClr val="black"/>
                </a:solidFill>
              </a:rPr>
              <a:pPr/>
              <a:t>6</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22420-5869-437D-9058-C26B0853457E}" type="slidenum">
              <a:rPr lang="en-US">
                <a:solidFill>
                  <a:prstClr val="black"/>
                </a:solidFill>
              </a:rPr>
              <a:pPr/>
              <a:t>7</a:t>
            </a:fld>
            <a:endParaRPr 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6C6D6-39CE-4E67-A1D3-9E5EA8381A94}" type="slidenum">
              <a:rPr lang="en-US">
                <a:solidFill>
                  <a:prstClr val="black"/>
                </a:solidFill>
              </a:rPr>
              <a:pPr/>
              <a:t>8</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1E7DB-E6B5-4508-930E-61C76653821A}" type="slidenum">
              <a:rPr lang="en-US">
                <a:solidFill>
                  <a:prstClr val="black"/>
                </a:solidFill>
              </a:rPr>
              <a:pPr/>
              <a:t>9</a:t>
            </a:fld>
            <a:endParaRPr 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3D7B5-F1E3-47FE-91AC-BB1DAEB7AEDD}" type="slidenum">
              <a:rPr lang="en-US">
                <a:solidFill>
                  <a:prstClr val="black"/>
                </a:solidFill>
              </a:rPr>
              <a:pPr/>
              <a:t>10</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10049-C659-41EC-A399-EA0B0325FD50}" type="slidenum">
              <a:rPr lang="en-US">
                <a:solidFill>
                  <a:prstClr val="black"/>
                </a:solidFill>
              </a:rPr>
              <a:pPr/>
              <a:t>11</a:t>
            </a:fld>
            <a:endParaRPr lang="en-US">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A5C9C-7874-43C8-8A1C-794FBBBA44B0}" type="slidenum">
              <a:rPr lang="en-US">
                <a:solidFill>
                  <a:prstClr val="black"/>
                </a:solidFill>
              </a:rPr>
              <a:pPr/>
              <a:t>12</a:t>
            </a:fld>
            <a:endParaRPr lang="en-US">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6963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GB" noProof="0" smtClean="0"/>
              <a:t>Click to edit Master title style</a:t>
            </a:r>
          </a:p>
        </p:txBody>
      </p:sp>
      <p:sp>
        <p:nvSpPr>
          <p:cNvPr id="6963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69636"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endParaRPr>
          </a:p>
        </p:txBody>
      </p:sp>
      <p:sp>
        <p:nvSpPr>
          <p:cNvPr id="69637" name="Rectangle 5"/>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69638" name="Rectangle 6"/>
          <p:cNvSpPr>
            <a:spLocks noGrp="1" noChangeArrowheads="1"/>
          </p:cNvSpPr>
          <p:nvPr>
            <p:ph type="sldNum" sz="quarter" idx="4"/>
          </p:nvPr>
        </p:nvSpPr>
        <p:spPr/>
        <p:txBody>
          <a:bodyPr/>
          <a:lstStyle>
            <a:lvl1pPr>
              <a:defRPr/>
            </a:lvl1pPr>
          </a:lstStyle>
          <a:p>
            <a:fld id="{3304812C-3E4A-43AD-846D-4247035ED4A5}" type="slidenum">
              <a:rPr lang="en-GB">
                <a:solidFill>
                  <a:srgbClr val="FFFFFF"/>
                </a:solidFill>
              </a:rPr>
              <a:pPr/>
              <a:t>‹#›</a:t>
            </a:fld>
            <a:endParaRPr lang="en-GB">
              <a:solidFill>
                <a:srgbClr val="FFFFFF"/>
              </a:solidFill>
            </a:endParaRPr>
          </a:p>
        </p:txBody>
      </p:sp>
      <p:sp>
        <p:nvSpPr>
          <p:cNvPr id="69639" name="Rectangle 7"/>
          <p:cNvSpPr>
            <a:spLocks noGrp="1" noChangeArrowheads="1"/>
          </p:cNvSpPr>
          <p:nvPr>
            <p:ph type="dt" sz="quarter" idx="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338890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GB">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en-GB">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4A155F67-01C0-4E6D-9B58-1F7B608EB69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06469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GB">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en-GB">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F19894D7-1DFF-40D3-BBAD-78E47DF35C7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98625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1208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532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4385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0613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8808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941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1903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487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GB">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en-GB">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14F22A64-EA9A-4B1D-AB8B-4441D88817F3}"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271982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148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6930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0721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GB">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3451132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GB">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210697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GB">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494158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GB">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3335426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GB">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2523118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GB">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3322160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GB">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232906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GB">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en-GB">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47C9C2BE-CDBF-468B-B591-6DFC3B846F9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757461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GB">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2442387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GB">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extLst>
      <p:ext uri="{BB962C8B-B14F-4D97-AF65-F5344CB8AC3E}">
        <p14:creationId xmlns:p14="http://schemas.microsoft.com/office/powerpoint/2010/main" val="2796465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GB">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3958526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GB">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101646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GB">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en-GB">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B19E1D78-D81B-4276-BF48-F3F14E06E1AB}"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23361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GB">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en-GB">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992E981A-3A02-4DAE-99B1-007D2F217F60}"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7943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GB">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en-GB">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C0D6C807-FE4A-4E78-8437-4B1D04ACAFB3}"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1291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GB">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en-GB">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70F40911-1BA6-4AE0-810D-E04D57787C2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2560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GB">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en-GB">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AA2C2E95-F9C9-4FF7-A5F3-6F4F1A7C3F8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3231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GB">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en-GB">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8C482D17-A283-4662-B237-50DE1BF92730}"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02589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861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pPr>
            <a:endParaRPr lang="en-GB">
              <a:solidFill>
                <a:srgbClr val="FFFFFF"/>
              </a:solidFill>
            </a:endParaRPr>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pPr>
            <a:endParaRPr lang="en-GB">
              <a:solidFill>
                <a:srgbClr val="FFFFFF"/>
              </a:solidFill>
            </a:endParaRPr>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pPr>
            <a:fld id="{E8D03868-9F1C-4E61-9970-48F5C9E0C12C}" type="slidenum">
              <a:rPr lang="en-GB">
                <a:solidFill>
                  <a:srgbClr val="FFFFFF"/>
                </a:solidFill>
              </a:rPr>
              <a:pPr fontAlgn="base">
                <a:spcBef>
                  <a:spcPct val="0"/>
                </a:spcBef>
                <a:spcAft>
                  <a:spcPct val="0"/>
                </a:spcAft>
              </a:pPr>
              <a:t>‹#›</a:t>
            </a:fld>
            <a:endParaRPr lang="en-GB">
              <a:solidFill>
                <a:srgbClr val="FFFFFF"/>
              </a:solidFill>
            </a:endParaRPr>
          </a:p>
        </p:txBody>
      </p:sp>
    </p:spTree>
    <p:extLst>
      <p:ext uri="{BB962C8B-B14F-4D97-AF65-F5344CB8AC3E}">
        <p14:creationId xmlns:p14="http://schemas.microsoft.com/office/powerpoint/2010/main" val="397404837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38190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00958B6-E763-4632-A201-15F6DB996662}" type="datetimeFigureOut">
              <a:rPr lang="en-GB" smtClean="0">
                <a:solidFill>
                  <a:prstClr val="black">
                    <a:lumMod val="75000"/>
                    <a:lumOff val="25000"/>
                  </a:prstClr>
                </a:solidFill>
              </a:rPr>
              <a:pPr/>
              <a:t>09/03/2014</a:t>
            </a:fld>
            <a:endParaRPr lang="en-GB">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2254C751-AD2C-423C-833C-B909835082EF}" type="slidenum">
              <a:rPr lang="en-GB" smtClean="0">
                <a:solidFill>
                  <a:prstClr val="black">
                    <a:lumMod val="75000"/>
                    <a:lumOff val="25000"/>
                  </a:prstClr>
                </a:solidFill>
              </a:rPr>
              <a:pPr/>
              <a:t>‹#›</a:t>
            </a:fld>
            <a:endParaRPr lang="en-GB">
              <a:solidFill>
                <a:prstClr val="black">
                  <a:lumMod val="75000"/>
                  <a:lumOff val="25000"/>
                </a:prstClr>
              </a:solidFill>
            </a:endParaRPr>
          </a:p>
        </p:txBody>
      </p:sp>
    </p:spTree>
    <p:extLst>
      <p:ext uri="{BB962C8B-B14F-4D97-AF65-F5344CB8AC3E}">
        <p14:creationId xmlns:p14="http://schemas.microsoft.com/office/powerpoint/2010/main" val="2714564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052736"/>
            <a:ext cx="7117180" cy="1470025"/>
          </a:xfrm>
        </p:spPr>
        <p:txBody>
          <a:bodyPr>
            <a:noAutofit/>
          </a:bodyPr>
          <a:lstStyle/>
          <a:p>
            <a:pPr>
              <a:tabLst>
                <a:tab pos="1695450" algn="l"/>
              </a:tabLst>
            </a:pPr>
            <a:r>
              <a:rPr lang="en-GB" sz="9600" dirty="0" smtClean="0">
                <a:solidFill>
                  <a:schemeClr val="tx1"/>
                </a:solidFill>
                <a:latin typeface="Berlin Sans FB" pitchFamily="34" charset="0"/>
              </a:rPr>
              <a:t>Bad Tourism</a:t>
            </a:r>
            <a:endParaRPr lang="en-GB" sz="9600" dirty="0">
              <a:solidFill>
                <a:schemeClr val="tx1"/>
              </a:solidFill>
              <a:latin typeface="Berlin Sans FB" pitchFamily="34" charset="0"/>
            </a:endParaRPr>
          </a:p>
        </p:txBody>
      </p:sp>
      <p:sp>
        <p:nvSpPr>
          <p:cNvPr id="3" name="Subtitle 2"/>
          <p:cNvSpPr>
            <a:spLocks noGrp="1"/>
          </p:cNvSpPr>
          <p:nvPr>
            <p:ph type="subTitle" idx="1"/>
          </p:nvPr>
        </p:nvSpPr>
        <p:spPr/>
        <p:txBody>
          <a:bodyPr/>
          <a:lstStyle/>
          <a:p>
            <a:endParaRPr lang="en-GB"/>
          </a:p>
        </p:txBody>
      </p:sp>
      <p:pic>
        <p:nvPicPr>
          <p:cNvPr id="3074" name="Picture 2" descr="C:\Users\Kerry\AppData\Local\Microsoft\Windows\Temporary Internet Files\Content.IE5\D2AMF9QF\MC9002309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861890"/>
            <a:ext cx="3884725" cy="328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0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Church%20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56100" cy="362585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descr="family-main_F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4900"/>
            <a:ext cx="3203575" cy="3203575"/>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descr="ma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644900"/>
            <a:ext cx="4751388" cy="3157538"/>
          </a:xfrm>
          <a:prstGeom prst="rect">
            <a:avLst/>
          </a:prstGeom>
          <a:noFill/>
          <a:extLst>
            <a:ext uri="{909E8E84-426E-40DD-AFC4-6F175D3DCCD1}">
              <a14:hiddenFill xmlns:a14="http://schemas.microsoft.com/office/drawing/2010/main">
                <a:solidFill>
                  <a:srgbClr val="FFFFFF"/>
                </a:solidFill>
              </a14:hiddenFill>
            </a:ext>
          </a:extLst>
        </p:spPr>
      </p:pic>
      <p:pic>
        <p:nvPicPr>
          <p:cNvPr id="35851" name="Picture 11" descr="1236292250-dru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0"/>
            <a:ext cx="38100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77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750" y="1484313"/>
            <a:ext cx="8229600" cy="1143000"/>
          </a:xfrm>
        </p:spPr>
        <p:txBody>
          <a:bodyPr/>
          <a:lstStyle/>
          <a:p>
            <a:r>
              <a:rPr lang="cy-GB" sz="6600" b="1"/>
              <a:t>What benefits are there?</a:t>
            </a:r>
            <a:endParaRPr lang="en-US" sz="6600" b="1"/>
          </a:p>
        </p:txBody>
      </p:sp>
    </p:spTree>
    <p:extLst>
      <p:ext uri="{BB962C8B-B14F-4D97-AF65-F5344CB8AC3E}">
        <p14:creationId xmlns:p14="http://schemas.microsoft.com/office/powerpoint/2010/main" val="354005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descr="SwimmingP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Megafobia_Oakwood_Theme_P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41675"/>
            <a:ext cx="3779838" cy="3616325"/>
          </a:xfrm>
          <a:prstGeom prst="rect">
            <a:avLst/>
          </a:prstGeom>
          <a:noFill/>
          <a:extLst>
            <a:ext uri="{909E8E84-426E-40DD-AFC4-6F175D3DCCD1}">
              <a14:hiddenFill xmlns:a14="http://schemas.microsoft.com/office/drawing/2010/main">
                <a:solidFill>
                  <a:srgbClr val="FFFFFF"/>
                </a:solidFill>
              </a14:hiddenFill>
            </a:ext>
          </a:extLst>
        </p:spPr>
      </p:pic>
      <p:pic>
        <p:nvPicPr>
          <p:cNvPr id="27661" name="Picture 13" descr="shops_shad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0"/>
            <a:ext cx="4679950" cy="3541713"/>
          </a:xfrm>
          <a:prstGeom prst="rect">
            <a:avLst/>
          </a:prstGeom>
          <a:noFill/>
          <a:extLst>
            <a:ext uri="{909E8E84-426E-40DD-AFC4-6F175D3DCCD1}">
              <a14:hiddenFill xmlns:a14="http://schemas.microsoft.com/office/drawing/2010/main">
                <a:solidFill>
                  <a:srgbClr val="FFFFFF"/>
                </a:solidFill>
              </a14:hiddenFill>
            </a:ext>
          </a:extLst>
        </p:spPr>
      </p:pic>
      <p:pic>
        <p:nvPicPr>
          <p:cNvPr id="27663" name="Picture 15" descr="Goethe%20cinema%20fro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3644900"/>
            <a:ext cx="4752975"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1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stacks20of20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0713"/>
            <a:ext cx="6121400" cy="558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257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Tea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27538" cy="4427538"/>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safeandhealthysch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5" y="2676525"/>
            <a:ext cx="5229225"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9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Friends%20on%20conser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9275"/>
            <a:ext cx="5915025" cy="59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2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04813"/>
            <a:ext cx="4352925" cy="59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54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52736"/>
            <a:ext cx="8229600" cy="1143000"/>
          </a:xfrm>
        </p:spPr>
        <p:txBody>
          <a:bodyPr>
            <a:normAutofit fontScale="90000"/>
          </a:bodyPr>
          <a:lstStyle/>
          <a:p>
            <a:r>
              <a:rPr lang="en-GB" sz="3100" dirty="0"/>
              <a:t>C</a:t>
            </a:r>
            <a:r>
              <a:rPr lang="en-GB" sz="3100" dirty="0" smtClean="0"/>
              <a:t>omplete </a:t>
            </a:r>
            <a:r>
              <a:rPr lang="en-GB" sz="3100" dirty="0"/>
              <a:t>the table below with some of the benefits and problems (negatives) </a:t>
            </a:r>
            <a:r>
              <a:rPr lang="en-GB" sz="3100" dirty="0" smtClean="0"/>
              <a:t>of tourism</a:t>
            </a:r>
            <a:r>
              <a:rPr lang="en-GB" sz="3100" dirty="0"/>
              <a:t>. Pick three from each category to write in</a:t>
            </a:r>
            <a:r>
              <a:rPr lang="en-GB" dirty="0"/>
              <a:t>. </a:t>
            </a:r>
            <a:r>
              <a:rPr lang="ru-RU" dirty="0"/>
              <a:t/>
            </a:r>
            <a:br>
              <a:rPr lang="ru-RU" dirty="0"/>
            </a:b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658874086"/>
              </p:ext>
            </p:extLst>
          </p:nvPr>
        </p:nvGraphicFramePr>
        <p:xfrm>
          <a:off x="467544" y="2708920"/>
          <a:ext cx="7776864" cy="3744416"/>
        </p:xfrm>
        <a:graphic>
          <a:graphicData uri="http://schemas.openxmlformats.org/drawingml/2006/table">
            <a:tbl>
              <a:tblPr/>
              <a:tblGrid>
                <a:gridCol w="3954338"/>
                <a:gridCol w="3822526"/>
              </a:tblGrid>
              <a:tr h="507056">
                <a:tc gridSpan="2">
                  <a:txBody>
                    <a:bodyPr/>
                    <a:lstStyle/>
                    <a:p>
                      <a:pPr algn="ctr">
                        <a:spcAft>
                          <a:spcPts val="0"/>
                        </a:spcAft>
                      </a:pPr>
                      <a:r>
                        <a:rPr lang="en-GB" sz="800" dirty="0">
                          <a:effectLst/>
                          <a:latin typeface="Comic Sans MS"/>
                          <a:ea typeface="Times New Roman"/>
                        </a:rPr>
                        <a:t> </a:t>
                      </a:r>
                      <a:endParaRPr lang="ru-RU" sz="1200" dirty="0">
                        <a:effectLst/>
                        <a:latin typeface="Times New Roman"/>
                        <a:ea typeface="Times New Roman"/>
                      </a:endParaRPr>
                    </a:p>
                    <a:p>
                      <a:pPr algn="ctr">
                        <a:spcAft>
                          <a:spcPts val="0"/>
                        </a:spcAft>
                      </a:pPr>
                      <a:r>
                        <a:rPr lang="en-GB" sz="1000" b="1" dirty="0">
                          <a:effectLst/>
                          <a:latin typeface="Times New Roman"/>
                        </a:rPr>
                        <a:t>Tourism</a:t>
                      </a:r>
                      <a:endParaRPr lang="ru-RU" sz="1000" b="1" dirty="0">
                        <a:effectLst/>
                        <a:latin typeface="Times New Roman"/>
                      </a:endParaRPr>
                    </a:p>
                    <a:p>
                      <a:pPr algn="just">
                        <a:spcAft>
                          <a:spcPts val="0"/>
                        </a:spcAft>
                      </a:pPr>
                      <a:r>
                        <a:rPr lang="en-GB" sz="800" dirty="0">
                          <a:effectLst/>
                          <a:latin typeface="Comic Sans MS"/>
                          <a:ea typeface="Times New Roman"/>
                        </a:rPr>
                        <a:t> </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07056">
                <a:tc>
                  <a:txBody>
                    <a:bodyPr/>
                    <a:lstStyle/>
                    <a:p>
                      <a:pPr algn="just">
                        <a:spcAft>
                          <a:spcPts val="0"/>
                        </a:spcAft>
                      </a:pPr>
                      <a:r>
                        <a:rPr lang="en-GB" sz="800">
                          <a:effectLst/>
                          <a:latin typeface="Comic Sans MS"/>
                          <a:ea typeface="Times New Roman"/>
                        </a:rPr>
                        <a:t> </a:t>
                      </a:r>
                      <a:endParaRPr lang="ru-RU" sz="1200">
                        <a:effectLst/>
                        <a:latin typeface="Times New Roman"/>
                        <a:ea typeface="Times New Roman"/>
                      </a:endParaRPr>
                    </a:p>
                    <a:p>
                      <a:pPr algn="ctr">
                        <a:spcAft>
                          <a:spcPts val="0"/>
                        </a:spcAft>
                      </a:pPr>
                      <a:r>
                        <a:rPr lang="en-GB" sz="1000" b="1">
                          <a:effectLst/>
                          <a:latin typeface="Times New Roman"/>
                        </a:rPr>
                        <a:t>Benefits</a:t>
                      </a:r>
                      <a:endParaRPr lang="ru-RU" sz="1000" b="1">
                        <a:effectLst/>
                        <a:latin typeface="Times New Roman"/>
                      </a:endParaRPr>
                    </a:p>
                    <a:p>
                      <a:pPr algn="just">
                        <a:spcAft>
                          <a:spcPts val="0"/>
                        </a:spcAft>
                      </a:pPr>
                      <a:r>
                        <a:rPr lang="en-GB" sz="800">
                          <a:effectLst/>
                          <a:latin typeface="Comic Sans MS"/>
                          <a:ea typeface="Times New Roman"/>
                        </a:rPr>
                        <a:t> </a:t>
                      </a:r>
                      <a:endParaRPr lang="ru-R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800">
                          <a:effectLst/>
                          <a:latin typeface="Comic Sans MS"/>
                          <a:ea typeface="Times New Roman"/>
                        </a:rPr>
                        <a:t> </a:t>
                      </a:r>
                      <a:endParaRPr lang="ru-RU" sz="1200">
                        <a:effectLst/>
                        <a:latin typeface="Times New Roman"/>
                        <a:ea typeface="Times New Roman"/>
                      </a:endParaRPr>
                    </a:p>
                    <a:p>
                      <a:pPr algn="ctr">
                        <a:spcAft>
                          <a:spcPts val="0"/>
                        </a:spcAft>
                      </a:pPr>
                      <a:r>
                        <a:rPr lang="en-GB" sz="1000" b="1">
                          <a:effectLst/>
                          <a:latin typeface="Times New Roman"/>
                        </a:rPr>
                        <a:t>Problems</a:t>
                      </a:r>
                      <a:endParaRPr lang="ru-RU" sz="1000" b="1">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304">
                <a:tc>
                  <a:txBody>
                    <a:bodyPr/>
                    <a:lstStyle/>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dirty="0">
                          <a:effectLst/>
                          <a:latin typeface="Comic Sans MS"/>
                          <a:ea typeface="Times New Roman"/>
                        </a:rPr>
                        <a:t> </a:t>
                      </a:r>
                      <a:endParaRPr lang="ru-R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6139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24" y="692696"/>
            <a:ext cx="859450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971600" y="1412776"/>
            <a:ext cx="2160240" cy="1424096"/>
            <a:chOff x="971600" y="1412776"/>
            <a:chExt cx="2160240" cy="1424096"/>
          </a:xfrm>
        </p:grpSpPr>
        <p:sp>
          <p:nvSpPr>
            <p:cNvPr id="6" name="Oval Callout 5"/>
            <p:cNvSpPr/>
            <p:nvPr/>
          </p:nvSpPr>
          <p:spPr>
            <a:xfrm>
              <a:off x="971600" y="1412776"/>
              <a:ext cx="2160240" cy="1424096"/>
            </a:xfrm>
            <a:prstGeom prst="wedgeEllipseCallout">
              <a:avLst>
                <a:gd name="adj1" fmla="val -18960"/>
                <a:gd name="adj2" fmla="val 7159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1097614" y="1663159"/>
              <a:ext cx="1908212" cy="923330"/>
            </a:xfrm>
            <a:prstGeom prst="rect">
              <a:avLst/>
            </a:prstGeom>
            <a:noFill/>
          </p:spPr>
          <p:txBody>
            <a:bodyPr wrap="square" rtlCol="0">
              <a:spAutoFit/>
            </a:bodyPr>
            <a:lstStyle/>
            <a:p>
              <a:r>
                <a:rPr lang="en-GB" dirty="0">
                  <a:solidFill>
                    <a:prstClr val="black"/>
                  </a:solidFill>
                  <a:latin typeface="Arial" pitchFamily="34" charset="0"/>
                  <a:cs typeface="Arial" pitchFamily="34" charset="0"/>
                </a:rPr>
                <a:t>It’s a lovely hotel but we don’t leave it much…</a:t>
              </a:r>
              <a:endParaRPr lang="en-GB" dirty="0">
                <a:solidFill>
                  <a:prstClr val="black"/>
                </a:solidFill>
                <a:latin typeface="Arial" pitchFamily="34" charset="0"/>
                <a:cs typeface="Arial" pitchFamily="34" charset="0"/>
              </a:endParaRPr>
            </a:p>
          </p:txBody>
        </p:sp>
      </p:grpSp>
      <p:grpSp>
        <p:nvGrpSpPr>
          <p:cNvPr id="10" name="Group 9"/>
          <p:cNvGrpSpPr/>
          <p:nvPr/>
        </p:nvGrpSpPr>
        <p:grpSpPr>
          <a:xfrm>
            <a:off x="273107" y="3861048"/>
            <a:ext cx="2160240" cy="1424096"/>
            <a:chOff x="120707" y="3708648"/>
            <a:chExt cx="2160240" cy="1424096"/>
          </a:xfrm>
        </p:grpSpPr>
        <p:sp>
          <p:nvSpPr>
            <p:cNvPr id="11" name="Oval Callout 10"/>
            <p:cNvSpPr/>
            <p:nvPr/>
          </p:nvSpPr>
          <p:spPr>
            <a:xfrm>
              <a:off x="120707" y="3708648"/>
              <a:ext cx="2160240" cy="1424096"/>
            </a:xfrm>
            <a:prstGeom prst="wedgeEllipseCallout">
              <a:avLst>
                <a:gd name="adj1" fmla="val 38388"/>
                <a:gd name="adj2" fmla="val -620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323527" y="3959031"/>
              <a:ext cx="1957419" cy="923330"/>
            </a:xfrm>
            <a:prstGeom prst="rect">
              <a:avLst/>
            </a:prstGeom>
            <a:noFill/>
          </p:spPr>
          <p:txBody>
            <a:bodyPr wrap="square" rtlCol="0">
              <a:spAutoFit/>
            </a:bodyPr>
            <a:lstStyle/>
            <a:p>
              <a:r>
                <a:rPr lang="en-GB" dirty="0">
                  <a:solidFill>
                    <a:prstClr val="black"/>
                  </a:solidFill>
                  <a:latin typeface="Arial" pitchFamily="34" charset="0"/>
                  <a:cs typeface="Arial" pitchFamily="34" charset="0"/>
                </a:rPr>
                <a:t>… when we do, we get pestered by the locals.</a:t>
              </a:r>
              <a:endParaRPr lang="en-GB" dirty="0">
                <a:solidFill>
                  <a:prstClr val="black"/>
                </a:solidFill>
                <a:latin typeface="Arial" pitchFamily="34" charset="0"/>
                <a:cs typeface="Arial" pitchFamily="34" charset="0"/>
              </a:endParaRPr>
            </a:p>
          </p:txBody>
        </p:sp>
      </p:grpSp>
      <p:grpSp>
        <p:nvGrpSpPr>
          <p:cNvPr id="14" name="Group 13"/>
          <p:cNvGrpSpPr/>
          <p:nvPr/>
        </p:nvGrpSpPr>
        <p:grpSpPr>
          <a:xfrm>
            <a:off x="4860032" y="2282554"/>
            <a:ext cx="2052228" cy="1424096"/>
            <a:chOff x="971600" y="1412776"/>
            <a:chExt cx="2160240" cy="1424096"/>
          </a:xfrm>
        </p:grpSpPr>
        <p:sp>
          <p:nvSpPr>
            <p:cNvPr id="15" name="Oval Callout 14"/>
            <p:cNvSpPr/>
            <p:nvPr/>
          </p:nvSpPr>
          <p:spPr>
            <a:xfrm>
              <a:off x="971600" y="1412776"/>
              <a:ext cx="2160240" cy="1424096"/>
            </a:xfrm>
            <a:prstGeom prst="wedgeEllipseCallout">
              <a:avLst>
                <a:gd name="adj1" fmla="val 47731"/>
                <a:gd name="adj2" fmla="val 5191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extBox 15"/>
            <p:cNvSpPr txBox="1"/>
            <p:nvPr/>
          </p:nvSpPr>
          <p:spPr>
            <a:xfrm>
              <a:off x="1223628" y="1663159"/>
              <a:ext cx="1800200" cy="923330"/>
            </a:xfrm>
            <a:prstGeom prst="rect">
              <a:avLst/>
            </a:prstGeom>
            <a:noFill/>
          </p:spPr>
          <p:txBody>
            <a:bodyPr wrap="square" rtlCol="0">
              <a:spAutoFit/>
            </a:bodyPr>
            <a:lstStyle/>
            <a:p>
              <a:r>
                <a:rPr lang="en-GB" dirty="0">
                  <a:solidFill>
                    <a:prstClr val="black"/>
                  </a:solidFill>
                  <a:latin typeface="Arial" pitchFamily="34" charset="0"/>
                  <a:cs typeface="Arial" pitchFamily="34" charset="0"/>
                </a:rPr>
                <a:t>They try to sell us tat that we don’t want</a:t>
              </a:r>
              <a:r>
                <a:rPr lang="en-GB" dirty="0">
                  <a:solidFill>
                    <a:prstClr val="black"/>
                  </a:solidFill>
                </a:rPr>
                <a:t>.</a:t>
              </a:r>
              <a:endParaRPr lang="en-GB" dirty="0">
                <a:solidFill>
                  <a:prstClr val="black"/>
                </a:solidFill>
              </a:endParaRPr>
            </a:p>
          </p:txBody>
        </p:sp>
      </p:grpSp>
      <p:sp>
        <p:nvSpPr>
          <p:cNvPr id="18" name="Oval Callout 17"/>
          <p:cNvSpPr/>
          <p:nvPr/>
        </p:nvSpPr>
        <p:spPr>
          <a:xfrm>
            <a:off x="7091772" y="1787495"/>
            <a:ext cx="1805354" cy="1424096"/>
          </a:xfrm>
          <a:prstGeom prst="wedgeEllipseCallout">
            <a:avLst>
              <a:gd name="adj1" fmla="val 172"/>
              <a:gd name="adj2" fmla="val 7469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7262791" y="2041721"/>
            <a:ext cx="1710190" cy="923330"/>
          </a:xfrm>
          <a:prstGeom prst="rect">
            <a:avLst/>
          </a:prstGeom>
          <a:noFill/>
        </p:spPr>
        <p:txBody>
          <a:bodyPr wrap="square" rtlCol="0">
            <a:spAutoFit/>
          </a:bodyPr>
          <a:lstStyle/>
          <a:p>
            <a:r>
              <a:rPr lang="en-GB" dirty="0">
                <a:solidFill>
                  <a:prstClr val="black"/>
                </a:solidFill>
                <a:latin typeface="Arial" pitchFamily="34" charset="0"/>
                <a:cs typeface="Arial" pitchFamily="34" charset="0"/>
              </a:rPr>
              <a:t>They seem to think we’re all millionaires.</a:t>
            </a:r>
            <a:endParaRPr lang="en-GB"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8417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 y="497880"/>
            <a:ext cx="8701607" cy="579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6271" y="370304"/>
            <a:ext cx="2403645" cy="646331"/>
          </a:xfrm>
          <a:prstGeom prst="rect">
            <a:avLst/>
          </a:prstGeom>
          <a:noFill/>
        </p:spPr>
        <p:txBody>
          <a:bodyPr wrap="square" rtlCol="0">
            <a:spAutoFit/>
          </a:bodyPr>
          <a:lstStyle/>
          <a:p>
            <a:r>
              <a:rPr lang="en-GB" dirty="0">
                <a:solidFill>
                  <a:prstClr val="black"/>
                </a:solidFill>
              </a:rPr>
              <a:t>… when we do, we get pestered by the locals.</a:t>
            </a:r>
            <a:endParaRPr lang="en-GB" dirty="0">
              <a:solidFill>
                <a:prstClr val="black"/>
              </a:solidFill>
            </a:endParaRPr>
          </a:p>
        </p:txBody>
      </p:sp>
      <p:grpSp>
        <p:nvGrpSpPr>
          <p:cNvPr id="6" name="Group 5"/>
          <p:cNvGrpSpPr/>
          <p:nvPr/>
        </p:nvGrpSpPr>
        <p:grpSpPr>
          <a:xfrm rot="10800000">
            <a:off x="-1" y="-6721"/>
            <a:ext cx="2915815" cy="1995560"/>
            <a:chOff x="228568" y="3894542"/>
            <a:chExt cx="2148696" cy="1238203"/>
          </a:xfrm>
        </p:grpSpPr>
        <p:sp>
          <p:nvSpPr>
            <p:cNvPr id="7" name="Oval Callout 6"/>
            <p:cNvSpPr/>
            <p:nvPr/>
          </p:nvSpPr>
          <p:spPr>
            <a:xfrm>
              <a:off x="228568" y="3894542"/>
              <a:ext cx="2148696" cy="1238203"/>
            </a:xfrm>
            <a:prstGeom prst="wedgeEllipseCallout">
              <a:avLst>
                <a:gd name="adj1" fmla="val 43283"/>
                <a:gd name="adj2" fmla="val -5263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rot="10800000">
              <a:off x="275509" y="4012776"/>
              <a:ext cx="1801690" cy="973941"/>
            </a:xfrm>
            <a:prstGeom prst="rect">
              <a:avLst/>
            </a:prstGeom>
            <a:noFill/>
          </p:spPr>
          <p:txBody>
            <a:bodyPr wrap="square" rtlCol="0">
              <a:spAutoFit/>
            </a:bodyPr>
            <a:lstStyle/>
            <a:p>
              <a:r>
                <a:rPr lang="en-GB" sz="1600" dirty="0">
                  <a:solidFill>
                    <a:prstClr val="black"/>
                  </a:solidFill>
                  <a:latin typeface="Arial" pitchFamily="34" charset="0"/>
                  <a:cs typeface="Arial" pitchFamily="34" charset="0"/>
                </a:rPr>
                <a:t>Those rich people come here and take over our beaches…our village only has one tap… they have pools and showers everywhere.</a:t>
              </a:r>
              <a:endParaRPr lang="en-GB" sz="1600" dirty="0">
                <a:solidFill>
                  <a:prstClr val="black"/>
                </a:solidFill>
                <a:latin typeface="Arial" pitchFamily="34" charset="0"/>
                <a:cs typeface="Arial" pitchFamily="34" charset="0"/>
              </a:endParaRPr>
            </a:p>
          </p:txBody>
        </p:sp>
      </p:grpSp>
      <p:sp>
        <p:nvSpPr>
          <p:cNvPr id="9" name="TextBox 8"/>
          <p:cNvSpPr txBox="1"/>
          <p:nvPr/>
        </p:nvSpPr>
        <p:spPr>
          <a:xfrm>
            <a:off x="971600" y="5092449"/>
            <a:ext cx="2403645" cy="646331"/>
          </a:xfrm>
          <a:prstGeom prst="rect">
            <a:avLst/>
          </a:prstGeom>
          <a:noFill/>
        </p:spPr>
        <p:txBody>
          <a:bodyPr wrap="square" rtlCol="0">
            <a:spAutoFit/>
          </a:bodyPr>
          <a:lstStyle/>
          <a:p>
            <a:r>
              <a:rPr lang="en-GB" dirty="0">
                <a:solidFill>
                  <a:prstClr val="black"/>
                </a:solidFill>
              </a:rPr>
              <a:t>… when we do, we get pestered by the locals.</a:t>
            </a:r>
            <a:endParaRPr lang="en-GB" dirty="0">
              <a:solidFill>
                <a:prstClr val="black"/>
              </a:solidFill>
            </a:endParaRPr>
          </a:p>
        </p:txBody>
      </p:sp>
      <p:grpSp>
        <p:nvGrpSpPr>
          <p:cNvPr id="10" name="Group 9"/>
          <p:cNvGrpSpPr/>
          <p:nvPr/>
        </p:nvGrpSpPr>
        <p:grpSpPr>
          <a:xfrm rot="21136226">
            <a:off x="322656" y="4353773"/>
            <a:ext cx="3207190" cy="2341306"/>
            <a:chOff x="210796" y="3908526"/>
            <a:chExt cx="2148696" cy="1238203"/>
          </a:xfrm>
        </p:grpSpPr>
        <p:sp>
          <p:nvSpPr>
            <p:cNvPr id="11" name="Oval Callout 10"/>
            <p:cNvSpPr/>
            <p:nvPr/>
          </p:nvSpPr>
          <p:spPr>
            <a:xfrm>
              <a:off x="210796" y="3908526"/>
              <a:ext cx="2148696" cy="1238203"/>
            </a:xfrm>
            <a:prstGeom prst="wedgeEllipseCallout">
              <a:avLst>
                <a:gd name="adj1" fmla="val 20488"/>
                <a:gd name="adj2" fmla="val -6934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rot="21426377">
              <a:off x="428942" y="4117767"/>
              <a:ext cx="1802986" cy="829419"/>
            </a:xfrm>
            <a:prstGeom prst="rect">
              <a:avLst/>
            </a:prstGeom>
            <a:noFill/>
          </p:spPr>
          <p:txBody>
            <a:bodyPr wrap="square" rtlCol="0">
              <a:spAutoFit/>
            </a:bodyPr>
            <a:lstStyle/>
            <a:p>
              <a:r>
                <a:rPr lang="en-GB" sz="1600" dirty="0">
                  <a:solidFill>
                    <a:prstClr val="black"/>
                  </a:solidFill>
                  <a:latin typeface="Arial" pitchFamily="34" charset="0"/>
                  <a:cs typeface="Arial" pitchFamily="34" charset="0"/>
                </a:rPr>
                <a:t>They dress in skimpy clothes, which offends us…</a:t>
              </a:r>
            </a:p>
            <a:p>
              <a:r>
                <a:rPr lang="en-GB" sz="1600" dirty="0">
                  <a:solidFill>
                    <a:prstClr val="black"/>
                  </a:solidFill>
                  <a:latin typeface="Arial" pitchFamily="34" charset="0"/>
                  <a:cs typeface="Arial" pitchFamily="34" charset="0"/>
                </a:rPr>
                <a:t>But the worst things is that we don’t get much money from tourism. Most of it goes to foreign companies</a:t>
              </a:r>
              <a:r>
                <a:rPr lang="en-GB" sz="1600" dirty="0">
                  <a:solidFill>
                    <a:prstClr val="black"/>
                  </a:solidFill>
                </a:rPr>
                <a:t>.</a:t>
              </a:r>
              <a:endParaRPr lang="en-GB" sz="1600" dirty="0">
                <a:solidFill>
                  <a:prstClr val="black"/>
                </a:solidFill>
              </a:endParaRPr>
            </a:p>
          </p:txBody>
        </p:sp>
      </p:grpSp>
      <p:grpSp>
        <p:nvGrpSpPr>
          <p:cNvPr id="13" name="Group 12"/>
          <p:cNvGrpSpPr/>
          <p:nvPr/>
        </p:nvGrpSpPr>
        <p:grpSpPr>
          <a:xfrm rot="21288470">
            <a:off x="4137981" y="405013"/>
            <a:ext cx="2843587" cy="1798607"/>
            <a:chOff x="229164" y="3594664"/>
            <a:chExt cx="2148696" cy="1272148"/>
          </a:xfrm>
        </p:grpSpPr>
        <p:sp>
          <p:nvSpPr>
            <p:cNvPr id="14" name="Oval Callout 13"/>
            <p:cNvSpPr/>
            <p:nvPr/>
          </p:nvSpPr>
          <p:spPr>
            <a:xfrm rot="311530">
              <a:off x="229164" y="3594664"/>
              <a:ext cx="2148696" cy="1272148"/>
            </a:xfrm>
            <a:prstGeom prst="wedgeEllipseCallout">
              <a:avLst>
                <a:gd name="adj1" fmla="val -59136"/>
                <a:gd name="adj2" fmla="val 19021"/>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extBox 14"/>
            <p:cNvSpPr txBox="1"/>
            <p:nvPr/>
          </p:nvSpPr>
          <p:spPr>
            <a:xfrm rot="311530">
              <a:off x="448957" y="3748568"/>
              <a:ext cx="1742552" cy="936063"/>
            </a:xfrm>
            <a:prstGeom prst="rect">
              <a:avLst/>
            </a:prstGeom>
            <a:noFill/>
          </p:spPr>
          <p:txBody>
            <a:bodyPr wrap="square" rtlCol="0">
              <a:spAutoFit/>
            </a:bodyPr>
            <a:lstStyle/>
            <a:p>
              <a:r>
                <a:rPr lang="en-GB" sz="1600" dirty="0">
                  <a:solidFill>
                    <a:prstClr val="black"/>
                  </a:solidFill>
                  <a:latin typeface="Arial" pitchFamily="34" charset="0"/>
                  <a:cs typeface="Arial" pitchFamily="34" charset="0"/>
                </a:rPr>
                <a:t>We’d love to sell fruit and other food to the hotels...But they import nearly all their food from abroad!</a:t>
              </a:r>
              <a:endParaRPr lang="en-GB" sz="1600" dirty="0">
                <a:solidFill>
                  <a:prstClr val="black"/>
                </a:solidFill>
                <a:latin typeface="Arial" pitchFamily="34" charset="0"/>
                <a:cs typeface="Arial" pitchFamily="34" charset="0"/>
              </a:endParaRPr>
            </a:p>
          </p:txBody>
        </p:sp>
      </p:grpSp>
      <p:grpSp>
        <p:nvGrpSpPr>
          <p:cNvPr id="16" name="Group 15"/>
          <p:cNvGrpSpPr/>
          <p:nvPr/>
        </p:nvGrpSpPr>
        <p:grpSpPr>
          <a:xfrm rot="173757">
            <a:off x="5146966" y="4072508"/>
            <a:ext cx="3749207" cy="2827830"/>
            <a:chOff x="210796" y="3908526"/>
            <a:chExt cx="2148696" cy="1238203"/>
          </a:xfrm>
        </p:grpSpPr>
        <p:sp>
          <p:nvSpPr>
            <p:cNvPr id="17" name="Oval Callout 16"/>
            <p:cNvSpPr/>
            <p:nvPr/>
          </p:nvSpPr>
          <p:spPr>
            <a:xfrm>
              <a:off x="210796" y="3908526"/>
              <a:ext cx="2148696" cy="1238203"/>
            </a:xfrm>
            <a:prstGeom prst="wedgeEllipseCallout">
              <a:avLst>
                <a:gd name="adj1" fmla="val 20225"/>
                <a:gd name="adj2" fmla="val -7699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rot="21426377">
              <a:off x="414098" y="4117130"/>
              <a:ext cx="1799772" cy="954443"/>
            </a:xfrm>
            <a:prstGeom prst="rect">
              <a:avLst/>
            </a:prstGeom>
            <a:noFill/>
          </p:spPr>
          <p:txBody>
            <a:bodyPr wrap="square" rtlCol="0">
              <a:spAutoFit/>
            </a:bodyPr>
            <a:lstStyle/>
            <a:p>
              <a:r>
                <a:rPr lang="en-GB" sz="1600" dirty="0">
                  <a:solidFill>
                    <a:prstClr val="black"/>
                  </a:solidFill>
                  <a:latin typeface="Arial" pitchFamily="34" charset="0"/>
                  <a:cs typeface="Arial" pitchFamily="34" charset="0"/>
                </a:rPr>
                <a:t>My son is a hotel waiter. But he doesn’t get paid much. Though at least it’s honest work…Most of our young men hang out at  the beach, chatting up tourists and trying to charm money from them… This is shameful to us.</a:t>
              </a:r>
              <a:endParaRPr lang="en-GB" sz="1600" dirty="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181515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060575"/>
            <a:ext cx="8229600" cy="1143000"/>
          </a:xfrm>
        </p:spPr>
        <p:txBody>
          <a:bodyPr/>
          <a:lstStyle/>
          <a:p>
            <a:pPr algn="ctr"/>
            <a:r>
              <a:rPr lang="cy-GB" sz="6000" b="1" dirty="0"/>
              <a:t>What problems </a:t>
            </a:r>
            <a:r>
              <a:rPr lang="cy-GB" sz="6000" b="1" dirty="0" smtClean="0"/>
              <a:t>can tourism </a:t>
            </a:r>
            <a:r>
              <a:rPr lang="cy-GB" sz="6000" b="1" dirty="0"/>
              <a:t>bring?</a:t>
            </a:r>
            <a:endParaRPr lang="en-US" sz="6000" b="1" dirty="0"/>
          </a:p>
        </p:txBody>
      </p:sp>
    </p:spTree>
    <p:extLst>
      <p:ext uri="{BB962C8B-B14F-4D97-AF65-F5344CB8AC3E}">
        <p14:creationId xmlns:p14="http://schemas.microsoft.com/office/powerpoint/2010/main" val="1594147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GB"/>
          </a:p>
        </p:txBody>
      </p:sp>
      <p:sp>
        <p:nvSpPr>
          <p:cNvPr id="9219" name="Rectangle 3"/>
          <p:cNvSpPr>
            <a:spLocks noGrp="1" noChangeArrowheads="1"/>
          </p:cNvSpPr>
          <p:nvPr>
            <p:ph type="body" idx="1"/>
          </p:nvPr>
        </p:nvSpPr>
        <p:spPr/>
        <p:txBody>
          <a:bodyPr/>
          <a:lstStyle/>
          <a:p>
            <a:endParaRPr lang="en-GB"/>
          </a:p>
        </p:txBody>
      </p:sp>
      <p:pic>
        <p:nvPicPr>
          <p:cNvPr id="9221" name="Picture 5" descr="taiwan-traf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71488"/>
            <a:ext cx="8877300" cy="59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139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GB"/>
          </a:p>
        </p:txBody>
      </p:sp>
      <p:sp>
        <p:nvSpPr>
          <p:cNvPr id="11267" name="Rectangle 3"/>
          <p:cNvSpPr>
            <a:spLocks noGrp="1" noChangeArrowheads="1"/>
          </p:cNvSpPr>
          <p:nvPr>
            <p:ph type="body" idx="1"/>
          </p:nvPr>
        </p:nvSpPr>
        <p:spPr/>
        <p:txBody>
          <a:bodyPr/>
          <a:lstStyle/>
          <a:p>
            <a:endParaRPr lang="en-GB"/>
          </a:p>
        </p:txBody>
      </p:sp>
      <p:pic>
        <p:nvPicPr>
          <p:cNvPr id="11269" name="Picture 5" descr="ciudad-juarez-drug-crackdown-wide-horizon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504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90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GB"/>
          </a:p>
        </p:txBody>
      </p:sp>
      <p:sp>
        <p:nvSpPr>
          <p:cNvPr id="13315" name="Rectangle 3"/>
          <p:cNvSpPr>
            <a:spLocks noGrp="1" noChangeArrowheads="1"/>
          </p:cNvSpPr>
          <p:nvPr>
            <p:ph type="body" idx="1"/>
          </p:nvPr>
        </p:nvSpPr>
        <p:spPr/>
        <p:txBody>
          <a:bodyPr/>
          <a:lstStyle/>
          <a:p>
            <a:endParaRPr lang="en-GB"/>
          </a:p>
        </p:txBody>
      </p:sp>
      <p:pic>
        <p:nvPicPr>
          <p:cNvPr id="13317" name="Picture 5" descr="Water-pol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3943350" cy="5915025"/>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R3-beach_litter-BelgiumMU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3328988"/>
            <a:ext cx="6264275" cy="3529012"/>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li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0"/>
            <a:ext cx="4103687"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04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GB"/>
          </a:p>
        </p:txBody>
      </p:sp>
      <p:pic>
        <p:nvPicPr>
          <p:cNvPr id="15365" name="Picture 5" descr="vand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24300" cy="3795713"/>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Vandal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0"/>
            <a:ext cx="5688013" cy="3781425"/>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vandalism4-0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89363"/>
            <a:ext cx="4211638" cy="3055937"/>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mainp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3286125"/>
            <a:ext cx="52927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46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105904_686935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novacancy6w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0"/>
            <a:ext cx="5148262"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7417" name="Picture 9" descr="ques-b-Dscn3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9243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80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243</Words>
  <Application>Microsoft Office PowerPoint</Application>
  <PresentationFormat>On-screen Show (4:3)</PresentationFormat>
  <Paragraphs>48</Paragraphs>
  <Slides>17</Slides>
  <Notes>14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Ocean</vt:lpstr>
      <vt:lpstr>Тема Office</vt:lpstr>
      <vt:lpstr>Spring</vt:lpstr>
      <vt:lpstr>Bad Tourism</vt:lpstr>
      <vt:lpstr>PowerPoint Presentation</vt:lpstr>
      <vt:lpstr>PowerPoint Presentation</vt:lpstr>
      <vt:lpstr>What problems can tourism bring?</vt:lpstr>
      <vt:lpstr>PowerPoint Presentation</vt:lpstr>
      <vt:lpstr>PowerPoint Presentation</vt:lpstr>
      <vt:lpstr>PowerPoint Presentation</vt:lpstr>
      <vt:lpstr>PowerPoint Presentation</vt:lpstr>
      <vt:lpstr>PowerPoint Presentation</vt:lpstr>
      <vt:lpstr>PowerPoint Presentation</vt:lpstr>
      <vt:lpstr>What benefits are there?</vt:lpstr>
      <vt:lpstr>PowerPoint Presentation</vt:lpstr>
      <vt:lpstr>PowerPoint Presentation</vt:lpstr>
      <vt:lpstr>PowerPoint Presentation</vt:lpstr>
      <vt:lpstr>PowerPoint Presentation</vt:lpstr>
      <vt:lpstr>PowerPoint Presentation</vt:lpstr>
      <vt:lpstr>Complete the table below with some of the benefits and problems (negatives) of tourism. Pick three from each category to write 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Tourism</dc:title>
  <dc:creator>Jen Wood</dc:creator>
  <cp:lastModifiedBy>Jen Wood</cp:lastModifiedBy>
  <cp:revision>1</cp:revision>
  <dcterms:created xsi:type="dcterms:W3CDTF">2014-03-09T07:31:34Z</dcterms:created>
  <dcterms:modified xsi:type="dcterms:W3CDTF">2014-03-09T07:33:37Z</dcterms:modified>
</cp:coreProperties>
</file>