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12E0F271-F101-4FBD-963B-09E3AEF70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8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5D4D0C0-B818-4D14-8BDE-7AFAD5E5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9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D6A1DE1-E345-4DC2-A716-DAD065CA5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9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11B935-4546-4B5B-A97E-F5CBFF734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59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A174-8288-4E00-96DE-E2B477711C1C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F8BC-A17F-4E50-ABEC-383402A71CE0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61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76B0-CEDB-4CC8-947A-69FD2A736A99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AF543-4F1A-42CF-9315-D4061A0EABD5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97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2C08-9581-4089-A07F-8D57A7F5854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7D69-F2FA-4E74-8F63-3FE71A18EDB8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36D80-676B-42A6-9925-9FF096A92AB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AF78-CCB2-479F-A5F3-62096F9555EE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0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F731F-56B2-44C0-80F8-36EB3A2F31B9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2603-5C79-49E4-B92F-2933CC09848D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48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85813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5"/>
          <p:cNvCxnSpPr/>
          <p:nvPr/>
        </p:nvCxnSpPr>
        <p:spPr>
          <a:xfrm>
            <a:off x="4937125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0A0D-4314-4001-8D0D-50D54F2BB441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EEC3E-FCC5-4F87-BEE1-A59B6881BC9A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42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FAC3-8666-4425-91B1-8EC6974A02A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819F6-DBCF-45A5-94F2-4569C79880E2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F12B52C-7427-4EE5-AB37-BF8E6BBA9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22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2826E-C37D-4D02-A8AE-1488979079F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34EB-3D85-449A-AD16-E7288DE17A6D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09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E31F4-0B3D-489B-9D76-932AC02FA80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84B5-D4EE-4E31-BD26-38480922AE3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09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0765-8EAB-45EE-A1C8-3979D1C99887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1DD3-9508-4BD6-8B01-75F53F5E7DE8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18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BB8C-1167-4589-A1BC-3202A72F3ECE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2CFC-1D09-4AA6-8A20-11B817C5B9A5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963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625FD-C65A-499C-A0A9-361D97AA936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4A822-B72F-4897-894F-E900D388D7C7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062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715E-14CF-4DD0-AB28-CA28290674E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C4C5-A838-411D-8EDE-D0A83B53AA2F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70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F908-F230-4D68-B85F-A6C79EEE3A6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F3F3E-DBB5-498F-8F3D-5F8DD5809735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3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EC54510-163B-4A3B-A0FF-CEB6E428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1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E5BCCA1-72FD-49DD-A27E-441DE8244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65172F8-F303-44BB-A3F4-A6F942983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5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4C97CDB-854A-4AAC-A9F2-2161A1F6F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8AB282B-974C-4E79-ACCB-FA8C308D9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7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2598738-5B1A-4382-AD78-DF9DD697F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2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15544AC-3BB9-4C98-A483-966B626C9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1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4104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4105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4110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1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2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3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4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5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6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7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alt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106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7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8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9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alt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409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rgbClr val="FFFFFF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rgbClr val="FFFFFF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rgbClr val="FFFFFF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78E820E-617E-4085-8E57-B6C0446B8FA3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311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0650"/>
            <a:ext cx="7770813" cy="14303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98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DD0BB14-ECB4-4ED8-A9F7-758E7319C597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2/17/2014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AAFE920-7807-402B-B170-9EA1751499E5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91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http:\\upload.wikimedia.org\wikipedia\commons\6\6d\Wind_vane_05643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http:\\www.caprishop.com\images\rain-gauge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http:\\www.solwayfeeders.com\images\large\1004_2007817162257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http:\\images.drillspot.com\pimages\1463\146381_300.j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http:\\www.treasurequestshoppe.com\weemsPlath\images\530700LG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http:\\www.home-weather-stations-guide.com\images\Stevenson-Screen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375"/>
            <a:ext cx="7772400" cy="977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Weather and Climate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8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dirty="0" smtClean="0">
              <a:solidFill>
                <a:srgbClr val="FFFFFF"/>
              </a:solidFill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25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Comic Sans MS" pitchFamily="66" charset="0"/>
              </a:rPr>
              <a:t>Cloud Cover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 smtClean="0">
                <a:latin typeface="Comic Sans MS" pitchFamily="66" charset="0"/>
              </a:rPr>
              <a:t>Cloud Cover tells us how much of the sky is covered by clouds.</a:t>
            </a:r>
          </a:p>
          <a:p>
            <a:r>
              <a:rPr lang="en-GB" altLang="en-US" sz="2800" smtClean="0">
                <a:latin typeface="Comic Sans MS" pitchFamily="66" charset="0"/>
              </a:rPr>
              <a:t>It is measured by estimating the amount of cloud cover in eighths.</a:t>
            </a:r>
          </a:p>
          <a:p>
            <a:r>
              <a:rPr lang="en-GB" altLang="en-US" sz="2800" smtClean="0"/>
              <a:t>oktas is the measurement of cloud cover. </a:t>
            </a:r>
          </a:p>
          <a:p>
            <a:endParaRPr lang="en-GB" altLang="en-US" sz="2800" smtClean="0">
              <a:latin typeface="Comic Sans MS" pitchFamily="66" charset="0"/>
            </a:endParaRPr>
          </a:p>
        </p:txBody>
      </p:sp>
      <p:sp>
        <p:nvSpPr>
          <p:cNvPr id="112644" name="Text Box 6"/>
          <p:cNvSpPr txBox="1">
            <a:spLocks noChangeArrowheads="1"/>
          </p:cNvSpPr>
          <p:nvPr/>
        </p:nvSpPr>
        <p:spPr bwMode="auto">
          <a:xfrm>
            <a:off x="5486400" y="2057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645" name="Text Box 7"/>
          <p:cNvSpPr txBox="1">
            <a:spLocks noChangeArrowheads="1"/>
          </p:cNvSpPr>
          <p:nvPr/>
        </p:nvSpPr>
        <p:spPr bwMode="auto">
          <a:xfrm>
            <a:off x="5410200" y="228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pic>
        <p:nvPicPr>
          <p:cNvPr id="112646" name="Picture 9" descr="C:\Documents and Settings\Bill\My Documents\My Pictures\cloud cover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0"/>
            <a:ext cx="4572000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Cloud Cover</a:t>
            </a:r>
          </a:p>
        </p:txBody>
      </p:sp>
      <p:pic>
        <p:nvPicPr>
          <p:cNvPr id="11366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113" y="1819275"/>
            <a:ext cx="465772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6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Comic Sans MS" pitchFamily="66" charset="0"/>
              </a:rPr>
              <a:t>Wind Speed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4572000" cy="4953000"/>
          </a:xfrm>
        </p:spPr>
        <p:txBody>
          <a:bodyPr/>
          <a:lstStyle/>
          <a:p>
            <a:r>
              <a:rPr lang="en-GB" altLang="en-US" sz="2400" smtClean="0">
                <a:latin typeface="Comic Sans MS" pitchFamily="66" charset="0"/>
              </a:rPr>
              <a:t>Wind speed is how fast the wind is blowing.</a:t>
            </a:r>
          </a:p>
          <a:p>
            <a:r>
              <a:rPr lang="en-GB" altLang="en-US" sz="2400" smtClean="0">
                <a:latin typeface="Comic Sans MS" pitchFamily="66" charset="0"/>
              </a:rPr>
              <a:t>An anemometer measures wind speed in mph. </a:t>
            </a:r>
          </a:p>
          <a:p>
            <a:r>
              <a:rPr lang="en-GB" altLang="en-US" sz="2400" smtClean="0">
                <a:latin typeface="Comic Sans MS" pitchFamily="66" charset="0"/>
              </a:rPr>
              <a:t>The most common type looks like a toy windmill. Three cups are fixed to a central shaft and the stronger the wind blows the faster they spin around. The wind speed is shown on a dial, just like a car's speedometer</a:t>
            </a:r>
            <a:endParaRPr lang="en-GB" altLang="en-US" sz="2800" b="1" smtClean="0">
              <a:latin typeface="Verdana" pitchFamily="34" charset="0"/>
            </a:endParaRPr>
          </a:p>
        </p:txBody>
      </p:sp>
      <p:pic>
        <p:nvPicPr>
          <p:cNvPr id="114692" name="Picture 5" descr="C:\Documents and Settings\Bill\My Documents\My Pictures\anemom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33600"/>
            <a:ext cx="287655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Wind Vane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GB" altLang="en-US" sz="2800" smtClean="0"/>
              <a:t>Wind vanes are used to check the direction of the wind. </a:t>
            </a:r>
          </a:p>
          <a:p>
            <a:r>
              <a:rPr lang="en-GB" altLang="en-US" sz="2800" smtClean="0"/>
              <a:t>Compass points are used to give wind direction. </a:t>
            </a:r>
          </a:p>
          <a:p>
            <a:r>
              <a:rPr lang="en-GB" altLang="en-US" sz="2800" smtClean="0"/>
              <a:t>Wind is measured in the direction that the wind is coming from. </a:t>
            </a:r>
          </a:p>
          <a:p>
            <a:r>
              <a:rPr lang="en-GB" altLang="en-US" sz="2800" smtClean="0"/>
              <a:t>Wind vanes are often placed on top of buildings so that they are fully exposed to the wind. </a:t>
            </a:r>
          </a:p>
          <a:p>
            <a:r>
              <a:rPr lang="en-GB" altLang="en-US" sz="2800" smtClean="0"/>
              <a:t>When using a wind vane you need to use a compass to make sure that it is properly aligned.</a:t>
            </a:r>
          </a:p>
        </p:txBody>
      </p:sp>
      <p:pic>
        <p:nvPicPr>
          <p:cNvPr id="115716" name="Picture 1" descr="external image Wind_vane_05643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27013"/>
            <a:ext cx="2063750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3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algn="r"/>
            <a:r>
              <a:rPr lang="en-GB" altLang="en-US" smtClean="0">
                <a:latin typeface="Comic Sans MS" pitchFamily="66" charset="0"/>
              </a:rPr>
              <a:t>Rainfall/Precipitation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495800" cy="5029200"/>
          </a:xfrm>
        </p:spPr>
        <p:txBody>
          <a:bodyPr/>
          <a:lstStyle/>
          <a:p>
            <a:r>
              <a:rPr lang="en-GB" altLang="en-US" sz="2800" smtClean="0">
                <a:latin typeface="Comic Sans MS" pitchFamily="66" charset="0"/>
              </a:rPr>
              <a:t>Precipitation is water falling from the sky.</a:t>
            </a:r>
          </a:p>
          <a:p>
            <a:r>
              <a:rPr lang="en-GB" altLang="en-US" sz="2800" smtClean="0">
                <a:latin typeface="Comic Sans MS" pitchFamily="66" charset="0"/>
              </a:rPr>
              <a:t>Rain gauge: measures the amount of rainfall in mm. Not only does a rain gauge measure rainfall, but also all other forms of precipitation.</a:t>
            </a:r>
            <a:endParaRPr lang="en-GB" altLang="en-US" sz="2800" b="1" smtClean="0">
              <a:latin typeface="Verdana" pitchFamily="34" charset="0"/>
            </a:endParaRPr>
          </a:p>
        </p:txBody>
      </p:sp>
      <p:pic>
        <p:nvPicPr>
          <p:cNvPr id="116740" name="Picture 5" descr="C:\Documents and Settings\Bill\My Documents\My Pictures\rai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2220913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0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Content Placeholder 2"/>
          <p:cNvSpPr>
            <a:spLocks noGrp="1"/>
          </p:cNvSpPr>
          <p:nvPr>
            <p:ph idx="1"/>
          </p:nvPr>
        </p:nvSpPr>
        <p:spPr>
          <a:xfrm>
            <a:off x="2330450" y="1622425"/>
            <a:ext cx="7127875" cy="2301875"/>
          </a:xfrm>
        </p:spPr>
        <p:txBody>
          <a:bodyPr/>
          <a:lstStyle/>
          <a:p>
            <a:r>
              <a:rPr lang="en-GB" altLang="en-US" smtClean="0"/>
              <a:t>Rain gauges are used to measure rainfall. </a:t>
            </a:r>
          </a:p>
          <a:p>
            <a:r>
              <a:rPr lang="en-GB" altLang="en-US" smtClean="0"/>
              <a:t>Rainfall is normally measured in millimetres. </a:t>
            </a:r>
          </a:p>
          <a:p>
            <a:r>
              <a:rPr lang="en-GB" altLang="en-US" smtClean="0"/>
              <a:t>Rain gauges should be placed on grass, because if they are placed on concrete, extra water can splash in. </a:t>
            </a:r>
          </a:p>
          <a:p>
            <a:r>
              <a:rPr lang="en-GB" altLang="en-US" smtClean="0"/>
              <a:t>Rain gauges should also be checked regularly to avoid evaporation.</a:t>
            </a:r>
          </a:p>
          <a:p>
            <a:endParaRPr lang="en-GB" altLang="en-US" smtClean="0"/>
          </a:p>
        </p:txBody>
      </p:sp>
      <p:pic>
        <p:nvPicPr>
          <p:cNvPr id="117763" name="Picture 1" descr="external image rain-gauge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20650"/>
            <a:ext cx="2535237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4" name="Title 1"/>
          <p:cNvSpPr>
            <a:spLocks noGrp="1"/>
          </p:cNvSpPr>
          <p:nvPr>
            <p:ph type="title"/>
          </p:nvPr>
        </p:nvSpPr>
        <p:spPr>
          <a:xfrm>
            <a:off x="1420813" y="476250"/>
            <a:ext cx="7770812" cy="1428750"/>
          </a:xfrm>
        </p:spPr>
        <p:txBody>
          <a:bodyPr/>
          <a:lstStyle/>
          <a:p>
            <a:r>
              <a:rPr lang="en-GB" altLang="en-US" smtClean="0"/>
              <a:t>Rain Gauge</a:t>
            </a:r>
          </a:p>
        </p:txBody>
      </p:sp>
    </p:spTree>
    <p:extLst>
      <p:ext uri="{BB962C8B-B14F-4D97-AF65-F5344CB8AC3E}">
        <p14:creationId xmlns:p14="http://schemas.microsoft.com/office/powerpoint/2010/main" val="2779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Comic Sans MS" pitchFamily="66" charset="0"/>
              </a:rPr>
              <a:t>Sunshine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724400" cy="4114800"/>
          </a:xfrm>
        </p:spPr>
        <p:txBody>
          <a:bodyPr/>
          <a:lstStyle/>
          <a:p>
            <a:r>
              <a:rPr lang="en-GB" altLang="en-US" sz="2400" smtClean="0">
                <a:latin typeface="Comic Sans MS" pitchFamily="66" charset="0"/>
              </a:rPr>
              <a:t>Sunshine is light and warmth from the sun.</a:t>
            </a:r>
          </a:p>
          <a:p>
            <a:r>
              <a:rPr lang="en-GB" altLang="en-US" sz="2400" smtClean="0">
                <a:latin typeface="Comic Sans MS" pitchFamily="66" charset="0"/>
              </a:rPr>
              <a:t> A Campbell Stokes Recorder measures sunshine. </a:t>
            </a:r>
          </a:p>
          <a:p>
            <a:r>
              <a:rPr lang="en-GB" altLang="en-US" sz="2400" smtClean="0">
                <a:latin typeface="Comic Sans MS" pitchFamily="66" charset="0"/>
              </a:rPr>
              <a:t>This type of recorder is made up of a glass ball which concentrates sunshine on to a thick piece of card. The sunshine then burns a mark on the card which shows the number of hours of sunshine in the day.</a:t>
            </a:r>
            <a:endParaRPr lang="en-GB" altLang="en-US" sz="2800" b="1" smtClean="0">
              <a:latin typeface="Verdana" pitchFamily="34" charset="0"/>
            </a:endParaRPr>
          </a:p>
        </p:txBody>
      </p:sp>
      <p:pic>
        <p:nvPicPr>
          <p:cNvPr id="118788" name="Picture 5" descr="C:\Documents and Settings\Bill\My Documents\My Pictures\su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38400"/>
            <a:ext cx="2468563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3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>
          <a:xfrm>
            <a:off x="1373188" y="120650"/>
            <a:ext cx="7770812" cy="1430338"/>
          </a:xfrm>
        </p:spPr>
        <p:txBody>
          <a:bodyPr/>
          <a:lstStyle/>
          <a:p>
            <a:r>
              <a:rPr lang="en-GB" altLang="en-US" smtClean="0"/>
              <a:t>Wet/Dry Bulb Thermometer</a:t>
            </a:r>
          </a:p>
        </p:txBody>
      </p:sp>
      <p:sp>
        <p:nvSpPr>
          <p:cNvPr id="119811" name="Content Placeholder 2"/>
          <p:cNvSpPr>
            <a:spLocks noGrp="1"/>
          </p:cNvSpPr>
          <p:nvPr>
            <p:ph idx="1"/>
          </p:nvPr>
        </p:nvSpPr>
        <p:spPr>
          <a:xfrm>
            <a:off x="1147763" y="1357313"/>
            <a:ext cx="7770812" cy="4257675"/>
          </a:xfrm>
        </p:spPr>
        <p:txBody>
          <a:bodyPr/>
          <a:lstStyle/>
          <a:p>
            <a:r>
              <a:rPr lang="en-GB" altLang="en-US" sz="2800" smtClean="0"/>
              <a:t>A hygrometer measures the humidity of the air. Humidity is the amount of moisture (water vapour) in the air. </a:t>
            </a:r>
          </a:p>
          <a:p>
            <a:r>
              <a:rPr lang="en-GB" altLang="en-US" sz="2800" smtClean="0"/>
              <a:t>A hygrometer has two thermometers, a dry one and a wet. </a:t>
            </a:r>
          </a:p>
          <a:p>
            <a:r>
              <a:rPr lang="en-GB" altLang="en-US" sz="2800" smtClean="0"/>
              <a:t>Humidity is measured by using a table that looks at the difference between the wet bulb and the dry bulb. </a:t>
            </a:r>
          </a:p>
          <a:p>
            <a:r>
              <a:rPr lang="en-GB" altLang="en-US" sz="2800" smtClean="0"/>
              <a:t>A hygrometer can also be used to find dew point. </a:t>
            </a:r>
          </a:p>
          <a:p>
            <a:r>
              <a:rPr lang="en-GB" altLang="en-US" sz="2800" smtClean="0"/>
              <a:t>There is a difference between the dry and wet bulb thermometers because of latent heat created during the process of evaporation. </a:t>
            </a:r>
          </a:p>
        </p:txBody>
      </p:sp>
      <p:pic>
        <p:nvPicPr>
          <p:cNvPr id="119812" name="Picture 1" descr="external image 1004_2007817162257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0825" cy="195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3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Comic Sans MS" pitchFamily="66" charset="0"/>
              </a:rPr>
              <a:t>Visibility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 smtClean="0">
                <a:latin typeface="Comic Sans MS" pitchFamily="66" charset="0"/>
              </a:rPr>
              <a:t>Visibility is how far ahead we can see.</a:t>
            </a:r>
          </a:p>
          <a:p>
            <a:r>
              <a:rPr lang="en-GB" altLang="en-US" sz="2800" smtClean="0">
                <a:latin typeface="Comic Sans MS" pitchFamily="66" charset="0"/>
              </a:rPr>
              <a:t>It is measured using a tape measure or trundle wheel, in metres or kilometres</a:t>
            </a:r>
            <a:r>
              <a:rPr lang="en-GB" altLang="en-US" sz="2800" smtClean="0"/>
              <a:t>.</a:t>
            </a:r>
          </a:p>
        </p:txBody>
      </p:sp>
      <p:pic>
        <p:nvPicPr>
          <p:cNvPr id="120836" name="Picture 5" descr="C:\Documents and Settings\Bill\My Documents\My Pictures\cloud c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38100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3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121859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121860" name="ClipArt Placeholder 3"/>
          <p:cNvSpPr>
            <a:spLocks noGrp="1" noTextEdit="1"/>
          </p:cNvSpPr>
          <p:nvPr>
            <p:ph type="clipArt" sz="half" idx="2"/>
          </p:nvPr>
        </p:nvSpPr>
        <p:spPr/>
      </p:sp>
      <p:pic>
        <p:nvPicPr>
          <p:cNvPr id="1218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63" y="236538"/>
            <a:ext cx="7275512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9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8025" y="2468563"/>
            <a:ext cx="8307388" cy="628650"/>
          </a:xfrm>
        </p:spPr>
        <p:txBody>
          <a:bodyPr/>
          <a:lstStyle/>
          <a:p>
            <a:r>
              <a:rPr lang="en-GB" altLang="en-US" sz="2800" smtClean="0">
                <a:latin typeface="Comic Sans MS" pitchFamily="66" charset="0"/>
              </a:rPr>
              <a:t>Aim: To know the equipment we can use to measure the weather?</a:t>
            </a:r>
            <a:endParaRPr lang="en-GB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8520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mtClean="0">
                <a:latin typeface="Comic Sans MS" pitchFamily="66" charset="0"/>
              </a:rPr>
              <a:t>Weather is...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400800" cy="1752600"/>
          </a:xfrm>
        </p:spPr>
        <p:txBody>
          <a:bodyPr/>
          <a:lstStyle/>
          <a:p>
            <a:pPr algn="l"/>
            <a:r>
              <a:rPr lang="en-GB" altLang="en-US" smtClean="0">
                <a:latin typeface="Comic Sans MS" pitchFamily="66" charset="0"/>
              </a:rPr>
              <a:t>the day to day condition of the air around us over a short period of time.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286000" y="4953000"/>
            <a:ext cx="6400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160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5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Basic Definitions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GB" altLang="en-US" b="1" smtClean="0"/>
              <a:t>Weather</a:t>
            </a:r>
            <a:r>
              <a:rPr lang="en-GB" altLang="en-US" smtClean="0"/>
              <a:t>: The current state of the atmosphere in regards to temperature, cloud cover, wind speed and direction, precipitation, humidity, etc.</a:t>
            </a:r>
          </a:p>
          <a:p>
            <a:r>
              <a:rPr lang="en-GB" altLang="en-US" b="1" smtClean="0"/>
              <a:t>Climate</a:t>
            </a:r>
            <a:r>
              <a:rPr lang="en-GB" altLang="en-US" smtClean="0"/>
              <a:t>: The average (general/normal) weather conditions that a region or country experiences. Climate is averaged over a number of years.</a:t>
            </a:r>
          </a:p>
        </p:txBody>
      </p:sp>
      <p:pic>
        <p:nvPicPr>
          <p:cNvPr id="1065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63" y="160338"/>
            <a:ext cx="2005012" cy="198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3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Use your table to record the following information.</a:t>
            </a:r>
          </a:p>
        </p:txBody>
      </p:sp>
      <p:pic>
        <p:nvPicPr>
          <p:cNvPr id="1075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8413" y="2054225"/>
            <a:ext cx="6745287" cy="44767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3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Comic Sans MS" pitchFamily="66" charset="0"/>
              </a:rPr>
              <a:t>Temperature </a:t>
            </a:r>
            <a:endParaRPr lang="en-GB" alt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GB" altLang="en-US" sz="2800" smtClean="0">
                <a:latin typeface="Comic Sans MS" pitchFamily="66" charset="0"/>
              </a:rPr>
              <a:t>Temperature means how hot or cold it is </a:t>
            </a:r>
          </a:p>
          <a:p>
            <a:endParaRPr lang="en-GB" altLang="en-US" sz="2800" smtClean="0">
              <a:latin typeface="Comic Sans MS" pitchFamily="66" charset="0"/>
            </a:endParaRPr>
          </a:p>
          <a:p>
            <a:r>
              <a:rPr lang="en-GB" altLang="en-US" sz="2800" smtClean="0">
                <a:latin typeface="Comic Sans MS" pitchFamily="66" charset="0"/>
              </a:rPr>
              <a:t>It is usually measured with a thermometer in degrees centigrade(ºC)</a:t>
            </a:r>
          </a:p>
        </p:txBody>
      </p:sp>
      <p:pic>
        <p:nvPicPr>
          <p:cNvPr id="108548" name="Picture 9" descr="C:\Documents and Settings\Bill\My Documents\My Pictures\therm.bmp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6963" y="1981200"/>
            <a:ext cx="752475" cy="4114800"/>
          </a:xfrm>
        </p:spPr>
      </p:pic>
    </p:spTree>
    <p:extLst>
      <p:ext uri="{BB962C8B-B14F-4D97-AF65-F5344CB8AC3E}">
        <p14:creationId xmlns:p14="http://schemas.microsoft.com/office/powerpoint/2010/main" val="36595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>
          <a:xfrm>
            <a:off x="1592263" y="109538"/>
            <a:ext cx="7770812" cy="1430337"/>
          </a:xfrm>
        </p:spPr>
        <p:txBody>
          <a:bodyPr/>
          <a:lstStyle/>
          <a:p>
            <a:r>
              <a:rPr lang="en-GB" altLang="en-US" smtClean="0"/>
              <a:t>Max./Min. Thermometer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>
          <a:xfrm>
            <a:off x="1206500" y="1541463"/>
            <a:ext cx="7770813" cy="4257675"/>
          </a:xfrm>
        </p:spPr>
        <p:txBody>
          <a:bodyPr/>
          <a:lstStyle/>
          <a:p>
            <a:r>
              <a:rPr lang="en-GB" altLang="en-US" sz="2400" smtClean="0"/>
              <a:t>A maximum and minimum thermometer records the maximum temperature of the day and the minimum temperature of the day (diurnal range).</a:t>
            </a:r>
          </a:p>
          <a:p>
            <a:r>
              <a:rPr lang="en-GB" altLang="en-US" sz="2400" smtClean="0"/>
              <a:t>A maximum/minimum thermometer contains a mixture of mercury and alcohol.</a:t>
            </a:r>
          </a:p>
          <a:p>
            <a:r>
              <a:rPr lang="en-GB" altLang="en-US" sz="2400" smtClean="0"/>
              <a:t>The mercury sits in the u-bend of the thermometer. </a:t>
            </a:r>
          </a:p>
          <a:p>
            <a:r>
              <a:rPr lang="en-GB" altLang="en-US" sz="2400" smtClean="0"/>
              <a:t>The bulb at the top of the tube reading the minimum temperature contains alcohol and the bulb at the top of the tube reading the maximum temperature contains a vacuum. </a:t>
            </a:r>
          </a:p>
          <a:p>
            <a:r>
              <a:rPr lang="en-GB" altLang="en-US" sz="2400" smtClean="0"/>
              <a:t>At any given time both thermometers should record the same temperature. However, during the day they would have recorded the maximum and minimum temperature - a steel marker should indicate these temperatures.</a:t>
            </a:r>
          </a:p>
        </p:txBody>
      </p:sp>
      <p:pic>
        <p:nvPicPr>
          <p:cNvPr id="109572" name="Picture 1" descr="external image 146381_300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76200"/>
            <a:ext cx="165417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4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Barometer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GB" altLang="en-US" sz="2800" smtClean="0"/>
              <a:t>Barometers are used to measure air pressure. </a:t>
            </a:r>
          </a:p>
          <a:p>
            <a:r>
              <a:rPr lang="en-GB" altLang="en-US" sz="2800" smtClean="0"/>
              <a:t>Air pressure is normally measured in millibars.</a:t>
            </a:r>
          </a:p>
          <a:p>
            <a:r>
              <a:rPr lang="en-GB" altLang="en-US" sz="2800" smtClean="0"/>
              <a:t>Barometers are normally kept inside stevenson screens to keep them safe. </a:t>
            </a:r>
          </a:p>
          <a:p>
            <a:r>
              <a:rPr lang="en-GB" altLang="en-US" sz="2800" smtClean="0"/>
              <a:t>A barometer has a movable needle (pointer). The pointer can be moved to the current reading so that you can then make a comparison with the reading from the following day.</a:t>
            </a:r>
          </a:p>
          <a:p>
            <a:endParaRPr lang="en-GB" altLang="en-US" smtClean="0"/>
          </a:p>
        </p:txBody>
      </p:sp>
      <p:pic>
        <p:nvPicPr>
          <p:cNvPr id="110596" name="Picture 1" descr="external image 530700LG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285750"/>
            <a:ext cx="1360488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8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Stevenson Screen</a:t>
            </a:r>
          </a:p>
        </p:txBody>
      </p:sp>
      <p:sp>
        <p:nvSpPr>
          <p:cNvPr id="111619" name="Content Placeholder 4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GB" altLang="en-US" sz="2400" smtClean="0"/>
              <a:t>A Stevenson screen is basically a white wooden box. </a:t>
            </a:r>
          </a:p>
          <a:p>
            <a:r>
              <a:rPr lang="en-GB" altLang="en-US" sz="2400" smtClean="0"/>
              <a:t>The box is designed to contain some weather equipment like thermometers and barometers. </a:t>
            </a:r>
          </a:p>
          <a:p>
            <a:r>
              <a:rPr lang="en-GB" altLang="en-US" sz="2400" smtClean="0"/>
              <a:t>The Stevenson screen is white to reflect sunlight and has slats to allow air to circulate easily. </a:t>
            </a:r>
          </a:p>
          <a:p>
            <a:r>
              <a:rPr lang="en-GB" altLang="en-US" sz="2400" smtClean="0"/>
              <a:t>The Stevenson should be placed above the ground and away from the buildings. </a:t>
            </a:r>
          </a:p>
          <a:p>
            <a:r>
              <a:rPr lang="en-GB" altLang="en-US" sz="2400" smtClean="0"/>
              <a:t>The idea is for the weather instruments to take accurate readings of the air, rather than direct sunlight or heat from the ground or from buildings. </a:t>
            </a:r>
          </a:p>
        </p:txBody>
      </p:sp>
      <p:pic>
        <p:nvPicPr>
          <p:cNvPr id="111620" name="Picture 1" descr="external image Stevenson-Screen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43100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4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829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Contemporary</vt:lpstr>
      <vt:lpstr>Story</vt:lpstr>
      <vt:lpstr>Weather and Climate</vt:lpstr>
      <vt:lpstr>Aim: To know the equipment we can use to measure the weather?</vt:lpstr>
      <vt:lpstr>Weather is...</vt:lpstr>
      <vt:lpstr>Basic Definitions</vt:lpstr>
      <vt:lpstr>Use your table to record the following information.</vt:lpstr>
      <vt:lpstr>Temperature </vt:lpstr>
      <vt:lpstr>Max./Min. Thermometer</vt:lpstr>
      <vt:lpstr>Barometer</vt:lpstr>
      <vt:lpstr>Stevenson Screen</vt:lpstr>
      <vt:lpstr>Cloud Cover</vt:lpstr>
      <vt:lpstr>Cloud Cover</vt:lpstr>
      <vt:lpstr>Wind Speed</vt:lpstr>
      <vt:lpstr>Wind Vane</vt:lpstr>
      <vt:lpstr>Rainfall/Precipitation</vt:lpstr>
      <vt:lpstr>Rain Gauge</vt:lpstr>
      <vt:lpstr>Sunshine</vt:lpstr>
      <vt:lpstr>Wet/Dry Bulb Thermometer</vt:lpstr>
      <vt:lpstr>Visibility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and Climate</dc:title>
  <dc:creator>Jen Wood</dc:creator>
  <cp:lastModifiedBy>Jen Wood</cp:lastModifiedBy>
  <cp:revision>1</cp:revision>
  <dcterms:created xsi:type="dcterms:W3CDTF">2014-02-17T14:03:51Z</dcterms:created>
  <dcterms:modified xsi:type="dcterms:W3CDTF">2014-02-17T14:06:12Z</dcterms:modified>
</cp:coreProperties>
</file>