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81" r:id="rId4"/>
    <p:sldId id="282" r:id="rId5"/>
    <p:sldId id="291" r:id="rId6"/>
    <p:sldId id="263" r:id="rId7"/>
    <p:sldId id="292" r:id="rId8"/>
    <p:sldId id="293" r:id="rId9"/>
    <p:sldId id="289" r:id="rId10"/>
    <p:sldId id="294" r:id="rId11"/>
    <p:sldId id="297" r:id="rId12"/>
    <p:sldId id="295" r:id="rId13"/>
    <p:sldId id="296" r:id="rId14"/>
    <p:sldId id="298" r:id="rId15"/>
    <p:sldId id="29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BD39-9686-42CC-9D4D-B233AFDE203D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1222-FF17-432B-9B4E-8DA92C3832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79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17C5D-7F18-4273-BC31-7183A13E44F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17C5D-7F18-4273-BC31-7183A13E44F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7B3B-8C9E-4568-8521-94A12BEF484F}" type="datetimeFigureOut">
              <a:rPr lang="en-GB" smtClean="0"/>
              <a:pPr/>
              <a:t>04/02/2014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394A-0C43-46A0-9820-1C2542DF2E2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800" b="1" u="sng" dirty="0" smtClean="0">
                <a:solidFill>
                  <a:schemeClr val="bg1"/>
                </a:solidFill>
              </a:rPr>
              <a:t>Water World</a:t>
            </a:r>
            <a:endParaRPr lang="en-GB" sz="8800" b="1" u="sng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844824"/>
            <a:ext cx="309634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To know where water is found and what it comprises of.</a:t>
            </a:r>
            <a:endParaRPr lang="en-GB" sz="2200" dirty="0"/>
          </a:p>
        </p:txBody>
      </p:sp>
      <p:sp>
        <p:nvSpPr>
          <p:cNvPr id="10" name="Rectangle 9"/>
          <p:cNvSpPr/>
          <p:nvPr/>
        </p:nvSpPr>
        <p:spPr>
          <a:xfrm>
            <a:off x="683568" y="3429000"/>
            <a:ext cx="309634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chemeClr val="tx1"/>
                </a:solidFill>
              </a:rPr>
              <a:t>To be able to label and explain the hydrological cycle.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5013176"/>
            <a:ext cx="3096344" cy="1440160"/>
          </a:xfrm>
          <a:prstGeom prst="rect">
            <a:avLst/>
          </a:prstGeom>
          <a:solidFill>
            <a:srgbClr val="00B05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/>
              <a:t>To understand the links between the hydrosphere, lithosphere and biosphere.</a:t>
            </a:r>
            <a:endParaRPr lang="en-GB" sz="2200" dirty="0"/>
          </a:p>
        </p:txBody>
      </p:sp>
      <p:sp>
        <p:nvSpPr>
          <p:cNvPr id="17" name="Curved Right Arrow 16"/>
          <p:cNvSpPr/>
          <p:nvPr/>
        </p:nvSpPr>
        <p:spPr>
          <a:xfrm>
            <a:off x="395536" y="2708920"/>
            <a:ext cx="504056" cy="1080120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395536" y="4293096"/>
            <a:ext cx="504056" cy="1080120"/>
          </a:xfrm>
          <a:prstGeom prst="curved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bosch-home.co.uk/Files/Bosch/Gb/en/Winning%20Line/saveWater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52873"/>
            <a:ext cx="44386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9600" b="1" u="sng" dirty="0" smtClean="0">
                <a:solidFill>
                  <a:schemeClr val="bg2"/>
                </a:solidFill>
              </a:rPr>
              <a:t>TASK</a:t>
            </a:r>
            <a:endParaRPr lang="en-GB" sz="96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Add the links between the hydrosphere, atmosphere, biosphere and lithosphere by matching them to the correct part of the diagram.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u="sng" dirty="0" smtClean="0">
                <a:solidFill>
                  <a:schemeClr val="tx1"/>
                </a:solidFill>
              </a:rPr>
              <a:t>Exam practice – Bullet point the answers to these questions.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Describe the fastest route that rain falling over land can take to reach the ocean. (4)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Explain why tree planting slows water movement through the hydrological cycle. (4)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c/cd/Atmosphere-Biosphere-Hydrosphere-Lithosp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c/cd/Atmosphere-Biosphere-Hydrosphere-Lithosphe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Ten days of rain is stored in the clouds above the each.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59832" y="0"/>
            <a:ext cx="266429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Precipitation falls onto unvegetated ground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300192" y="0"/>
            <a:ext cx="2843808" cy="69269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Evaporation off water surfaces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3356992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leaves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2348880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Rain and snow falls off leaves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119664" y="2276872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caught and held on leaves when it rains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119664" y="3284984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drops off leaves to reach ground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555776" y="2348880"/>
            <a:ext cx="216024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Plant root uptake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5921896"/>
            <a:ext cx="190770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ground surface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051720" y="5921896"/>
            <a:ext cx="3024336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stored underground in aquifers and on land as ice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96336" y="5589240"/>
            <a:ext cx="1547664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Rivers, streams, lakes and oceans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563888" y="4941168"/>
            <a:ext cx="237626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flows off land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Ten days of rain is stored in the clouds above the each.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59832" y="0"/>
            <a:ext cx="2664296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Precipitation falls onto unvegetated ground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868144" y="0"/>
            <a:ext cx="2843808" cy="9087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Evaporation off water surfaces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276872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leaves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2483768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Rain and snow falls off leaves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860032" y="1124744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caught and held on leaves when it rains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48064" y="2276872"/>
            <a:ext cx="3024336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drops off leaves to reach ground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55776" y="1124744"/>
            <a:ext cx="2160240" cy="9361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Plant root uptake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19672" y="3356992"/>
            <a:ext cx="190770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evaporates off ground surface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35896" y="3356992"/>
            <a:ext cx="3024336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is stored underground in aquifers and on land as ice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3356992"/>
            <a:ext cx="1547664" cy="9361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Rivers, streams, lakes and oceans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627784" y="2276872"/>
            <a:ext cx="2376264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Water flows off land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31853" r="33430" b="6824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9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31853" r="33430" b="6824"/>
          <a:stretch/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4523"/>
            <a:ext cx="9144000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34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What is the definition of water?</a:t>
            </a:r>
            <a:endParaRPr lang="en-GB" sz="6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A colourless, tasteless, transparent, odourless liquid that forms the seas, rivers and rain.</a:t>
            </a:r>
          </a:p>
          <a:p>
            <a:endParaRPr lang="en-GB" sz="3200" dirty="0" smtClean="0"/>
          </a:p>
          <a:p>
            <a:endParaRPr lang="en-GB" sz="2400" dirty="0" smtClean="0"/>
          </a:p>
        </p:txBody>
      </p:sp>
      <p:pic>
        <p:nvPicPr>
          <p:cNvPr id="14338" name="Picture 2" descr="http://static.water.org/public/01_water_2012.jpg"/>
          <p:cNvPicPr>
            <a:picLocks noChangeAspect="1" noChangeArrowheads="1"/>
          </p:cNvPicPr>
          <p:nvPr/>
        </p:nvPicPr>
        <p:blipFill>
          <a:blip r:embed="rId3" cstate="print"/>
          <a:srcRect b="65401"/>
          <a:stretch>
            <a:fillRect/>
          </a:stretch>
        </p:blipFill>
        <p:spPr bwMode="auto">
          <a:xfrm>
            <a:off x="251520" y="3501008"/>
            <a:ext cx="4857750" cy="288032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8" t="26824" r="1949" b="44059"/>
          <a:stretch/>
        </p:blipFill>
        <p:spPr bwMode="auto">
          <a:xfrm>
            <a:off x="5278251" y="2060848"/>
            <a:ext cx="3658441" cy="415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Where is water found?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t="26768" r="20964" b="24714"/>
          <a:stretch/>
        </p:blipFill>
        <p:spPr bwMode="auto">
          <a:xfrm>
            <a:off x="683568" y="1844824"/>
            <a:ext cx="7772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need to draw 3 bar graphs showing the compounds of water – similar to the one we have just been looking at.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Task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53461"/>
              </p:ext>
            </p:extLst>
          </p:nvPr>
        </p:nvGraphicFramePr>
        <p:xfrm>
          <a:off x="701051" y="3356992"/>
          <a:ext cx="7754916" cy="346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972"/>
                <a:gridCol w="2584972"/>
                <a:gridCol w="2584972"/>
              </a:tblGrid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 1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 2 (of fresh water)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Bar</a:t>
                      </a:r>
                      <a:r>
                        <a:rPr lang="en-GB" sz="2400" baseline="0" dirty="0" smtClean="0"/>
                        <a:t> 3 (of surface water)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Fresh Water –</a:t>
                      </a:r>
                      <a:r>
                        <a:rPr lang="en-GB" sz="2400" baseline="0" dirty="0" smtClean="0"/>
                        <a:t> 3%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Ice</a:t>
                      </a:r>
                      <a:r>
                        <a:rPr lang="en-GB" sz="2400" baseline="0" dirty="0" smtClean="0"/>
                        <a:t> – 79%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Lakes – 52%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Salt Water – 97%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Underground – 20%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Soil –</a:t>
                      </a:r>
                      <a:r>
                        <a:rPr lang="en-GB" sz="2400" baseline="0" dirty="0" smtClean="0"/>
                        <a:t> 38%</a:t>
                      </a:r>
                      <a:endParaRPr lang="en-GB" sz="2400" dirty="0"/>
                    </a:p>
                  </a:txBody>
                  <a:tcPr anchor="ctr"/>
                </a:tc>
              </a:tr>
              <a:tr h="67614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Surface</a:t>
                      </a:r>
                      <a:r>
                        <a:rPr lang="en-GB" sz="2400" baseline="0" dirty="0" smtClean="0"/>
                        <a:t> 1%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Atmosphere</a:t>
                      </a:r>
                      <a:r>
                        <a:rPr lang="en-GB" sz="2400" baseline="0" dirty="0" smtClean="0"/>
                        <a:t> – 8%</a:t>
                      </a:r>
                      <a:endParaRPr lang="en-GB" sz="2400" dirty="0"/>
                    </a:p>
                  </a:txBody>
                  <a:tcPr anchor="ctr"/>
                </a:tc>
              </a:tr>
              <a:tr h="463756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Rivers – 1%</a:t>
                      </a:r>
                      <a:endParaRPr lang="en-GB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5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The Water Cycle</a:t>
            </a:r>
            <a:endParaRPr lang="en-GB" sz="6600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746250"/>
            <a:ext cx="691356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5202237"/>
            <a:ext cx="40671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4770437"/>
            <a:ext cx="360045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889125"/>
            <a:ext cx="3384550" cy="8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49" y="1962150"/>
            <a:ext cx="3241675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3670300"/>
            <a:ext cx="316865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5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chemeClr val="bg2"/>
                </a:solidFill>
              </a:rPr>
              <a:t>TASK</a:t>
            </a:r>
            <a:endParaRPr lang="en-GB" sz="80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55446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Each of you has half of a more difficult diagram showing the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hydrological cycle. Sit back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 back with a partner (DO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NOT LET THEM SEE YOUR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DIAGRAM). Try and explain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your diagram to them –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they must draw it and label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it from your explanation on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their whiteboards.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Swap and try to draw your other half. 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best-norman-rockwell-art.com/images/1920-10-09-Saturday-Evening-Post-Norman-Rockwell-cover-Man-and-Woman-Seated-Back-to-Back-no-logo-400-Digimar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8" y="2364283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8000" b="1" u="sng" dirty="0" smtClean="0">
                <a:solidFill>
                  <a:schemeClr val="bg2"/>
                </a:solidFill>
              </a:rPr>
              <a:t>The Water Cycle</a:t>
            </a:r>
            <a:endParaRPr lang="en-GB" sz="80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17470" r="4485" b="6824"/>
          <a:stretch/>
        </p:blipFill>
        <p:spPr bwMode="auto">
          <a:xfrm>
            <a:off x="-2799" y="1772816"/>
            <a:ext cx="9122621" cy="510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u="sng" dirty="0" smtClean="0"/>
              <a:t>TASK</a:t>
            </a:r>
            <a:endParaRPr lang="en-GB" sz="66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179387" y="1844824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Condensation</a:t>
            </a: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79387" y="2349649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Evaporation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79387" y="2852886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Surface runoff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79387" y="3357711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Precipitation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79387" y="3860949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Groundwater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79387" y="4365774"/>
            <a:ext cx="25193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Trebuchet MS" pitchFamily="34" charset="0"/>
              </a:rPr>
              <a:t>Transpiration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2843212" y="1844824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When water changes from a liquid to vapour.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2843212" y="2349649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When cooling vapour turns into a liquid.</a:t>
            </a:r>
          </a:p>
        </p:txBody>
      </p:sp>
      <p:sp>
        <p:nvSpPr>
          <p:cNvPr id="16" name="Rectangle 50"/>
          <p:cNvSpPr>
            <a:spLocks noChangeArrowheads="1"/>
          </p:cNvSpPr>
          <p:nvPr/>
        </p:nvSpPr>
        <p:spPr bwMode="auto">
          <a:xfrm>
            <a:off x="2843212" y="2852886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Water that falls on the earth’s surface (rain, snow).</a:t>
            </a: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2843212" y="3357711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Movement of water over the land (river).</a:t>
            </a:r>
          </a:p>
        </p:txBody>
      </p:sp>
      <p:sp>
        <p:nvSpPr>
          <p:cNvPr id="18" name="Rectangle 52"/>
          <p:cNvSpPr>
            <a:spLocks noChangeArrowheads="1"/>
          </p:cNvSpPr>
          <p:nvPr/>
        </p:nvSpPr>
        <p:spPr bwMode="auto">
          <a:xfrm>
            <a:off x="2843212" y="3860949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Plants giving off water vapour from their leaves.</a:t>
            </a:r>
          </a:p>
        </p:txBody>
      </p:sp>
      <p:sp>
        <p:nvSpPr>
          <p:cNvPr id="19" name="Rectangle 53"/>
          <p:cNvSpPr>
            <a:spLocks noChangeArrowheads="1"/>
          </p:cNvSpPr>
          <p:nvPr/>
        </p:nvSpPr>
        <p:spPr bwMode="auto">
          <a:xfrm>
            <a:off x="2843212" y="4365774"/>
            <a:ext cx="6156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Water that has sunk through the ground to the rocks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7" y="4941168"/>
            <a:ext cx="8820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Match up the definitions with the statements – write them neatly into your book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C000"/>
                </a:solidFill>
              </a:rPr>
              <a:t>Draw the water cycle diagram and add the labels above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Peer mark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  <a:solidFill>
            <a:schemeClr val="tx2">
              <a:lumMod val="50000"/>
            </a:schemeClr>
          </a:solidFill>
          <a:ln w="635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5400" b="1" u="sng" dirty="0" smtClean="0">
                <a:solidFill>
                  <a:schemeClr val="bg2"/>
                </a:solidFill>
              </a:rPr>
              <a:t>Hydrosphere relationships</a:t>
            </a:r>
            <a:endParaRPr lang="en-GB" sz="54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188640"/>
            <a:ext cx="216024" cy="1440160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539552" y="1844824"/>
            <a:ext cx="48245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The Earth’s biosphere captures and stores water. Vegetation leaves store water until the water evaporates – therefore it is a regulated flow. As a result forests are an excellent flood defence as it intercepts water which might get to the river too quickly in a flash flood.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lithosphere also acts as a water store. Soils and rocks hold water for a period of time – this is dependant on how permeable the surface is.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sos.noaa.gov/Education/images/seacurren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299520" cy="3299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618</Words>
  <Application>Microsoft Office PowerPoint</Application>
  <PresentationFormat>Экран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Water World</vt:lpstr>
      <vt:lpstr>Презентация PowerPoint</vt:lpstr>
      <vt:lpstr>Презентация PowerPoint</vt:lpstr>
      <vt:lpstr>Презентация PowerPoint</vt:lpstr>
      <vt:lpstr>Презентация PowerPoint</vt:lpstr>
      <vt:lpstr>TASK</vt:lpstr>
      <vt:lpstr>The Water Cycle</vt:lpstr>
      <vt:lpstr>Презентация PowerPoint</vt:lpstr>
      <vt:lpstr>Hydrosphere relationships</vt:lpstr>
      <vt:lpstr>TASK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The Ravensbourne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alucas</dc:creator>
  <cp:lastModifiedBy>Jennifer Wood</cp:lastModifiedBy>
  <cp:revision>32</cp:revision>
  <cp:lastPrinted>2012-12-03T07:41:31Z</cp:lastPrinted>
  <dcterms:created xsi:type="dcterms:W3CDTF">2012-07-11T10:25:23Z</dcterms:created>
  <dcterms:modified xsi:type="dcterms:W3CDTF">2014-02-04T03:33:22Z</dcterms:modified>
</cp:coreProperties>
</file>