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80" r:id="rId3"/>
    <p:sldId id="281" r:id="rId4"/>
    <p:sldId id="290" r:id="rId5"/>
    <p:sldId id="291" r:id="rId6"/>
    <p:sldId id="297" r:id="rId7"/>
    <p:sldId id="263" r:id="rId8"/>
    <p:sldId id="289" r:id="rId9"/>
    <p:sldId id="292" r:id="rId10"/>
    <p:sldId id="293" r:id="rId11"/>
    <p:sldId id="294" r:id="rId12"/>
    <p:sldId id="295" r:id="rId13"/>
    <p:sldId id="296"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CC"/>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4" d="100"/>
          <a:sy n="94" d="100"/>
        </p:scale>
        <p:origin x="-840"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CFABD39-9686-42CC-9D4D-B233AFDE203D}" type="datetimeFigureOut">
              <a:rPr lang="en-GB" smtClean="0"/>
              <a:pPr/>
              <a:t>04/02/2014</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6BE1222-FF17-432B-9B4E-8DA92C3832E0}" type="slidenum">
              <a:rPr lang="en-GB" smtClean="0"/>
              <a:pPr/>
              <a:t>‹#›</a:t>
            </a:fld>
            <a:endParaRPr lang="en-GB" dirty="0"/>
          </a:p>
        </p:txBody>
      </p:sp>
    </p:spTree>
    <p:extLst>
      <p:ext uri="{BB962C8B-B14F-4D97-AF65-F5344CB8AC3E}">
        <p14:creationId xmlns:p14="http://schemas.microsoft.com/office/powerpoint/2010/main" val="41467910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64417C5D-7F18-4273-BC31-7183A13E44F8}" type="slidenum">
              <a:rPr lang="en-GB" smtClean="0"/>
              <a:pPr>
                <a:defRPr/>
              </a:pPr>
              <a:t>2</a:t>
            </a:fld>
            <a:endParaRPr lang="en-GB"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27A97B3B-8C9E-4568-8521-94A12BEF484F}" type="datetimeFigureOut">
              <a:rPr lang="en-GB" smtClean="0"/>
              <a:pPr/>
              <a:t>04/02/2014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A78394A-0C43-46A0-9820-1C2542DF2E2D}" type="slidenum">
              <a:rPr lang="en-GB" smtClean="0"/>
              <a:pPr/>
              <a:t>‹#›</a:t>
            </a:fld>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7A97B3B-8C9E-4568-8521-94A12BEF484F}" type="datetimeFigureOut">
              <a:rPr lang="en-GB" smtClean="0"/>
              <a:pPr/>
              <a:t>04/02/2014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A78394A-0C43-46A0-9820-1C2542DF2E2D}" type="slidenum">
              <a:rPr lang="en-GB" smtClean="0"/>
              <a:pPr/>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7A97B3B-8C9E-4568-8521-94A12BEF484F}" type="datetimeFigureOut">
              <a:rPr lang="en-GB" smtClean="0"/>
              <a:pPr/>
              <a:t>04/02/2014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A78394A-0C43-46A0-9820-1C2542DF2E2D}" type="slidenum">
              <a:rPr lang="en-GB" smtClean="0"/>
              <a:pPr/>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7A97B3B-8C9E-4568-8521-94A12BEF484F}" type="datetimeFigureOut">
              <a:rPr lang="en-GB" smtClean="0"/>
              <a:pPr/>
              <a:t>04/02/2014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A78394A-0C43-46A0-9820-1C2542DF2E2D}" type="slidenum">
              <a:rPr lang="en-GB" smtClean="0"/>
              <a:pPr/>
              <a:t>‹#›</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7A97B3B-8C9E-4568-8521-94A12BEF484F}" type="datetimeFigureOut">
              <a:rPr lang="en-GB" smtClean="0"/>
              <a:pPr/>
              <a:t>04/02/2014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A78394A-0C43-46A0-9820-1C2542DF2E2D}" type="slidenum">
              <a:rPr lang="en-GB" smtClean="0"/>
              <a:pPr/>
              <a:t>‹#›</a:t>
            </a:fld>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7A97B3B-8C9E-4568-8521-94A12BEF484F}" type="datetimeFigureOut">
              <a:rPr lang="en-GB" smtClean="0"/>
              <a:pPr/>
              <a:t>04/02/2014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FA78394A-0C43-46A0-9820-1C2542DF2E2D}" type="slidenum">
              <a:rPr lang="en-GB" smtClean="0"/>
              <a:pPr/>
              <a:t>‹#›</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7A97B3B-8C9E-4568-8521-94A12BEF484F}" type="datetimeFigureOut">
              <a:rPr lang="en-GB" smtClean="0"/>
              <a:pPr/>
              <a:t>04/02/2014</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FA78394A-0C43-46A0-9820-1C2542DF2E2D}" type="slidenum">
              <a:rPr lang="en-GB" smtClean="0"/>
              <a:pPr/>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7A97B3B-8C9E-4568-8521-94A12BEF484F}" type="datetimeFigureOut">
              <a:rPr lang="en-GB" smtClean="0"/>
              <a:pPr/>
              <a:t>04/02/2014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FA78394A-0C43-46A0-9820-1C2542DF2E2D}" type="slidenum">
              <a:rPr lang="en-GB" smtClean="0"/>
              <a:pPr/>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A97B3B-8C9E-4568-8521-94A12BEF484F}" type="datetimeFigureOut">
              <a:rPr lang="en-GB" smtClean="0"/>
              <a:pPr/>
              <a:t>04/02/2014</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FA78394A-0C43-46A0-9820-1C2542DF2E2D}" type="slidenum">
              <a:rPr lang="en-GB" smtClean="0"/>
              <a:pPr/>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A97B3B-8C9E-4568-8521-94A12BEF484F}" type="datetimeFigureOut">
              <a:rPr lang="en-GB" smtClean="0"/>
              <a:pPr/>
              <a:t>04/02/2014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FA78394A-0C43-46A0-9820-1C2542DF2E2D}" type="slidenum">
              <a:rPr lang="en-GB" smtClean="0"/>
              <a:pPr/>
              <a:t>‹#›</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A97B3B-8C9E-4568-8521-94A12BEF484F}" type="datetimeFigureOut">
              <a:rPr lang="en-GB" smtClean="0"/>
              <a:pPr/>
              <a:t>04/02/2014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FA78394A-0C43-46A0-9820-1C2542DF2E2D}" type="slidenum">
              <a:rPr lang="en-GB" smtClean="0"/>
              <a:pPr/>
              <a:t>‹#›</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A97B3B-8C9E-4568-8521-94A12BEF484F}" type="datetimeFigureOut">
              <a:rPr lang="en-GB" smtClean="0"/>
              <a:pPr/>
              <a:t>04/02/2014</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78394A-0C43-46A0-9820-1C2542DF2E2D}" type="slidenum">
              <a:rPr lang="en-GB" smtClean="0"/>
              <a:pPr/>
              <a:t>‹#›</a:t>
            </a:fld>
            <a:endParaRPr lang="en-GB"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www.bbc.co.uk/learningzone/clips/the-sonoran-desert-over-extraction-of-water/3099.html"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88640"/>
            <a:ext cx="7772400" cy="1470025"/>
          </a:xfrm>
          <a:solidFill>
            <a:schemeClr val="tx2">
              <a:lumMod val="60000"/>
              <a:lumOff val="40000"/>
            </a:schemeClr>
          </a:solidFill>
          <a:ln w="63500">
            <a:solidFill>
              <a:schemeClr val="tx1"/>
            </a:solidFill>
          </a:ln>
        </p:spPr>
        <p:txBody>
          <a:bodyPr>
            <a:noAutofit/>
          </a:bodyPr>
          <a:lstStyle/>
          <a:p>
            <a:r>
              <a:rPr lang="en-GB" sz="4800" b="1" u="sng" dirty="0" smtClean="0">
                <a:solidFill>
                  <a:schemeClr val="bg1"/>
                </a:solidFill>
              </a:rPr>
              <a:t>Living with water shortages</a:t>
            </a:r>
            <a:endParaRPr lang="en-GB" sz="4800" b="1" u="sng" dirty="0">
              <a:solidFill>
                <a:schemeClr val="bg1"/>
              </a:solidFill>
            </a:endParaRPr>
          </a:p>
        </p:txBody>
      </p:sp>
      <p:sp>
        <p:nvSpPr>
          <p:cNvPr id="6" name="Rectangle 5"/>
          <p:cNvSpPr/>
          <p:nvPr/>
        </p:nvSpPr>
        <p:spPr>
          <a:xfrm>
            <a:off x="683568" y="1844824"/>
            <a:ext cx="3096344" cy="1440160"/>
          </a:xfrm>
          <a:prstGeom prst="rect">
            <a:avLst/>
          </a:prstGeom>
          <a:solidFill>
            <a:srgbClr val="FF00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dirty="0" smtClean="0"/>
              <a:t>To know why water availability and quality is declining</a:t>
            </a:r>
            <a:endParaRPr lang="en-GB" sz="2200" dirty="0"/>
          </a:p>
        </p:txBody>
      </p:sp>
      <p:sp>
        <p:nvSpPr>
          <p:cNvPr id="10" name="Rectangle 9"/>
          <p:cNvSpPr/>
          <p:nvPr/>
        </p:nvSpPr>
        <p:spPr>
          <a:xfrm>
            <a:off x="683568" y="3429000"/>
            <a:ext cx="3096344" cy="1440160"/>
          </a:xfrm>
          <a:prstGeom prst="rect">
            <a:avLst/>
          </a:prstGeom>
          <a:solidFill>
            <a:srgbClr val="FFFF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dirty="0" smtClean="0">
                <a:solidFill>
                  <a:schemeClr val="tx1"/>
                </a:solidFill>
              </a:rPr>
              <a:t>To be able to explain the difference between water scarcity and water stress</a:t>
            </a:r>
            <a:endParaRPr lang="en-GB" sz="2200" dirty="0">
              <a:solidFill>
                <a:schemeClr val="tx1"/>
              </a:solidFill>
            </a:endParaRPr>
          </a:p>
        </p:txBody>
      </p:sp>
      <p:sp>
        <p:nvSpPr>
          <p:cNvPr id="11" name="Rectangle 10"/>
          <p:cNvSpPr/>
          <p:nvPr/>
        </p:nvSpPr>
        <p:spPr>
          <a:xfrm>
            <a:off x="683568" y="5013176"/>
            <a:ext cx="3096344" cy="1440160"/>
          </a:xfrm>
          <a:prstGeom prst="rect">
            <a:avLst/>
          </a:prstGeom>
          <a:solidFill>
            <a:srgbClr val="00B05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dirty="0" smtClean="0"/>
              <a:t>To understand how changes in water supplies can impact on people and ecosystems.</a:t>
            </a:r>
            <a:endParaRPr lang="en-GB" sz="2200" dirty="0"/>
          </a:p>
        </p:txBody>
      </p:sp>
      <p:sp>
        <p:nvSpPr>
          <p:cNvPr id="17" name="Curved Right Arrow 16"/>
          <p:cNvSpPr/>
          <p:nvPr/>
        </p:nvSpPr>
        <p:spPr>
          <a:xfrm>
            <a:off x="395536" y="2708920"/>
            <a:ext cx="504056" cy="1080120"/>
          </a:xfrm>
          <a:prstGeom prst="curvedRightArrow">
            <a:avLst/>
          </a:prstGeom>
          <a:solidFill>
            <a:srgbClr val="FF33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8" name="Curved Right Arrow 17"/>
          <p:cNvSpPr/>
          <p:nvPr/>
        </p:nvSpPr>
        <p:spPr>
          <a:xfrm>
            <a:off x="395536" y="4293096"/>
            <a:ext cx="504056" cy="1080120"/>
          </a:xfrm>
          <a:prstGeom prst="curvedRightArrow">
            <a:avLst/>
          </a:prstGeom>
          <a:solidFill>
            <a:srgbClr val="FF33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pic>
        <p:nvPicPr>
          <p:cNvPr id="3" name="Picture 2" descr="http://www.unvertical.com/water%20scarcity%20bird%20and%20tap.jpg"/>
          <p:cNvPicPr>
            <a:picLocks noChangeAspect="1" noChangeArrowheads="1"/>
          </p:cNvPicPr>
          <p:nvPr/>
        </p:nvPicPr>
        <p:blipFill>
          <a:blip r:embed="rId2" cstate="print"/>
          <a:srcRect/>
          <a:stretch>
            <a:fillRect/>
          </a:stretch>
        </p:blipFill>
        <p:spPr bwMode="auto">
          <a:xfrm>
            <a:off x="3923928" y="1844824"/>
            <a:ext cx="4536504" cy="4608512"/>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2" cstate="print"/>
          <a:srcRect l="19090" t="33094" r="23907" b="24578"/>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2" cstate="print"/>
          <a:srcRect l="19090" t="13407" r="23907" b="14735"/>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2" cstate="print"/>
          <a:srcRect l="19090" t="47859" r="23907" b="15719"/>
          <a:stretch>
            <a:fillRect/>
          </a:stretch>
        </p:blipFill>
        <p:spPr bwMode="auto">
          <a:xfrm>
            <a:off x="0" y="0"/>
            <a:ext cx="9144000" cy="5085184"/>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2" cstate="print"/>
          <a:srcRect l="17983" t="16360" r="24460" b="29500"/>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683568" y="188640"/>
            <a:ext cx="7772400" cy="1470025"/>
          </a:xfrm>
          <a:prstGeom prst="rect">
            <a:avLst/>
          </a:prstGeom>
          <a:solidFill>
            <a:schemeClr val="accent2">
              <a:lumMod val="40000"/>
              <a:lumOff val="60000"/>
            </a:schemeClr>
          </a:solidFill>
          <a:ln w="63500">
            <a:solidFill>
              <a:schemeClr val="tx1"/>
            </a:solidFill>
          </a:ln>
        </p:spPr>
        <p:txBody>
          <a:bodyPr vert="horz" lIns="91440" tIns="45720" rIns="91440" bIns="45720" rtlCol="0" anchor="ct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6600" b="1" u="sng" dirty="0" smtClean="0"/>
              <a:t>Water availability and quality…</a:t>
            </a:r>
            <a:endParaRPr lang="en-GB" sz="6600" b="1" u="sng" dirty="0"/>
          </a:p>
        </p:txBody>
      </p:sp>
      <p:sp>
        <p:nvSpPr>
          <p:cNvPr id="10" name="Rectangle 9"/>
          <p:cNvSpPr/>
          <p:nvPr/>
        </p:nvSpPr>
        <p:spPr>
          <a:xfrm>
            <a:off x="323528" y="188640"/>
            <a:ext cx="216024" cy="1440160"/>
          </a:xfrm>
          <a:prstGeom prst="rect">
            <a:avLst/>
          </a:prstGeom>
          <a:solidFill>
            <a:srgbClr val="FF00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400" dirty="0" smtClean="0">
              <a:solidFill>
                <a:srgbClr val="FF0000"/>
              </a:solidFill>
            </a:endParaRPr>
          </a:p>
        </p:txBody>
      </p:sp>
      <p:sp>
        <p:nvSpPr>
          <p:cNvPr id="11" name="Rectangle 10"/>
          <p:cNvSpPr/>
          <p:nvPr/>
        </p:nvSpPr>
        <p:spPr>
          <a:xfrm>
            <a:off x="8604448" y="188640"/>
            <a:ext cx="216024" cy="1440160"/>
          </a:xfrm>
          <a:prstGeom prst="rect">
            <a:avLst/>
          </a:prstGeom>
          <a:solidFill>
            <a:srgbClr val="FF00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400" dirty="0" smtClean="0">
              <a:solidFill>
                <a:srgbClr val="FF0000"/>
              </a:solidFill>
            </a:endParaRPr>
          </a:p>
        </p:txBody>
      </p:sp>
      <p:sp>
        <p:nvSpPr>
          <p:cNvPr id="6" name="TextBox 5"/>
          <p:cNvSpPr txBox="1"/>
          <p:nvPr/>
        </p:nvSpPr>
        <p:spPr>
          <a:xfrm>
            <a:off x="3779912" y="1844824"/>
            <a:ext cx="4608512" cy="4524315"/>
          </a:xfrm>
          <a:prstGeom prst="rect">
            <a:avLst/>
          </a:prstGeom>
          <a:noFill/>
        </p:spPr>
        <p:txBody>
          <a:bodyPr wrap="square" rtlCol="0">
            <a:spAutoFit/>
          </a:bodyPr>
          <a:lstStyle/>
          <a:p>
            <a:pPr algn="just"/>
            <a:r>
              <a:rPr lang="en-GB" sz="2400" dirty="0" smtClean="0"/>
              <a:t>The world is currently facing a freshwater crisis. Demand is soaring as population increases, and supplies are becoming increasingly unpredictable. Many economists predict that in the future we may experience water wars, especially in the Middle East. </a:t>
            </a:r>
          </a:p>
          <a:p>
            <a:pPr algn="just"/>
            <a:endParaRPr lang="en-GB" sz="2400" dirty="0" smtClean="0"/>
          </a:p>
          <a:p>
            <a:pPr algn="just"/>
            <a:r>
              <a:rPr lang="en-GB" sz="2400" b="1" u="sng" dirty="0" smtClean="0"/>
              <a:t>TASK</a:t>
            </a:r>
          </a:p>
          <a:p>
            <a:pPr algn="just"/>
            <a:r>
              <a:rPr lang="en-GB" sz="2400" dirty="0" smtClean="0"/>
              <a:t>Make notes on demands and pressure in the Sonoran Desert.</a:t>
            </a:r>
          </a:p>
        </p:txBody>
      </p:sp>
      <p:pic>
        <p:nvPicPr>
          <p:cNvPr id="12290" name="Picture 2" descr="http://www.capewatersolutions.co.za/wp-content/uploads/2010/06/water-scarcity-middle-east.jpg"/>
          <p:cNvPicPr>
            <a:picLocks noChangeAspect="1" noChangeArrowheads="1"/>
          </p:cNvPicPr>
          <p:nvPr/>
        </p:nvPicPr>
        <p:blipFill>
          <a:blip r:embed="rId3" cstate="print"/>
          <a:srcRect/>
          <a:stretch>
            <a:fillRect/>
          </a:stretch>
        </p:blipFill>
        <p:spPr bwMode="auto">
          <a:xfrm>
            <a:off x="827584" y="2132856"/>
            <a:ext cx="2683018" cy="3888432"/>
          </a:xfrm>
          <a:prstGeom prst="rect">
            <a:avLst/>
          </a:prstGeom>
          <a:noFill/>
        </p:spPr>
      </p:pic>
      <p:sp>
        <p:nvSpPr>
          <p:cNvPr id="7" name="Rectangle 6"/>
          <p:cNvSpPr/>
          <p:nvPr/>
        </p:nvSpPr>
        <p:spPr>
          <a:xfrm>
            <a:off x="0" y="6211669"/>
            <a:ext cx="9144000" cy="646331"/>
          </a:xfrm>
          <a:prstGeom prst="rect">
            <a:avLst/>
          </a:prstGeom>
        </p:spPr>
        <p:txBody>
          <a:bodyPr wrap="square">
            <a:spAutoFit/>
          </a:bodyPr>
          <a:lstStyle/>
          <a:p>
            <a:r>
              <a:rPr lang="en-GB" dirty="0" smtClean="0">
                <a:hlinkClick r:id="rId4"/>
              </a:rPr>
              <a:t>http://www.bbc.co.uk/learningzone/clips/the-sonoran-desert-over-extraction-of-water/3099.html</a:t>
            </a:r>
            <a:r>
              <a:rPr lang="en-GB" dirty="0" smtClean="0"/>
              <a:t> </a:t>
            </a:r>
            <a:endParaRPr lang="en-GB" dirty="0"/>
          </a:p>
        </p:txBody>
      </p:sp>
    </p:spTree>
    <p:extLst>
      <p:ext uri="{BB962C8B-B14F-4D97-AF65-F5344CB8AC3E}">
        <p14:creationId xmlns:p14="http://schemas.microsoft.com/office/powerpoint/2010/main" val="37082932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683568" y="188640"/>
            <a:ext cx="7772400" cy="1470025"/>
          </a:xfrm>
          <a:prstGeom prst="rect">
            <a:avLst/>
          </a:prstGeom>
          <a:solidFill>
            <a:schemeClr val="accent2">
              <a:lumMod val="40000"/>
              <a:lumOff val="60000"/>
            </a:schemeClr>
          </a:solidFill>
          <a:ln w="63500">
            <a:solidFill>
              <a:schemeClr val="tx1"/>
            </a:solidFill>
          </a:ln>
        </p:spPr>
        <p:txBody>
          <a:bodyPr vert="horz" lIns="91440" tIns="45720" rIns="91440" bIns="45720" rtlCol="0" anchor="ct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6600" b="1" u="sng" dirty="0" smtClean="0"/>
              <a:t>Water availability and quality…</a:t>
            </a:r>
            <a:endParaRPr lang="en-GB" sz="6600" b="1" u="sng" dirty="0"/>
          </a:p>
        </p:txBody>
      </p:sp>
      <p:sp>
        <p:nvSpPr>
          <p:cNvPr id="6" name="Rectangle 5"/>
          <p:cNvSpPr/>
          <p:nvPr/>
        </p:nvSpPr>
        <p:spPr>
          <a:xfrm>
            <a:off x="323528" y="188640"/>
            <a:ext cx="216024" cy="1440160"/>
          </a:xfrm>
          <a:prstGeom prst="rect">
            <a:avLst/>
          </a:prstGeom>
          <a:solidFill>
            <a:srgbClr val="FF00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400" dirty="0" smtClean="0">
              <a:solidFill>
                <a:schemeClr val="bg2"/>
              </a:solidFill>
            </a:endParaRPr>
          </a:p>
        </p:txBody>
      </p:sp>
      <p:sp>
        <p:nvSpPr>
          <p:cNvPr id="7" name="Rectangle 6"/>
          <p:cNvSpPr/>
          <p:nvPr/>
        </p:nvSpPr>
        <p:spPr>
          <a:xfrm>
            <a:off x="8604448" y="188640"/>
            <a:ext cx="216024" cy="1440160"/>
          </a:xfrm>
          <a:prstGeom prst="rect">
            <a:avLst/>
          </a:prstGeom>
          <a:solidFill>
            <a:srgbClr val="FF00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400" dirty="0" smtClean="0">
              <a:solidFill>
                <a:schemeClr val="bg2"/>
              </a:solidFill>
            </a:endParaRPr>
          </a:p>
        </p:txBody>
      </p:sp>
      <p:sp>
        <p:nvSpPr>
          <p:cNvPr id="9" name="TextBox 8"/>
          <p:cNvSpPr txBox="1"/>
          <p:nvPr/>
        </p:nvSpPr>
        <p:spPr>
          <a:xfrm>
            <a:off x="755576" y="1844824"/>
            <a:ext cx="7632848" cy="4401205"/>
          </a:xfrm>
          <a:prstGeom prst="rect">
            <a:avLst/>
          </a:prstGeom>
          <a:noFill/>
        </p:spPr>
        <p:txBody>
          <a:bodyPr wrap="square" rtlCol="0">
            <a:spAutoFit/>
          </a:bodyPr>
          <a:lstStyle/>
          <a:p>
            <a:pPr algn="just"/>
            <a:r>
              <a:rPr lang="en-GB" sz="2800" dirty="0" smtClean="0"/>
              <a:t>The increasing use of water for agriculture is having a major impact on the amount of water remaining for other uses. A rapidly rising global population and constant economic development, especially in countries such as China and India, means that industrial and domestic demand has also grown. More water is needed for manufacturing industries, and rising living standards means people use more water at home for showers, washing machines and so on.</a:t>
            </a:r>
          </a:p>
        </p:txBody>
      </p:sp>
    </p:spTree>
    <p:extLst>
      <p:ext uri="{BB962C8B-B14F-4D97-AF65-F5344CB8AC3E}">
        <p14:creationId xmlns:p14="http://schemas.microsoft.com/office/powerpoint/2010/main" val="11794577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683568" y="188640"/>
            <a:ext cx="7772400" cy="1470025"/>
          </a:xfrm>
          <a:prstGeom prst="rect">
            <a:avLst/>
          </a:prstGeom>
          <a:solidFill>
            <a:schemeClr val="accent2">
              <a:lumMod val="40000"/>
              <a:lumOff val="60000"/>
            </a:schemeClr>
          </a:solidFill>
          <a:ln w="63500">
            <a:solidFill>
              <a:schemeClr val="tx1"/>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6600" b="1" u="sng" dirty="0" smtClean="0"/>
              <a:t>TASK - Continuum</a:t>
            </a:r>
            <a:endParaRPr lang="en-GB" sz="6600" b="1" u="sng" dirty="0"/>
          </a:p>
        </p:txBody>
      </p:sp>
      <p:sp>
        <p:nvSpPr>
          <p:cNvPr id="6" name="Rectangle 5"/>
          <p:cNvSpPr/>
          <p:nvPr/>
        </p:nvSpPr>
        <p:spPr>
          <a:xfrm>
            <a:off x="323528" y="188640"/>
            <a:ext cx="216024" cy="1440160"/>
          </a:xfrm>
          <a:prstGeom prst="rect">
            <a:avLst/>
          </a:prstGeom>
          <a:solidFill>
            <a:srgbClr val="FF00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400" dirty="0" smtClean="0">
              <a:solidFill>
                <a:schemeClr val="bg2"/>
              </a:solidFill>
            </a:endParaRPr>
          </a:p>
        </p:txBody>
      </p:sp>
      <p:sp>
        <p:nvSpPr>
          <p:cNvPr id="7" name="Rectangle 6"/>
          <p:cNvSpPr/>
          <p:nvPr/>
        </p:nvSpPr>
        <p:spPr>
          <a:xfrm>
            <a:off x="8604448" y="188640"/>
            <a:ext cx="216024" cy="1440160"/>
          </a:xfrm>
          <a:prstGeom prst="rect">
            <a:avLst/>
          </a:prstGeom>
          <a:solidFill>
            <a:srgbClr val="FF00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400" dirty="0" smtClean="0">
              <a:solidFill>
                <a:schemeClr val="bg2"/>
              </a:solidFill>
            </a:endParaRPr>
          </a:p>
        </p:txBody>
      </p:sp>
      <p:sp>
        <p:nvSpPr>
          <p:cNvPr id="10" name="Rectangle 3"/>
          <p:cNvSpPr txBox="1">
            <a:spLocks/>
          </p:cNvSpPr>
          <p:nvPr/>
        </p:nvSpPr>
        <p:spPr>
          <a:xfrm>
            <a:off x="539552" y="2060848"/>
            <a:ext cx="5400600" cy="4536504"/>
          </a:xfrm>
          <a:prstGeom prst="rect">
            <a:avLst/>
          </a:prstGeom>
        </p:spPr>
        <p:txBody>
          <a:bodyPr vert="horz" lIns="91440" tIns="45720" rIns="91440" bIns="45720" rtlCol="0">
            <a:normAutofit fontScale="85000"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dirty="0" smtClean="0">
                <a:solidFill>
                  <a:schemeClr val="tx1"/>
                </a:solidFill>
              </a:rPr>
              <a:t>Draw an arrow in your book like the one opposite – read the information on water decline. Highlight the keywords then place them on the continuum depending on which one you think is the most damaging.</a:t>
            </a:r>
          </a:p>
          <a:p>
            <a:pPr algn="l"/>
            <a:endParaRPr lang="en-US" dirty="0" smtClean="0">
              <a:solidFill>
                <a:schemeClr val="tx1"/>
              </a:solidFill>
            </a:endParaRPr>
          </a:p>
          <a:p>
            <a:pPr algn="l"/>
            <a:r>
              <a:rPr lang="en-US" dirty="0" smtClean="0">
                <a:solidFill>
                  <a:schemeClr val="tx1"/>
                </a:solidFill>
              </a:rPr>
              <a:t>A*-B: 2 paragraphs explaining your choices.</a:t>
            </a:r>
          </a:p>
          <a:p>
            <a:pPr algn="l"/>
            <a:r>
              <a:rPr lang="en-US" dirty="0" smtClean="0">
                <a:solidFill>
                  <a:schemeClr val="tx1"/>
                </a:solidFill>
              </a:rPr>
              <a:t>B-D: 1 paragraph explaining your choices.</a:t>
            </a:r>
          </a:p>
          <a:p>
            <a:pPr algn="l"/>
            <a:endParaRPr lang="en-US" dirty="0" smtClean="0">
              <a:solidFill>
                <a:schemeClr val="tx1"/>
              </a:solidFill>
            </a:endParaRPr>
          </a:p>
          <a:p>
            <a:endParaRPr lang="en-US" dirty="0">
              <a:solidFill>
                <a:schemeClr val="tx1"/>
              </a:solidFill>
            </a:endParaRPr>
          </a:p>
          <a:p>
            <a:pPr marL="514350" indent="-514350" algn="l"/>
            <a:endParaRPr lang="en-US" dirty="0" smtClean="0"/>
          </a:p>
          <a:p>
            <a:pPr marL="514350" indent="-514350" algn="l">
              <a:buFont typeface="+mj-lt"/>
              <a:buAutoNum type="arabicPeriod"/>
            </a:pPr>
            <a:endParaRPr lang="en-US" dirty="0" smtClean="0"/>
          </a:p>
          <a:p>
            <a:endParaRPr lang="en-US" dirty="0" smtClean="0"/>
          </a:p>
          <a:p>
            <a:endParaRPr lang="en-US" dirty="0" smtClean="0"/>
          </a:p>
          <a:p>
            <a:endParaRPr lang="en-US" dirty="0" smtClean="0"/>
          </a:p>
        </p:txBody>
      </p:sp>
      <p:sp>
        <p:nvSpPr>
          <p:cNvPr id="11" name="Up-Down Arrow 10"/>
          <p:cNvSpPr/>
          <p:nvPr/>
        </p:nvSpPr>
        <p:spPr>
          <a:xfrm>
            <a:off x="5724128" y="2060848"/>
            <a:ext cx="2088232" cy="4464496"/>
          </a:xfrm>
          <a:prstGeom prst="upDownArrow">
            <a:avLst/>
          </a:prstGeom>
          <a:solidFill>
            <a:srgbClr val="FFFF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TextBox 12"/>
          <p:cNvSpPr txBox="1"/>
          <p:nvPr/>
        </p:nvSpPr>
        <p:spPr>
          <a:xfrm>
            <a:off x="7524328" y="1844824"/>
            <a:ext cx="1619672" cy="954107"/>
          </a:xfrm>
          <a:prstGeom prst="rect">
            <a:avLst/>
          </a:prstGeom>
          <a:noFill/>
        </p:spPr>
        <p:txBody>
          <a:bodyPr wrap="square" rtlCol="0">
            <a:spAutoFit/>
          </a:bodyPr>
          <a:lstStyle/>
          <a:p>
            <a:pPr algn="ctr"/>
            <a:r>
              <a:rPr lang="en-GB" sz="2800" dirty="0" smtClean="0"/>
              <a:t>Most damaging</a:t>
            </a:r>
            <a:endParaRPr lang="en-GB" sz="2800" dirty="0"/>
          </a:p>
        </p:txBody>
      </p:sp>
      <p:sp>
        <p:nvSpPr>
          <p:cNvPr id="14" name="TextBox 13"/>
          <p:cNvSpPr txBox="1"/>
          <p:nvPr/>
        </p:nvSpPr>
        <p:spPr>
          <a:xfrm>
            <a:off x="7524328" y="5517232"/>
            <a:ext cx="1619672" cy="954107"/>
          </a:xfrm>
          <a:prstGeom prst="rect">
            <a:avLst/>
          </a:prstGeom>
          <a:noFill/>
        </p:spPr>
        <p:txBody>
          <a:bodyPr wrap="square" rtlCol="0">
            <a:spAutoFit/>
          </a:bodyPr>
          <a:lstStyle/>
          <a:p>
            <a:pPr algn="ctr"/>
            <a:r>
              <a:rPr lang="en-GB" sz="2800" dirty="0" smtClean="0"/>
              <a:t>Least damaging</a:t>
            </a:r>
            <a:endParaRPr lang="en-GB" sz="2800" dirty="0"/>
          </a:p>
        </p:txBody>
      </p:sp>
    </p:spTree>
    <p:extLst>
      <p:ext uri="{BB962C8B-B14F-4D97-AF65-F5344CB8AC3E}">
        <p14:creationId xmlns:p14="http://schemas.microsoft.com/office/powerpoint/2010/main" val="39535468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0" y="0"/>
          <a:ext cx="9144000" cy="6857998"/>
        </p:xfrm>
        <a:graphic>
          <a:graphicData uri="http://schemas.openxmlformats.org/drawingml/2006/table">
            <a:tbl>
              <a:tblPr bandRow="1">
                <a:tableStyleId>{5C22544A-7EE6-4342-B048-85BDC9FD1C3A}</a:tableStyleId>
              </a:tblPr>
              <a:tblGrid>
                <a:gridCol w="9144000"/>
              </a:tblGrid>
              <a:tr h="979714">
                <a:tc>
                  <a:txBody>
                    <a:bodyPr/>
                    <a:lstStyle/>
                    <a:p>
                      <a:r>
                        <a:rPr lang="en-GB" b="1" u="sng" dirty="0" smtClean="0"/>
                        <a:t>Energy: </a:t>
                      </a:r>
                      <a:r>
                        <a:rPr lang="en-GB" b="0" u="none" baseline="0" dirty="0" smtClean="0"/>
                        <a:t> Consumption has increased with population growth and industrial development. Developing countries have vast, untapped HEP resources. But storing water in reservoirs increases the amount of water lost through evaporation and the risks of water related disease.</a:t>
                      </a:r>
                      <a:endParaRPr lang="en-GB" b="1" u="sng" dirty="0"/>
                    </a:p>
                  </a:txBody>
                  <a:tcPr/>
                </a:tc>
              </a:tr>
              <a:tr h="979714">
                <a:tc>
                  <a:txBody>
                    <a:bodyPr/>
                    <a:lstStyle/>
                    <a:p>
                      <a:r>
                        <a:rPr lang="en-GB" b="1" u="sng" dirty="0" smtClean="0"/>
                        <a:t>Tourism:</a:t>
                      </a:r>
                      <a:r>
                        <a:rPr lang="en-GB" b="1" u="sng" baseline="0" dirty="0" smtClean="0"/>
                        <a:t> </a:t>
                      </a:r>
                      <a:r>
                        <a:rPr lang="en-GB" b="0" u="none" baseline="0" dirty="0" smtClean="0"/>
                        <a:t>There has been a massive increase in tourism in developing countries. But tourism developments (including hotels and golf courses) take a huge share of a region’s water resources.</a:t>
                      </a:r>
                      <a:endParaRPr lang="en-GB" b="1" u="sng" dirty="0"/>
                    </a:p>
                  </a:txBody>
                  <a:tcPr/>
                </a:tc>
              </a:tr>
              <a:tr h="979714">
                <a:tc>
                  <a:txBody>
                    <a:bodyPr/>
                    <a:lstStyle/>
                    <a:p>
                      <a:r>
                        <a:rPr lang="en-GB" b="1" u="sng" dirty="0" smtClean="0"/>
                        <a:t>Climate Change:</a:t>
                      </a:r>
                      <a:r>
                        <a:rPr lang="en-GB" b="1" u="sng" baseline="0" dirty="0" smtClean="0"/>
                        <a:t> </a:t>
                      </a:r>
                      <a:r>
                        <a:rPr lang="en-GB" b="0" u="none" baseline="0" dirty="0" smtClean="0"/>
                        <a:t>Global warming and climate change affect rainfall, evaporation and water availability. Places already suffering from water shortages are likely to experience lower rainfall. The dry areas of developing countries will be hardest hit.</a:t>
                      </a:r>
                      <a:endParaRPr lang="en-GB" b="1" u="sng" dirty="0"/>
                    </a:p>
                  </a:txBody>
                  <a:tcPr/>
                </a:tc>
              </a:tr>
              <a:tr h="979714">
                <a:tc>
                  <a:txBody>
                    <a:bodyPr/>
                    <a:lstStyle/>
                    <a:p>
                      <a:r>
                        <a:rPr lang="en-GB" b="1" u="sng" dirty="0" smtClean="0"/>
                        <a:t>Population Growth:</a:t>
                      </a:r>
                      <a:r>
                        <a:rPr lang="en-GB" b="1" u="sng" baseline="0" dirty="0" smtClean="0"/>
                        <a:t> </a:t>
                      </a:r>
                      <a:r>
                        <a:rPr lang="en-GB" b="0" u="none" baseline="0" dirty="0" smtClean="0"/>
                        <a:t>World population grew from 2.5 to 6.2 billion between 1950 and 2000. Water supplies per person decreased by one third from 1970-1990. Seven billion people are likely to have insufficient water by 2050.</a:t>
                      </a:r>
                      <a:endParaRPr lang="en-GB" b="1" u="sng" dirty="0"/>
                    </a:p>
                  </a:txBody>
                  <a:tcPr/>
                </a:tc>
              </a:tr>
              <a:tr h="979714">
                <a:tc>
                  <a:txBody>
                    <a:bodyPr/>
                    <a:lstStyle/>
                    <a:p>
                      <a:r>
                        <a:rPr lang="en-GB" b="1" u="sng" dirty="0" smtClean="0"/>
                        <a:t>Agricultural</a:t>
                      </a:r>
                      <a:r>
                        <a:rPr lang="en-GB" b="1" u="sng" baseline="0" dirty="0" smtClean="0"/>
                        <a:t> Demand: </a:t>
                      </a:r>
                      <a:r>
                        <a:rPr lang="en-GB" b="0" u="none" baseline="0" dirty="0" smtClean="0"/>
                        <a:t>Rising population increases the demand for food and the water needed for farming. The area of irrigated land doubled in the twentieth century. Future water shortages could threaten food supplies in many developing countries.</a:t>
                      </a:r>
                      <a:endParaRPr lang="en-GB" b="1" u="sng" dirty="0"/>
                    </a:p>
                  </a:txBody>
                  <a:tcPr/>
                </a:tc>
              </a:tr>
              <a:tr h="979714">
                <a:tc>
                  <a:txBody>
                    <a:bodyPr/>
                    <a:lstStyle/>
                    <a:p>
                      <a:r>
                        <a:rPr lang="en-GB" b="1" u="sng" dirty="0" smtClean="0"/>
                        <a:t>Urbanisation:</a:t>
                      </a:r>
                      <a:r>
                        <a:rPr lang="en-GB" b="1" u="sng" baseline="0" dirty="0" smtClean="0"/>
                        <a:t> </a:t>
                      </a:r>
                      <a:r>
                        <a:rPr lang="en-GB" b="0" u="none" baseline="0" dirty="0" smtClean="0"/>
                        <a:t>By 2050 nearly 60% of the world’s population will live in urban areas. The water supply and sanitation infrastructure won’t be able to cope. This will put pressure on governments, especially in LEDCs.</a:t>
                      </a:r>
                      <a:endParaRPr lang="en-GB" b="1" u="sng" dirty="0"/>
                    </a:p>
                  </a:txBody>
                  <a:tcPr/>
                </a:tc>
              </a:tr>
              <a:tr h="979714">
                <a:tc>
                  <a:txBody>
                    <a:bodyPr/>
                    <a:lstStyle/>
                    <a:p>
                      <a:r>
                        <a:rPr lang="en-GB" b="1" u="sng" dirty="0" smtClean="0"/>
                        <a:t>Industrial Development: </a:t>
                      </a:r>
                      <a:r>
                        <a:rPr lang="en-GB" b="0" u="none" dirty="0" smtClean="0"/>
                        <a:t>The growth of manufacturing</a:t>
                      </a:r>
                      <a:r>
                        <a:rPr lang="en-GB" b="0" u="none" baseline="0" dirty="0" smtClean="0"/>
                        <a:t> industry depends on water supplies. Industries such as steel and paper are major water users. They also use rivers and seas to get rid of waste.</a:t>
                      </a:r>
                      <a:endParaRPr lang="en-GB" b="1" u="sng" dirty="0"/>
                    </a:p>
                  </a:txBody>
                  <a:tcPr/>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0" y="0"/>
          <a:ext cx="9144000" cy="6857998"/>
        </p:xfrm>
        <a:graphic>
          <a:graphicData uri="http://schemas.openxmlformats.org/drawingml/2006/table">
            <a:tbl>
              <a:tblPr bandRow="1">
                <a:tableStyleId>{5C22544A-7EE6-4342-B048-85BDC9FD1C3A}</a:tableStyleId>
              </a:tblPr>
              <a:tblGrid>
                <a:gridCol w="9144000"/>
              </a:tblGrid>
              <a:tr h="979714">
                <a:tc>
                  <a:txBody>
                    <a:bodyPr/>
                    <a:lstStyle/>
                    <a:p>
                      <a:r>
                        <a:rPr lang="en-GB" b="1" u="sng" dirty="0" smtClean="0"/>
                        <a:t>Energy: </a:t>
                      </a:r>
                      <a:r>
                        <a:rPr lang="en-GB" b="0" u="none" baseline="0" dirty="0" smtClean="0"/>
                        <a:t> Consumption has increased with population growth and industrial development. Developing countries have vast, untapped HEP resources. But storing water in reservoirs increases the amount of water lost through evaporation and the risks of water related disease.</a:t>
                      </a:r>
                      <a:endParaRPr lang="en-GB" b="1" u="sng" dirty="0"/>
                    </a:p>
                  </a:txBody>
                  <a:tcPr/>
                </a:tc>
              </a:tr>
              <a:tr h="979714">
                <a:tc>
                  <a:txBody>
                    <a:bodyPr/>
                    <a:lstStyle/>
                    <a:p>
                      <a:r>
                        <a:rPr lang="en-GB" b="1" u="sng" dirty="0" smtClean="0"/>
                        <a:t>Tourism:</a:t>
                      </a:r>
                      <a:r>
                        <a:rPr lang="en-GB" b="1" u="sng" baseline="0" dirty="0" smtClean="0"/>
                        <a:t> </a:t>
                      </a:r>
                      <a:r>
                        <a:rPr lang="en-GB" b="0" u="none" baseline="0" dirty="0" smtClean="0"/>
                        <a:t>There has been a massive increase in tourism in developing countries. But tourism developments (including hotels and golf courses) take a huge share of a region’s water resources.</a:t>
                      </a:r>
                      <a:endParaRPr lang="en-GB" b="1" u="sng" dirty="0"/>
                    </a:p>
                  </a:txBody>
                  <a:tcPr/>
                </a:tc>
              </a:tr>
              <a:tr h="979714">
                <a:tc>
                  <a:txBody>
                    <a:bodyPr/>
                    <a:lstStyle/>
                    <a:p>
                      <a:r>
                        <a:rPr lang="en-GB" b="1" u="sng" dirty="0" smtClean="0"/>
                        <a:t>Climate Change:</a:t>
                      </a:r>
                      <a:r>
                        <a:rPr lang="en-GB" b="1" u="sng" baseline="0" dirty="0" smtClean="0"/>
                        <a:t> </a:t>
                      </a:r>
                      <a:r>
                        <a:rPr lang="en-GB" b="0" u="none" baseline="0" dirty="0" smtClean="0"/>
                        <a:t>Global warming and climate change affect rainfall, evaporation and water availability. Places already suffering from water shortages are likely to experience lower rainfall. The dry areas of developing countries will be hardest hit.</a:t>
                      </a:r>
                      <a:endParaRPr lang="en-GB" b="1" u="sng" dirty="0"/>
                    </a:p>
                  </a:txBody>
                  <a:tcPr/>
                </a:tc>
              </a:tr>
              <a:tr h="979714">
                <a:tc>
                  <a:txBody>
                    <a:bodyPr/>
                    <a:lstStyle/>
                    <a:p>
                      <a:r>
                        <a:rPr lang="en-GB" b="1" u="sng" dirty="0" smtClean="0"/>
                        <a:t>Population Growth:</a:t>
                      </a:r>
                      <a:r>
                        <a:rPr lang="en-GB" b="1" u="sng" baseline="0" dirty="0" smtClean="0"/>
                        <a:t> </a:t>
                      </a:r>
                      <a:r>
                        <a:rPr lang="en-GB" b="0" u="none" baseline="0" dirty="0" smtClean="0"/>
                        <a:t>World population grew from 2.5 to 6.2 billion between 1950 and 2000. Water supplies per person decreased by one third from 1970-1990. Seven billion people are likely to have insufficient water by 2050.</a:t>
                      </a:r>
                      <a:endParaRPr lang="en-GB" b="1" u="sng" dirty="0"/>
                    </a:p>
                  </a:txBody>
                  <a:tcPr/>
                </a:tc>
              </a:tr>
              <a:tr h="979714">
                <a:tc>
                  <a:txBody>
                    <a:bodyPr/>
                    <a:lstStyle/>
                    <a:p>
                      <a:r>
                        <a:rPr lang="en-GB" b="1" u="sng" dirty="0" smtClean="0"/>
                        <a:t>Agricultural</a:t>
                      </a:r>
                      <a:r>
                        <a:rPr lang="en-GB" b="1" u="sng" baseline="0" dirty="0" smtClean="0"/>
                        <a:t> Demand: </a:t>
                      </a:r>
                      <a:r>
                        <a:rPr lang="en-GB" b="0" u="none" baseline="0" dirty="0" smtClean="0"/>
                        <a:t>Rising population increases the demand for food and the water needed for farming. The area of irrigated land doubled in the twentieth century. Future water shortages could threaten food supplies in many developing countries.</a:t>
                      </a:r>
                      <a:endParaRPr lang="en-GB" b="1" u="sng" dirty="0"/>
                    </a:p>
                  </a:txBody>
                  <a:tcPr/>
                </a:tc>
              </a:tr>
              <a:tr h="979714">
                <a:tc>
                  <a:txBody>
                    <a:bodyPr/>
                    <a:lstStyle/>
                    <a:p>
                      <a:r>
                        <a:rPr lang="en-GB" b="1" u="sng" dirty="0" smtClean="0"/>
                        <a:t>Urbanisation:</a:t>
                      </a:r>
                      <a:r>
                        <a:rPr lang="en-GB" b="1" u="sng" baseline="0" dirty="0" smtClean="0"/>
                        <a:t> </a:t>
                      </a:r>
                      <a:r>
                        <a:rPr lang="en-GB" b="0" u="none" baseline="0" dirty="0" smtClean="0"/>
                        <a:t>By 2050 nearly 60% of the world’s population will live in urban areas. The water supply and sanitation infrastructure won’t be able to cope. This will put pressure on governments, especially in LEDCs.</a:t>
                      </a:r>
                      <a:endParaRPr lang="en-GB" b="1" u="sng" dirty="0"/>
                    </a:p>
                  </a:txBody>
                  <a:tcPr/>
                </a:tc>
              </a:tr>
              <a:tr h="979714">
                <a:tc>
                  <a:txBody>
                    <a:bodyPr/>
                    <a:lstStyle/>
                    <a:p>
                      <a:r>
                        <a:rPr lang="en-GB" b="1" u="sng" dirty="0" smtClean="0"/>
                        <a:t>Industrial Development: </a:t>
                      </a:r>
                      <a:r>
                        <a:rPr lang="en-GB" b="0" u="none" dirty="0" smtClean="0"/>
                        <a:t>The growth of manufacturing</a:t>
                      </a:r>
                      <a:r>
                        <a:rPr lang="en-GB" b="0" u="none" baseline="0" dirty="0" smtClean="0"/>
                        <a:t> industry depends on water supplies. Industries such as steel and paper are major water users. They also use rivers and seas to get rid of waste.</a:t>
                      </a:r>
                      <a:endParaRPr lang="en-GB" b="1" u="sng" dirty="0"/>
                    </a:p>
                  </a:txBody>
                  <a:tcPr/>
                </a:tc>
              </a:tr>
            </a:tbl>
          </a:graphicData>
        </a:graphic>
      </p:graphicFrame>
    </p:spTree>
    <p:extLst>
      <p:ext uri="{BB962C8B-B14F-4D97-AF65-F5344CB8AC3E}">
        <p14:creationId xmlns:p14="http://schemas.microsoft.com/office/powerpoint/2010/main" val="22528849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88640"/>
            <a:ext cx="7772400" cy="1470025"/>
          </a:xfrm>
          <a:solidFill>
            <a:schemeClr val="tx2">
              <a:lumMod val="50000"/>
            </a:schemeClr>
          </a:solidFill>
          <a:ln w="63500">
            <a:solidFill>
              <a:schemeClr val="tx1"/>
            </a:solidFill>
          </a:ln>
        </p:spPr>
        <p:txBody>
          <a:bodyPr>
            <a:noAutofit/>
          </a:bodyPr>
          <a:lstStyle/>
          <a:p>
            <a:r>
              <a:rPr lang="en-GB" sz="6000" b="1" u="sng" dirty="0" smtClean="0">
                <a:solidFill>
                  <a:schemeClr val="bg2"/>
                </a:solidFill>
              </a:rPr>
              <a:t>Water Scarcity &amp; Stress</a:t>
            </a:r>
            <a:endParaRPr lang="en-GB" sz="6000" b="1" u="sng" dirty="0">
              <a:solidFill>
                <a:schemeClr val="bg2"/>
              </a:solidFill>
            </a:endParaRPr>
          </a:p>
        </p:txBody>
      </p:sp>
      <p:sp>
        <p:nvSpPr>
          <p:cNvPr id="5" name="Rectangle 4"/>
          <p:cNvSpPr/>
          <p:nvPr/>
        </p:nvSpPr>
        <p:spPr>
          <a:xfrm>
            <a:off x="323528" y="188640"/>
            <a:ext cx="216024" cy="1440160"/>
          </a:xfrm>
          <a:prstGeom prst="rect">
            <a:avLst/>
          </a:prstGeom>
          <a:solidFill>
            <a:srgbClr val="FFFF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400" dirty="0" smtClean="0">
              <a:solidFill>
                <a:schemeClr val="bg2"/>
              </a:solidFill>
            </a:endParaRPr>
          </a:p>
        </p:txBody>
      </p:sp>
      <p:sp>
        <p:nvSpPr>
          <p:cNvPr id="7" name="Rectangle 6"/>
          <p:cNvSpPr/>
          <p:nvPr/>
        </p:nvSpPr>
        <p:spPr>
          <a:xfrm>
            <a:off x="8604448" y="188640"/>
            <a:ext cx="216024" cy="1440160"/>
          </a:xfrm>
          <a:prstGeom prst="rect">
            <a:avLst/>
          </a:prstGeom>
          <a:solidFill>
            <a:srgbClr val="FFFF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400" dirty="0" smtClean="0">
              <a:solidFill>
                <a:schemeClr val="bg2"/>
              </a:solidFill>
            </a:endParaRPr>
          </a:p>
        </p:txBody>
      </p:sp>
      <p:sp>
        <p:nvSpPr>
          <p:cNvPr id="6" name="Rounded Rectangle 5"/>
          <p:cNvSpPr/>
          <p:nvPr/>
        </p:nvSpPr>
        <p:spPr>
          <a:xfrm>
            <a:off x="683568" y="1916832"/>
            <a:ext cx="2448272" cy="45365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u="sng" dirty="0" smtClean="0"/>
              <a:t>Water Stress</a:t>
            </a:r>
          </a:p>
          <a:p>
            <a:pPr algn="ctr"/>
            <a:endParaRPr lang="en-GB" sz="2000" b="1" u="sng" dirty="0" smtClean="0"/>
          </a:p>
          <a:p>
            <a:pPr algn="ctr"/>
            <a:r>
              <a:rPr lang="en-GB" sz="2000" dirty="0" smtClean="0"/>
              <a:t>Many rivers, lakes and groundwater supplies are drying up from overuse. Water stress takes the form of shortages of water supplies, especially for irrigation.</a:t>
            </a:r>
            <a:endParaRPr lang="en-GB" sz="2000" dirty="0"/>
          </a:p>
        </p:txBody>
      </p:sp>
      <p:sp>
        <p:nvSpPr>
          <p:cNvPr id="9" name="Rounded Rectangle 8"/>
          <p:cNvSpPr/>
          <p:nvPr/>
        </p:nvSpPr>
        <p:spPr>
          <a:xfrm>
            <a:off x="3491880" y="1988840"/>
            <a:ext cx="4896544" cy="1440160"/>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u="sng" dirty="0" smtClean="0"/>
              <a:t>Water Scarcity</a:t>
            </a:r>
          </a:p>
          <a:p>
            <a:pPr algn="ctr"/>
            <a:endParaRPr lang="en-GB" sz="2400" b="1" u="sng" dirty="0" smtClean="0"/>
          </a:p>
          <a:p>
            <a:pPr algn="ctr"/>
            <a:r>
              <a:rPr lang="en-GB" sz="2400" dirty="0" smtClean="0"/>
              <a:t>A lack of water due to two reasons…</a:t>
            </a:r>
            <a:endParaRPr lang="en-GB" sz="2400" dirty="0"/>
          </a:p>
        </p:txBody>
      </p:sp>
      <p:sp>
        <p:nvSpPr>
          <p:cNvPr id="11" name="Rounded Rectangle 10"/>
          <p:cNvSpPr/>
          <p:nvPr/>
        </p:nvSpPr>
        <p:spPr>
          <a:xfrm>
            <a:off x="6012160" y="3573016"/>
            <a:ext cx="2448272" cy="2808312"/>
          </a:xfrm>
          <a:prstGeom prst="round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u="sng" dirty="0" smtClean="0"/>
              <a:t>Physical Scarcity</a:t>
            </a:r>
          </a:p>
          <a:p>
            <a:pPr algn="ctr"/>
            <a:endParaRPr lang="en-GB" sz="2000" b="1" u="sng" dirty="0" smtClean="0"/>
          </a:p>
          <a:p>
            <a:pPr algn="ctr"/>
            <a:r>
              <a:rPr lang="en-GB" sz="2000" dirty="0" smtClean="0"/>
              <a:t>Shortage occur when demand exceeds supply.</a:t>
            </a:r>
            <a:endParaRPr lang="en-GB" sz="2000" dirty="0"/>
          </a:p>
        </p:txBody>
      </p:sp>
      <p:sp>
        <p:nvSpPr>
          <p:cNvPr id="13" name="Rounded Rectangle 12"/>
          <p:cNvSpPr/>
          <p:nvPr/>
        </p:nvSpPr>
        <p:spPr>
          <a:xfrm>
            <a:off x="3491880" y="3573016"/>
            <a:ext cx="2448272" cy="2808312"/>
          </a:xfrm>
          <a:prstGeom prst="round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u="sng" dirty="0" smtClean="0"/>
              <a:t>Economic Scarcity</a:t>
            </a:r>
          </a:p>
          <a:p>
            <a:pPr algn="ctr"/>
            <a:endParaRPr lang="en-GB" sz="2000" b="1" u="sng" dirty="0" smtClean="0"/>
          </a:p>
          <a:p>
            <a:pPr algn="ctr"/>
            <a:r>
              <a:rPr lang="en-GB" sz="2000" dirty="0" smtClean="0"/>
              <a:t>When people simply cannot afford water, even if it readily available.</a:t>
            </a:r>
            <a:endParaRPr lang="en-GB" sz="20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88640"/>
            <a:ext cx="7772400" cy="1470025"/>
          </a:xfrm>
          <a:solidFill>
            <a:schemeClr val="tx2">
              <a:lumMod val="50000"/>
            </a:schemeClr>
          </a:solidFill>
          <a:ln w="63500">
            <a:solidFill>
              <a:schemeClr val="tx1"/>
            </a:solidFill>
          </a:ln>
        </p:spPr>
        <p:txBody>
          <a:bodyPr>
            <a:noAutofit/>
          </a:bodyPr>
          <a:lstStyle/>
          <a:p>
            <a:r>
              <a:rPr lang="en-GB" sz="8000" b="1" u="sng" dirty="0" smtClean="0">
                <a:solidFill>
                  <a:schemeClr val="bg2"/>
                </a:solidFill>
              </a:rPr>
              <a:t>TASK</a:t>
            </a:r>
            <a:endParaRPr lang="en-GB" sz="8000" b="1" u="sng" dirty="0">
              <a:solidFill>
                <a:schemeClr val="bg2"/>
              </a:solidFill>
            </a:endParaRPr>
          </a:p>
        </p:txBody>
      </p:sp>
      <p:sp>
        <p:nvSpPr>
          <p:cNvPr id="5" name="Rectangle 4"/>
          <p:cNvSpPr/>
          <p:nvPr/>
        </p:nvSpPr>
        <p:spPr>
          <a:xfrm>
            <a:off x="323528" y="188640"/>
            <a:ext cx="216024" cy="1440160"/>
          </a:xfrm>
          <a:prstGeom prst="rect">
            <a:avLst/>
          </a:prstGeom>
          <a:solidFill>
            <a:srgbClr val="FFFF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400" dirty="0" smtClean="0">
              <a:solidFill>
                <a:schemeClr val="bg2"/>
              </a:solidFill>
            </a:endParaRPr>
          </a:p>
        </p:txBody>
      </p:sp>
      <p:sp>
        <p:nvSpPr>
          <p:cNvPr id="7" name="Rectangle 6"/>
          <p:cNvSpPr/>
          <p:nvPr/>
        </p:nvSpPr>
        <p:spPr>
          <a:xfrm>
            <a:off x="8604448" y="188640"/>
            <a:ext cx="216024" cy="1440160"/>
          </a:xfrm>
          <a:prstGeom prst="rect">
            <a:avLst/>
          </a:prstGeom>
          <a:solidFill>
            <a:srgbClr val="FFFF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400" dirty="0" smtClean="0">
              <a:solidFill>
                <a:schemeClr val="bg2"/>
              </a:solidFill>
            </a:endParaRPr>
          </a:p>
        </p:txBody>
      </p:sp>
      <p:sp>
        <p:nvSpPr>
          <p:cNvPr id="8" name="Rectangle 3"/>
          <p:cNvSpPr txBox="1">
            <a:spLocks/>
          </p:cNvSpPr>
          <p:nvPr/>
        </p:nvSpPr>
        <p:spPr>
          <a:xfrm>
            <a:off x="539552" y="1844824"/>
            <a:ext cx="8229600" cy="2304256"/>
          </a:xfrm>
          <a:prstGeom prst="rect">
            <a:avLst/>
          </a:prstGeom>
        </p:spPr>
        <p:txBody>
          <a:bodyPr vert="horz" lIns="91440" tIns="45720" rIns="91440" bIns="45720" rtlCol="0">
            <a:normAutofit fontScale="850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dirty="0" smtClean="0">
                <a:solidFill>
                  <a:schemeClr val="tx1"/>
                </a:solidFill>
              </a:rPr>
              <a:t>Placed around the room are information sheets about the impacts of water stress and scarcity. Annotate your world map with the key information and detail – these will be useful case studies for your exam.</a:t>
            </a:r>
          </a:p>
          <a:p>
            <a:endParaRPr lang="en-US" dirty="0" smtClean="0">
              <a:solidFill>
                <a:schemeClr val="tx1"/>
              </a:solidFill>
            </a:endParaRPr>
          </a:p>
          <a:p>
            <a:r>
              <a:rPr lang="en-US" dirty="0" smtClean="0">
                <a:solidFill>
                  <a:schemeClr val="tx1"/>
                </a:solidFill>
              </a:rPr>
              <a:t>Extension – complete Questions 1-3 Page 63.</a:t>
            </a:r>
          </a:p>
          <a:p>
            <a:endParaRPr lang="en-US" dirty="0">
              <a:solidFill>
                <a:schemeClr val="tx1"/>
              </a:solidFill>
            </a:endParaRPr>
          </a:p>
          <a:p>
            <a:endParaRPr lang="en-US" dirty="0" smtClean="0">
              <a:solidFill>
                <a:schemeClr val="tx1"/>
              </a:solidFill>
            </a:endParaRPr>
          </a:p>
          <a:p>
            <a:pPr marL="514350" indent="-514350" algn="l">
              <a:buFont typeface="+mj-lt"/>
              <a:buAutoNum type="arabicPeriod"/>
            </a:pPr>
            <a:endParaRPr lang="en-US" dirty="0" smtClean="0"/>
          </a:p>
          <a:p>
            <a:pPr marL="514350" indent="-514350" algn="l"/>
            <a:endParaRPr lang="en-US" dirty="0" smtClean="0"/>
          </a:p>
          <a:p>
            <a:endParaRPr lang="en-US" dirty="0" smtClean="0"/>
          </a:p>
          <a:p>
            <a:endParaRPr lang="en-US" dirty="0" smtClean="0"/>
          </a:p>
          <a:p>
            <a:endParaRPr lang="en-US" dirty="0" smtClean="0"/>
          </a:p>
        </p:txBody>
      </p:sp>
      <p:pic>
        <p:nvPicPr>
          <p:cNvPr id="1026" name="Picture 2" descr="http://www.goguild.com/assets/uploads/19214/water-banner.jpg"/>
          <p:cNvPicPr>
            <a:picLocks noChangeAspect="1" noChangeArrowheads="1"/>
          </p:cNvPicPr>
          <p:nvPr/>
        </p:nvPicPr>
        <p:blipFill>
          <a:blip r:embed="rId2" cstate="print"/>
          <a:srcRect/>
          <a:stretch>
            <a:fillRect/>
          </a:stretch>
        </p:blipFill>
        <p:spPr bwMode="auto">
          <a:xfrm>
            <a:off x="0" y="4149080"/>
            <a:ext cx="9144000" cy="2708920"/>
          </a:xfrm>
          <a:prstGeom prst="rect">
            <a:avLst/>
          </a:prstGeom>
          <a:noFill/>
        </p:spPr>
      </p:pic>
    </p:spTree>
    <p:extLst>
      <p:ext uri="{BB962C8B-B14F-4D97-AF65-F5344CB8AC3E}">
        <p14:creationId xmlns:p14="http://schemas.microsoft.com/office/powerpoint/2010/main" val="11964773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http://cla.calpoly.edu/~lcall/213/water_scarcity.gif"/>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Rectangle 4"/>
          <p:cNvSpPr/>
          <p:nvPr/>
        </p:nvSpPr>
        <p:spPr>
          <a:xfrm>
            <a:off x="0" y="0"/>
            <a:ext cx="9144000" cy="7647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smtClean="0"/>
              <a:t>Colour in your map with this information</a:t>
            </a:r>
            <a:endParaRPr lang="en-GB" sz="40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231</TotalTime>
  <Words>914</Words>
  <Application>Microsoft Office PowerPoint</Application>
  <PresentationFormat>Экран (4:3)</PresentationFormat>
  <Paragraphs>62</Paragraphs>
  <Slides>13</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Office Theme</vt:lpstr>
      <vt:lpstr>Living with water shortages</vt:lpstr>
      <vt:lpstr>Презентация PowerPoint</vt:lpstr>
      <vt:lpstr>Презентация PowerPoint</vt:lpstr>
      <vt:lpstr>Презентация PowerPoint</vt:lpstr>
      <vt:lpstr>Презентация PowerPoint</vt:lpstr>
      <vt:lpstr>Презентация PowerPoint</vt:lpstr>
      <vt:lpstr>Water Scarcity &amp; Stress</vt:lpstr>
      <vt:lpstr>TASK</vt:lpstr>
      <vt:lpstr>Презентация PowerPoint</vt:lpstr>
      <vt:lpstr>Презентация PowerPoint</vt:lpstr>
      <vt:lpstr>Презентация PowerPoint</vt:lpstr>
      <vt:lpstr>Презентация PowerPoint</vt:lpstr>
      <vt:lpstr>Презентация PowerPoint</vt:lpstr>
    </vt:vector>
  </TitlesOfParts>
  <Company>The Ravensbourne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alucas</dc:creator>
  <cp:lastModifiedBy>Jennifer Wood</cp:lastModifiedBy>
  <cp:revision>30</cp:revision>
  <dcterms:created xsi:type="dcterms:W3CDTF">2012-07-11T10:25:23Z</dcterms:created>
  <dcterms:modified xsi:type="dcterms:W3CDTF">2014-02-04T03:29:33Z</dcterms:modified>
</cp:coreProperties>
</file>