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9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8FA4F-58E7-4B3E-BD07-B93A7759CA17}" type="datetimeFigureOut">
              <a:rPr lang="en-GB" smtClean="0"/>
              <a:t>17/02/2014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39636-592B-46DE-B16A-00AF629BA7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02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3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256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14CFBDC5-6B59-4576-8010-59552DA23526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eaLnBrk="1" hangingPunct="1">
                <a:defRPr/>
              </a:pPr>
              <a:t>1</a:t>
            </a:fld>
            <a:endParaRPr lang="en-GB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2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256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BAC565D6-0EAA-43F9-9AA4-90A140CEEFF7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eaLnBrk="1" hangingPunct="1">
                <a:defRPr/>
              </a:pPr>
              <a:t>15</a:t>
            </a:fld>
            <a:endParaRPr lang="en-GB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4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2666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BF5F1D2C-405B-4669-B61B-D3C5C009E891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eaLnBrk="1" hangingPunct="1">
                <a:defRPr/>
              </a:pPr>
              <a:t>2</a:t>
            </a:fld>
            <a:endParaRPr lang="en-GB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5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2768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6DE8C17B-0CF6-4C49-82CA-B0ACCAA89254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eaLnBrk="1" hangingPunct="1">
                <a:defRPr/>
              </a:pPr>
              <a:t>3</a:t>
            </a:fld>
            <a:endParaRPr lang="en-GB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6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2870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839B414D-9F53-4763-A206-4FF040DC5EF5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eaLnBrk="1" hangingPunct="1">
                <a:defRPr/>
              </a:pPr>
              <a:t>4</a:t>
            </a:fld>
            <a:endParaRPr lang="en-GB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7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297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BF991EA5-D2E2-4C62-A881-4945B9A41E16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eaLnBrk="1" hangingPunct="1">
                <a:defRPr/>
              </a:pPr>
              <a:t>5</a:t>
            </a:fld>
            <a:endParaRPr lang="en-GB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307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C75AE8BE-C461-4588-B78C-FE60B53B61B4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eaLnBrk="1" hangingPunct="1">
                <a:defRPr/>
              </a:pPr>
              <a:t>6</a:t>
            </a:fld>
            <a:endParaRPr lang="en-GB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91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256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61D6AB27-61F8-4EB1-9F2A-C67023489D34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eaLnBrk="1" hangingPunct="1">
                <a:defRPr/>
              </a:pPr>
              <a:t>9</a:t>
            </a:fld>
            <a:endParaRPr lang="en-GB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02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256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34C87BA9-3089-4B0A-ADE3-193FAC0E46BA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eaLnBrk="1" hangingPunct="1">
                <a:defRPr/>
              </a:pPr>
              <a:t>11</a:t>
            </a:fld>
            <a:endParaRPr lang="en-GB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12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256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E05A7C86-3439-4425-B52D-052D6EAEF933}" type="slidenum">
              <a:rPr lang="en-GB" smtClean="0">
                <a:solidFill>
                  <a:srgbClr val="000000"/>
                </a:solidFill>
                <a:latin typeface="Calibri" pitchFamily="34" charset="0"/>
              </a:rPr>
              <a:pPr eaLnBrk="1" hangingPunct="1">
                <a:defRPr/>
              </a:pPr>
              <a:t>13</a:t>
            </a:fld>
            <a:endParaRPr lang="en-GB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79510-7E0C-4944-8DBD-9C667D074DA7}" type="datetimeFigureOut">
              <a:rPr lang="en-US"/>
              <a:pPr>
                <a:defRPr/>
              </a:pPr>
              <a:t>2/17/2014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EAC20-48C0-4708-87DA-BBF7973251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98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D2E5D-35DE-40C2-A34C-EB9BE3934CCC}" type="datetimeFigureOut">
              <a:rPr lang="en-US"/>
              <a:pPr>
                <a:defRPr/>
              </a:pPr>
              <a:t>2/17/2014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AC688-6B24-43F8-92B7-C5357C1ED0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301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12FC7-11B1-42A6-8E3E-5F56FE731E97}" type="datetimeFigureOut">
              <a:rPr lang="en-US"/>
              <a:pPr>
                <a:defRPr/>
              </a:pPr>
              <a:t>2/17/2014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02B72-C949-4B4C-BC41-8D9BEFAD7B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360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/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A6AC2-497F-4F1D-8422-A1185DEE2318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E369F-DC84-4D44-9EAD-851282D85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35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8D26B-FF70-4A3A-82BB-3FED10307FA2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9DE3D-D93B-472B-A8EB-3EE7F05A3B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298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E6897-0FB3-46DE-A8F4-1F5E4D5B8919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E6CE3-ADEC-4DB3-8DEE-12651820E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73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/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B3258-A19A-48EE-B02C-98E931F26D1D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BB498-7DE2-4F65-B637-69E7397D8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0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47597-4975-4937-B276-3CFC270A66B6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DB2DC-7156-40DF-B30A-127E41324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847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>
            <a:off x="785813" y="2192338"/>
            <a:ext cx="3429000" cy="1587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5"/>
          <p:cNvCxnSpPr/>
          <p:nvPr/>
        </p:nvCxnSpPr>
        <p:spPr>
          <a:xfrm>
            <a:off x="4937125" y="2192338"/>
            <a:ext cx="3429000" cy="1587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A586E-0FFF-4EE4-AF46-50F4A92D3852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95CF-BEBF-422B-9160-A1EA8913E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5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FE8C0-A727-49EA-8D4A-AB55C88ABC91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F4A7A-6AEE-406C-99FA-5170E09E2D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439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2C082-B80F-4C93-ABF8-66F4FFF5B48A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F18DB-3DB1-4869-AB9C-86FBD3EBF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7847-D415-4FCE-BEC9-9FB6D002D4EC}" type="datetimeFigureOut">
              <a:rPr lang="en-US"/>
              <a:pPr>
                <a:defRPr/>
              </a:pPr>
              <a:t>2/17/2014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C6D87-FEFA-4474-A672-6AA46A307F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5142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4FFE6-AD01-4F5F-832A-E975DE079CDC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8D608-76EF-4ABB-916E-AA81CAF0E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469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DFAD3-7147-444F-8247-FDEAB6199E74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43832-3BCC-46FE-8EED-6242117349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94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DA074-2BF7-4800-B4ED-73A9E2837976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C3151-28E7-4D57-9F4C-2E95EE925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597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FFCE9-DEFF-4802-8DE6-C38DCFF2B196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7BEB4-D02A-4195-8C43-113125E2F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068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65E27-6368-4C6E-9772-898CF87F087C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803EF-4164-4FAF-833C-38F794450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018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68B0E-6133-4BE6-A83E-60B7B7A78FCD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2D058-7D04-4F60-A121-3C7DFD4B2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733E9-F529-49CC-8AEE-14D27CC365FB}" type="datetimeFigureOut">
              <a:rPr lang="en-US"/>
              <a:pPr>
                <a:defRPr/>
              </a:pPr>
              <a:t>2/17/2014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9E4A9-85E4-439A-8FC3-8216A9A820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990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C95C7-864F-4198-A7FA-D060FB7AE4D7}" type="datetimeFigureOut">
              <a:rPr lang="en-US"/>
              <a:pPr>
                <a:defRPr/>
              </a:pPr>
              <a:t>2/17/2014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A10FE-6D27-415B-BE06-19073A85A1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31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7D811-FEE6-43CF-B844-D27AD152C5D9}" type="datetimeFigureOut">
              <a:rPr lang="en-US"/>
              <a:pPr>
                <a:defRPr/>
              </a:pPr>
              <a:t>2/17/2014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AC16E-04D6-48C0-9335-6519AA9F47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78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F5920-49DB-4118-A867-87E447498CFD}" type="datetimeFigureOut">
              <a:rPr lang="en-US"/>
              <a:pPr>
                <a:defRPr/>
              </a:pPr>
              <a:t>2/17/2014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CE6B3-33ED-430B-A7A6-DF04657E07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564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E42C5-1427-48F4-BFE2-5A2F08889231}" type="datetimeFigureOut">
              <a:rPr lang="en-US"/>
              <a:pPr>
                <a:defRPr/>
              </a:pPr>
              <a:t>2/17/2014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3E25D-2F92-44B3-B930-6B16F9ED1E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63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F0AD8-BC26-411E-9565-93F7751F405D}" type="datetimeFigureOut">
              <a:rPr lang="en-US"/>
              <a:pPr>
                <a:defRPr/>
              </a:pPr>
              <a:t>2/17/2014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0FD1D-1781-472D-B65F-81317018FC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135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CE653-A57C-416B-AF20-6BA670608B2F}" type="datetimeFigureOut">
              <a:rPr lang="en-US"/>
              <a:pPr>
                <a:defRPr/>
              </a:pPr>
              <a:t>2/17/2014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03A59-41D3-46CA-839F-96887B7472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834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1679A9-E06B-48B1-AED8-C8F49421E66A}" type="datetimeFigureOut">
              <a:rPr lang="en-US"/>
              <a:pPr>
                <a:defRPr/>
              </a:pPr>
              <a:t>2/17/2014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3E391A-5324-4A66-BFF8-8587ACE3B3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542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0650"/>
            <a:ext cx="7770813" cy="14303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1987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B70B0E91-CD57-4BA1-A916-EB912DBF9E5C}" type="datetimeFigureOut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0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>
                    <a:tint val="75000"/>
                  </a:prst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6A45B868-33E0-4587-809E-77363E0F9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568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sto MT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sto MT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sto MT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sto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sto MT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sto MT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sto MT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sto MT" pitchFamily="18" charset="0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rtl="0" eaLnBrk="0" fontAlgn="base" hangingPunct="0">
        <a:spcBef>
          <a:spcPts val="600"/>
        </a:spcBef>
        <a:spcAft>
          <a:spcPct val="0"/>
        </a:spcAft>
        <a:buBlip>
          <a:blip r:embed="rId16"/>
        </a:buBlip>
        <a:defRPr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rtl="0" eaLnBrk="0" fontAlgn="base" hangingPunct="0">
        <a:spcBef>
          <a:spcPts val="600"/>
        </a:spcBef>
        <a:spcAft>
          <a:spcPct val="0"/>
        </a:spcAft>
        <a:buBlip>
          <a:blip r:embed="rId16"/>
        </a:buBlip>
        <a:defRPr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rtl="0" eaLnBrk="0" fontAlgn="base" hangingPunct="0">
        <a:spcBef>
          <a:spcPts val="600"/>
        </a:spcBef>
        <a:spcAft>
          <a:spcPct val="0"/>
        </a:spcAft>
        <a:buBlip>
          <a:blip r:embed="rId16"/>
        </a:buBlip>
        <a:defRPr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\\localhost\http:\\airlineworld.files.wordpress.com\2008\07\cloud_types.gif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754" name="Picture 2" descr="http://www.freewebs.com/thomp730/Cumulus%20cloud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2755" name="Title 1"/>
          <p:cNvSpPr>
            <a:spLocks noGrp="1"/>
          </p:cNvSpPr>
          <p:nvPr>
            <p:ph type="title"/>
          </p:nvPr>
        </p:nvSpPr>
        <p:spPr>
          <a:xfrm>
            <a:off x="500063" y="33575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6000" b="1" smtClean="0">
                <a:solidFill>
                  <a:schemeClr val="bg1"/>
                </a:solidFill>
              </a:rPr>
              <a:t>Types of Clouds</a:t>
            </a:r>
          </a:p>
        </p:txBody>
      </p:sp>
    </p:spTree>
    <p:extLst>
      <p:ext uri="{BB962C8B-B14F-4D97-AF65-F5344CB8AC3E}">
        <p14:creationId xmlns:p14="http://schemas.microsoft.com/office/powerpoint/2010/main" val="869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Cumulus </a:t>
            </a:r>
          </a:p>
        </p:txBody>
      </p:sp>
      <p:sp>
        <p:nvSpPr>
          <p:cNvPr id="211971" name="Content Placeholder 2"/>
          <p:cNvSpPr>
            <a:spLocks noGrp="1"/>
          </p:cNvSpPr>
          <p:nvPr>
            <p:ph idx="1"/>
          </p:nvPr>
        </p:nvSpPr>
        <p:spPr>
          <a:xfrm>
            <a:off x="685800" y="1868488"/>
            <a:ext cx="7770813" cy="4257675"/>
          </a:xfrm>
        </p:spPr>
        <p:txBody>
          <a:bodyPr/>
          <a:lstStyle/>
          <a:p>
            <a:pPr eaLnBrk="1" hangingPunct="1"/>
            <a:r>
              <a:rPr lang="en-GB" altLang="en-US" smtClean="0"/>
              <a:t>Fairly low clouds with bottom between 600m and 1200m</a:t>
            </a:r>
          </a:p>
          <a:p>
            <a:pPr eaLnBrk="1" hangingPunct="1"/>
            <a:r>
              <a:rPr lang="en-GB" altLang="en-US" smtClean="0"/>
              <a:t>Look like lumps of cotton wool</a:t>
            </a:r>
          </a:p>
          <a:p>
            <a:pPr eaLnBrk="1" hangingPunct="1"/>
            <a:r>
              <a:rPr lang="en-GB" altLang="en-US" smtClean="0"/>
              <a:t>Can produce light rain</a:t>
            </a:r>
          </a:p>
          <a:p>
            <a:pPr eaLnBrk="1" hangingPunct="1"/>
            <a:r>
              <a:rPr lang="en-GB" altLang="en-US" smtClean="0"/>
              <a:t>Individual clouds have a short life cycle</a:t>
            </a:r>
          </a:p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4572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994" name="Picture 2" descr="http://www.freewebs.com/thomp730/Cumulus%20cloud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95" name="Title 1"/>
          <p:cNvSpPr>
            <a:spLocks noGrp="1"/>
          </p:cNvSpPr>
          <p:nvPr>
            <p:ph type="title"/>
          </p:nvPr>
        </p:nvSpPr>
        <p:spPr>
          <a:xfrm>
            <a:off x="500063" y="33575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6000" smtClean="0"/>
              <a:t/>
            </a:r>
            <a:br>
              <a:rPr lang="en-GB" altLang="en-US" sz="6000" smtClean="0"/>
            </a:br>
            <a:r>
              <a:rPr lang="en-GB" altLang="en-US" sz="6000" b="1" i="1" smtClean="0"/>
              <a:t>Describe 2 features of a  cumulonimbus cloud. (2 marks)</a:t>
            </a:r>
            <a:br>
              <a:rPr lang="en-GB" altLang="en-US" sz="6000" b="1" i="1" smtClean="0"/>
            </a:br>
            <a:endParaRPr lang="en-GB" altLang="en-US" sz="6000" b="1" smtClean="0">
              <a:solidFill>
                <a:schemeClr val="bg1"/>
              </a:solidFill>
            </a:endParaRPr>
          </a:p>
        </p:txBody>
      </p:sp>
      <p:sp>
        <p:nvSpPr>
          <p:cNvPr id="212996" name="Rectangle 1"/>
          <p:cNvSpPr>
            <a:spLocks noChangeArrowheads="1"/>
          </p:cNvSpPr>
          <p:nvPr/>
        </p:nvSpPr>
        <p:spPr bwMode="auto">
          <a:xfrm>
            <a:off x="1681163" y="490538"/>
            <a:ext cx="50736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6600">
                <a:solidFill>
                  <a:srgbClr val="000000"/>
                </a:solidFill>
                <a:latin typeface="Calibri" pitchFamily="34" charset="0"/>
              </a:rPr>
              <a:t>Exam practise</a:t>
            </a:r>
            <a:endParaRPr lang="en-GB" altLang="en-US" sz="6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36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Cumulonimbus</a:t>
            </a:r>
          </a:p>
        </p:txBody>
      </p:sp>
      <p:sp>
        <p:nvSpPr>
          <p:cNvPr id="214019" name="Content Placeholder 2"/>
          <p:cNvSpPr>
            <a:spLocks noGrp="1"/>
          </p:cNvSpPr>
          <p:nvPr>
            <p:ph idx="1"/>
          </p:nvPr>
        </p:nvSpPr>
        <p:spPr>
          <a:xfrm>
            <a:off x="685800" y="1868488"/>
            <a:ext cx="7770813" cy="4257675"/>
          </a:xfrm>
        </p:spPr>
        <p:txBody>
          <a:bodyPr/>
          <a:lstStyle/>
          <a:p>
            <a:pPr eaLnBrk="1" hangingPunct="1"/>
            <a:r>
              <a:rPr lang="en-GB" altLang="en-US" smtClean="0"/>
              <a:t>Large clouds up to 10km high and across.</a:t>
            </a:r>
          </a:p>
          <a:p>
            <a:pPr eaLnBrk="1" hangingPunct="1"/>
            <a:r>
              <a:rPr lang="en-GB" altLang="en-US" smtClean="0"/>
              <a:t>They resemble giant cauliflower.</a:t>
            </a:r>
          </a:p>
          <a:p>
            <a:pPr eaLnBrk="1" hangingPunct="1"/>
            <a:r>
              <a:rPr lang="en-GB" altLang="en-US" smtClean="0"/>
              <a:t>Produce rain, thunder and lightening</a:t>
            </a:r>
          </a:p>
          <a:p>
            <a:pPr eaLnBrk="1" hangingPunct="1"/>
            <a:r>
              <a:rPr lang="en-GB" altLang="en-US" smtClean="0"/>
              <a:t>Usually found in spring and summer</a:t>
            </a:r>
          </a:p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41338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42" name="Picture 2" descr="http://www.freewebs.com/thomp730/Cumulus%20cloud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43" name="Title 1"/>
          <p:cNvSpPr>
            <a:spLocks noGrp="1"/>
          </p:cNvSpPr>
          <p:nvPr>
            <p:ph type="title"/>
          </p:nvPr>
        </p:nvSpPr>
        <p:spPr>
          <a:xfrm>
            <a:off x="500063" y="33575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6000" smtClean="0"/>
              <a:t/>
            </a:r>
            <a:br>
              <a:rPr lang="en-GB" altLang="en-US" sz="6000" smtClean="0"/>
            </a:br>
            <a:r>
              <a:rPr lang="en-GB" altLang="en-US" sz="6000" b="1" i="1" smtClean="0"/>
              <a:t>Describe 2 features of a Stratus cloud. (2 marks)</a:t>
            </a:r>
            <a:br>
              <a:rPr lang="en-GB" altLang="en-US" sz="6000" b="1" i="1" smtClean="0"/>
            </a:br>
            <a:endParaRPr lang="en-GB" altLang="en-US" sz="6000" b="1" smtClean="0">
              <a:solidFill>
                <a:schemeClr val="bg1"/>
              </a:solidFill>
            </a:endParaRPr>
          </a:p>
        </p:txBody>
      </p:sp>
      <p:sp>
        <p:nvSpPr>
          <p:cNvPr id="215044" name="Rectangle 1"/>
          <p:cNvSpPr>
            <a:spLocks noChangeArrowheads="1"/>
          </p:cNvSpPr>
          <p:nvPr/>
        </p:nvSpPr>
        <p:spPr bwMode="auto">
          <a:xfrm>
            <a:off x="1681163" y="490538"/>
            <a:ext cx="50736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6600">
                <a:solidFill>
                  <a:srgbClr val="000000"/>
                </a:solidFill>
                <a:latin typeface="Calibri" pitchFamily="34" charset="0"/>
              </a:rPr>
              <a:t>Exam practise</a:t>
            </a:r>
            <a:endParaRPr lang="en-GB" altLang="en-US" sz="6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17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Stratus</a:t>
            </a:r>
          </a:p>
        </p:txBody>
      </p:sp>
      <p:sp>
        <p:nvSpPr>
          <p:cNvPr id="216067" name="Content Placeholder 2"/>
          <p:cNvSpPr>
            <a:spLocks noGrp="1"/>
          </p:cNvSpPr>
          <p:nvPr>
            <p:ph idx="1"/>
          </p:nvPr>
        </p:nvSpPr>
        <p:spPr>
          <a:xfrm>
            <a:off x="685800" y="1868488"/>
            <a:ext cx="7770813" cy="4257675"/>
          </a:xfrm>
        </p:spPr>
        <p:txBody>
          <a:bodyPr/>
          <a:lstStyle/>
          <a:p>
            <a:pPr eaLnBrk="1" hangingPunct="1"/>
            <a:r>
              <a:rPr lang="en-GB" altLang="en-US" smtClean="0"/>
              <a:t>Low level – below 2000m and sometimes reaching ground.</a:t>
            </a:r>
          </a:p>
          <a:p>
            <a:pPr eaLnBrk="1" hangingPunct="1"/>
            <a:r>
              <a:rPr lang="en-GB" altLang="en-US" smtClean="0"/>
              <a:t>Usually grey and colour and move fast.</a:t>
            </a:r>
          </a:p>
          <a:p>
            <a:pPr eaLnBrk="1" hangingPunct="1"/>
            <a:r>
              <a:rPr lang="en-GB" altLang="en-US" smtClean="0"/>
              <a:t>Can produce light rain and snow.</a:t>
            </a:r>
          </a:p>
        </p:txBody>
      </p:sp>
    </p:spTree>
    <p:extLst>
      <p:ext uri="{BB962C8B-B14F-4D97-AF65-F5344CB8AC3E}">
        <p14:creationId xmlns:p14="http://schemas.microsoft.com/office/powerpoint/2010/main" val="126050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090" name="Picture 2" descr="http://www.freewebs.com/thomp730/Cumulus%20cloud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091" name="Title 1"/>
          <p:cNvSpPr>
            <a:spLocks noGrp="1"/>
          </p:cNvSpPr>
          <p:nvPr>
            <p:ph type="title"/>
          </p:nvPr>
        </p:nvSpPr>
        <p:spPr>
          <a:xfrm>
            <a:off x="500063" y="33575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6000" smtClean="0"/>
              <a:t/>
            </a:r>
            <a:br>
              <a:rPr lang="en-GB" altLang="en-US" sz="6000" smtClean="0"/>
            </a:br>
            <a:r>
              <a:rPr lang="en-GB" altLang="en-US" sz="6000" b="1" i="1" smtClean="0"/>
              <a:t>Describe 2 features of a cirrus cloud. (2 marks)</a:t>
            </a:r>
            <a:br>
              <a:rPr lang="en-GB" altLang="en-US" sz="6000" b="1" i="1" smtClean="0"/>
            </a:br>
            <a:endParaRPr lang="en-GB" altLang="en-US" sz="6000" b="1" smtClean="0">
              <a:solidFill>
                <a:schemeClr val="bg1"/>
              </a:solidFill>
            </a:endParaRPr>
          </a:p>
        </p:txBody>
      </p:sp>
      <p:sp>
        <p:nvSpPr>
          <p:cNvPr id="217092" name="Rectangle 1"/>
          <p:cNvSpPr>
            <a:spLocks noChangeArrowheads="1"/>
          </p:cNvSpPr>
          <p:nvPr/>
        </p:nvSpPr>
        <p:spPr bwMode="auto">
          <a:xfrm>
            <a:off x="1681163" y="490538"/>
            <a:ext cx="50736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6600">
                <a:solidFill>
                  <a:srgbClr val="000000"/>
                </a:solidFill>
                <a:latin typeface="Calibri" pitchFamily="34" charset="0"/>
              </a:rPr>
              <a:t>Exam practise</a:t>
            </a:r>
            <a:endParaRPr lang="en-GB" altLang="en-US" sz="6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14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Cirrus</a:t>
            </a:r>
          </a:p>
        </p:txBody>
      </p:sp>
      <p:sp>
        <p:nvSpPr>
          <p:cNvPr id="218115" name="Content Placeholder 3"/>
          <p:cNvSpPr>
            <a:spLocks noGrp="1"/>
          </p:cNvSpPr>
          <p:nvPr>
            <p:ph idx="1"/>
          </p:nvPr>
        </p:nvSpPr>
        <p:spPr>
          <a:xfrm>
            <a:off x="685800" y="1868488"/>
            <a:ext cx="7770813" cy="4257675"/>
          </a:xfrm>
        </p:spPr>
        <p:txBody>
          <a:bodyPr/>
          <a:lstStyle/>
          <a:p>
            <a:pPr eaLnBrk="1" hangingPunct="1"/>
            <a:r>
              <a:rPr lang="en-GB" altLang="en-US" smtClean="0"/>
              <a:t>Found high in the atmosphere – usually over 5,500 metres</a:t>
            </a:r>
          </a:p>
          <a:p>
            <a:pPr eaLnBrk="1" hangingPunct="1"/>
            <a:r>
              <a:rPr lang="en-GB" altLang="en-US" smtClean="0"/>
              <a:t>Common throughout the world</a:t>
            </a:r>
          </a:p>
          <a:p>
            <a:pPr eaLnBrk="1" hangingPunct="1"/>
            <a:r>
              <a:rPr lang="en-GB" altLang="en-US" smtClean="0"/>
              <a:t>Thin and wispy in appearance</a:t>
            </a:r>
          </a:p>
          <a:p>
            <a:pPr eaLnBrk="1" hangingPunct="1"/>
            <a:r>
              <a:rPr lang="en-GB" altLang="en-US" smtClean="0"/>
              <a:t>Move fairly quickly</a:t>
            </a:r>
          </a:p>
        </p:txBody>
      </p:sp>
    </p:spTree>
    <p:extLst>
      <p:ext uri="{BB962C8B-B14F-4D97-AF65-F5344CB8AC3E}">
        <p14:creationId xmlns:p14="http://schemas.microsoft.com/office/powerpoint/2010/main" val="407182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778" name="Picture 2" descr="http://www.sarpysam.net/gallery/albums/views/clouds07102006.siz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377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38"/>
          </a:xfrm>
        </p:spPr>
        <p:txBody>
          <a:bodyPr/>
          <a:lstStyle/>
          <a:p>
            <a:pPr eaLnBrk="1" hangingPunct="1"/>
            <a:r>
              <a:rPr lang="en-GB" altLang="en-US" sz="3200" b="1" smtClean="0"/>
              <a:t>How is rain made?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785813"/>
            <a:ext cx="8501063" cy="5572125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GB" altLang="en-US" sz="2800" b="1" smtClean="0"/>
              <a:t>The sun has been warming the ground all morning.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GB" altLang="en-US" sz="2800" b="1" smtClean="0"/>
              <a:t>The ground warms the air and the temperature rises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GB" altLang="en-US" sz="2800" b="1" smtClean="0"/>
              <a:t>The warm air rises.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GB" altLang="en-US" sz="2800" b="1" smtClean="0"/>
              <a:t>As the warm air rises, it cools and the water vapour (tiny droplets of water) in the air condenses to form clouds.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GB" altLang="en-US" b="1" smtClean="0"/>
              <a:t>The water droplets join together with other water droplets and get heavy. They fall as rain.</a:t>
            </a:r>
          </a:p>
          <a:p>
            <a:pPr marL="514350" indent="-514350" eaLnBrk="1" hangingPunct="1">
              <a:buFont typeface="Calibri" pitchFamily="34" charset="0"/>
              <a:buAutoNum type="arabicPeriod"/>
            </a:pPr>
            <a:endParaRPr lang="en-GB" altLang="en-US" sz="360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21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02" name="Picture 4" descr="http://1.bp.blogspot.com/__5HQiPPDwB8/Ruym6olc5iI/AAAAAAAAAXo/oAnE7Aw3Vh0/s800/day-015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250" y="857250"/>
            <a:ext cx="4008438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03" name="Picture 2" descr="http://www.maltaweather.info/05_cunim_cit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213" y="836613"/>
            <a:ext cx="5286376" cy="519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04" name="Title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3857625" cy="571500"/>
          </a:xfrm>
        </p:spPr>
        <p:txBody>
          <a:bodyPr/>
          <a:lstStyle/>
          <a:p>
            <a:pPr eaLnBrk="1" hangingPunct="1"/>
            <a:r>
              <a:rPr lang="en-GB" altLang="en-US" sz="3200" b="1" smtClean="0"/>
              <a:t>Types of clouds</a:t>
            </a:r>
          </a:p>
        </p:txBody>
      </p:sp>
      <p:sp>
        <p:nvSpPr>
          <p:cNvPr id="204805" name="Content Placeholder 2"/>
          <p:cNvSpPr>
            <a:spLocks noGrp="1"/>
          </p:cNvSpPr>
          <p:nvPr>
            <p:ph idx="1"/>
          </p:nvPr>
        </p:nvSpPr>
        <p:spPr>
          <a:xfrm>
            <a:off x="4500563" y="3571875"/>
            <a:ext cx="4643437" cy="3000375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GB" altLang="en-US" sz="3000" b="1" smtClean="0"/>
              <a:t>Cumulus clouds are</a:t>
            </a:r>
          </a:p>
          <a:p>
            <a:pPr eaLnBrk="1" hangingPunct="1">
              <a:buFont typeface="Arial" pitchFamily="34" charset="0"/>
              <a:buNone/>
            </a:pPr>
            <a:r>
              <a:rPr lang="en-GB" altLang="en-US" sz="3000" b="1" smtClean="0"/>
              <a:t>big and fluffy.</a:t>
            </a:r>
          </a:p>
          <a:p>
            <a:pPr eaLnBrk="1" hangingPunct="1">
              <a:buFont typeface="Arial" pitchFamily="34" charset="0"/>
              <a:buNone/>
            </a:pPr>
            <a:r>
              <a:rPr lang="en-GB" altLang="en-US" sz="3000" b="1" smtClean="0"/>
              <a:t>They form low in the</a:t>
            </a:r>
          </a:p>
          <a:p>
            <a:pPr eaLnBrk="1" hangingPunct="1">
              <a:buFont typeface="Arial" pitchFamily="34" charset="0"/>
              <a:buNone/>
            </a:pPr>
            <a:r>
              <a:rPr lang="en-GB" altLang="en-US" sz="3000" b="1" smtClean="0"/>
              <a:t>sky.They bring short,</a:t>
            </a:r>
          </a:p>
          <a:p>
            <a:pPr eaLnBrk="1" hangingPunct="1">
              <a:buFont typeface="Arial" pitchFamily="34" charset="0"/>
              <a:buNone/>
            </a:pPr>
            <a:r>
              <a:rPr lang="en-GB" altLang="en-US" sz="3000" b="1" smtClean="0"/>
              <a:t>heavy showers of rain.</a:t>
            </a:r>
          </a:p>
        </p:txBody>
      </p:sp>
      <p:sp>
        <p:nvSpPr>
          <p:cNvPr id="204806" name="TextBox 3"/>
          <p:cNvSpPr txBox="1">
            <a:spLocks noChangeArrowheads="1"/>
          </p:cNvSpPr>
          <p:nvPr/>
        </p:nvSpPr>
        <p:spPr bwMode="auto">
          <a:xfrm>
            <a:off x="5643563" y="285750"/>
            <a:ext cx="2928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3200" b="1">
                <a:solidFill>
                  <a:srgbClr val="000000"/>
                </a:solidFill>
                <a:latin typeface="Calibri" pitchFamily="34" charset="0"/>
              </a:rPr>
              <a:t>Cumulus clouds</a:t>
            </a:r>
          </a:p>
        </p:txBody>
      </p:sp>
    </p:spTree>
    <p:extLst>
      <p:ext uri="{BB962C8B-B14F-4D97-AF65-F5344CB8AC3E}">
        <p14:creationId xmlns:p14="http://schemas.microsoft.com/office/powerpoint/2010/main" val="146812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26" name="Picture 2" descr="http://asd-www.larc.nasa.gov/SCOOL/Clouds/nimbostratus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3500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2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257550" cy="939800"/>
          </a:xfrm>
        </p:spPr>
        <p:txBody>
          <a:bodyPr/>
          <a:lstStyle/>
          <a:p>
            <a:pPr eaLnBrk="1" hangingPunct="1"/>
            <a:r>
              <a:rPr lang="en-GB" altLang="en-US" sz="3200" b="1" smtClean="0"/>
              <a:t>Stratus clouds</a:t>
            </a:r>
          </a:p>
        </p:txBody>
      </p:sp>
      <p:sp>
        <p:nvSpPr>
          <p:cNvPr id="205828" name="Content Placeholder 2"/>
          <p:cNvSpPr>
            <a:spLocks noGrp="1"/>
          </p:cNvSpPr>
          <p:nvPr>
            <p:ph idx="1"/>
          </p:nvPr>
        </p:nvSpPr>
        <p:spPr>
          <a:xfrm>
            <a:off x="0" y="4365625"/>
            <a:ext cx="9144000" cy="2000250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GB" altLang="en-US" smtClean="0"/>
              <a:t>Stratus clouds are big blankets of dull cloud.</a:t>
            </a:r>
          </a:p>
          <a:p>
            <a:pPr eaLnBrk="1" hangingPunct="1">
              <a:buFont typeface="Arial" pitchFamily="34" charset="0"/>
              <a:buNone/>
            </a:pPr>
            <a:r>
              <a:rPr lang="en-GB" altLang="en-US" smtClean="0"/>
              <a:t>They hang low in the sky and cover the whole</a:t>
            </a:r>
          </a:p>
          <a:p>
            <a:pPr eaLnBrk="1" hangingPunct="1">
              <a:buFont typeface="Arial" pitchFamily="34" charset="0"/>
              <a:buNone/>
            </a:pPr>
            <a:r>
              <a:rPr lang="en-GB" altLang="en-US" smtClean="0"/>
              <a:t>sky.They give a light drizzle but not heavy</a:t>
            </a:r>
          </a:p>
          <a:p>
            <a:pPr eaLnBrk="1" hangingPunct="1">
              <a:buFont typeface="Arial" pitchFamily="34" charset="0"/>
              <a:buNone/>
            </a:pPr>
            <a:r>
              <a:rPr lang="en-GB" altLang="en-US" smtClean="0"/>
              <a:t>showers. </a:t>
            </a:r>
          </a:p>
        </p:txBody>
      </p:sp>
      <p:pic>
        <p:nvPicPr>
          <p:cNvPr id="205829" name="Picture 4" descr="http://universe-review.ca/I09-15-stratu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0"/>
            <a:ext cx="3929062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682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850" name="Picture 4" descr="http://www.balsamfir.com/MotoJournal/moto/images/cirr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0"/>
            <a:ext cx="5143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51" name="Picture 2" descr="http://whyfiles.org/123snow/images/cirrus_clouds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1179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85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00425" cy="1143000"/>
          </a:xfrm>
        </p:spPr>
        <p:txBody>
          <a:bodyPr/>
          <a:lstStyle/>
          <a:p>
            <a:pPr eaLnBrk="1" hangingPunct="1"/>
            <a:r>
              <a:rPr lang="en-GB" altLang="en-US" sz="3600" b="1" smtClean="0">
                <a:solidFill>
                  <a:schemeClr val="bg1"/>
                </a:solidFill>
              </a:rPr>
              <a:t>Cirrus Clouds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1938" y="2420938"/>
            <a:ext cx="5072062" cy="385762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GB" b="1" smtClean="0"/>
              <a:t>Cirrus clouds are thin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GB" b="1" smtClean="0"/>
              <a:t>And wispy and are very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GB" b="1" smtClean="0"/>
              <a:t>high up.(More than 6km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GB" b="1" smtClean="0"/>
              <a:t>up). It is freezing up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GB" b="1" smtClean="0"/>
              <a:t>there so they are made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GB" b="1" smtClean="0"/>
              <a:t>of ice crystals.  They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GB" b="1" smtClean="0"/>
              <a:t>can mean that bad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en-GB" b="1" smtClean="0"/>
              <a:t>                                                                                          weather is on the way.</a:t>
            </a:r>
          </a:p>
        </p:txBody>
      </p:sp>
    </p:spTree>
    <p:extLst>
      <p:ext uri="{BB962C8B-B14F-4D97-AF65-F5344CB8AC3E}">
        <p14:creationId xmlns:p14="http://schemas.microsoft.com/office/powerpoint/2010/main" val="163162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207876" name="Picture 2" descr="http://www.enchantedlearning.com/cgifs/cloud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372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Clouds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868488"/>
            <a:ext cx="7770813" cy="42576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Clouds are a collection of water droplets or ice crystals. </a:t>
            </a: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The </a:t>
            </a:r>
            <a:r>
              <a:rPr lang="en-GB" dirty="0"/>
              <a:t>warmer the air temperature, the more water vapour (gas) that the air can hold. </a:t>
            </a:r>
            <a:endParaRPr lang="en-GB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However</a:t>
            </a:r>
            <a:r>
              <a:rPr lang="en-GB" dirty="0"/>
              <a:t>, when the air starts to cool, water vapour starts to condense as long as it has condensation nuclei to condense around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813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Clouds</a:t>
            </a:r>
            <a:endParaRPr lang="en-GB" dirty="0"/>
          </a:p>
        </p:txBody>
      </p:sp>
      <p:pic>
        <p:nvPicPr>
          <p:cNvPr id="209923" name="Picture 1" descr="external image cloud_types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1385888"/>
            <a:ext cx="7713663" cy="520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8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946" name="Picture 2" descr="http://www.freewebs.com/thomp730/Cumulus%20cloud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947" name="Title 1"/>
          <p:cNvSpPr>
            <a:spLocks noGrp="1"/>
          </p:cNvSpPr>
          <p:nvPr>
            <p:ph type="title"/>
          </p:nvPr>
        </p:nvSpPr>
        <p:spPr>
          <a:xfrm>
            <a:off x="500063" y="3357563"/>
            <a:ext cx="8229600" cy="1143000"/>
          </a:xfrm>
        </p:spPr>
        <p:txBody>
          <a:bodyPr/>
          <a:lstStyle/>
          <a:p>
            <a:pPr eaLnBrk="1">
              <a:spcBef>
                <a:spcPts val="638"/>
              </a:spcBef>
            </a:pPr>
            <a:r>
              <a:rPr lang="en-GB" altLang="en-US" sz="6000" smtClean="0"/>
              <a:t/>
            </a:r>
            <a:br>
              <a:rPr lang="en-GB" altLang="en-US" sz="6000" smtClean="0"/>
            </a:br>
            <a:r>
              <a:rPr lang="en-GB" altLang="en-US" sz="6000" smtClean="0"/>
              <a:t/>
            </a:r>
            <a:br>
              <a:rPr lang="en-GB" altLang="en-US" sz="6000" smtClean="0"/>
            </a:br>
            <a:r>
              <a:rPr lang="en-GB" altLang="en-US" sz="6000" b="1" i="1" smtClean="0"/>
              <a:t>Describe 2 features of a cumulus cloud. (2 marks)</a:t>
            </a:r>
            <a:r>
              <a:rPr lang="en-GB" altLang="en-US" sz="6000" i="1" smtClean="0"/>
              <a:t/>
            </a:r>
            <a:br>
              <a:rPr lang="en-GB" altLang="en-US" sz="6000" i="1" smtClean="0"/>
            </a:br>
            <a:r>
              <a:rPr lang="en-GB" altLang="en-US" sz="6000" i="1" smtClean="0"/>
              <a:t>One feature is …………</a:t>
            </a:r>
            <a:br>
              <a:rPr lang="en-GB" altLang="en-US" sz="6000" i="1" smtClean="0"/>
            </a:br>
            <a:r>
              <a:rPr lang="en-GB" altLang="en-US" sz="6000" i="1" smtClean="0"/>
              <a:t>A second feature is that……………</a:t>
            </a:r>
            <a:br>
              <a:rPr lang="en-GB" altLang="en-US" sz="6000" i="1" smtClean="0"/>
            </a:br>
            <a:r>
              <a:rPr lang="en-GB" altLang="en-US" sz="6000" b="1" i="1" smtClean="0"/>
              <a:t/>
            </a:r>
            <a:br>
              <a:rPr lang="en-GB" altLang="en-US" sz="6000" b="1" i="1" smtClean="0"/>
            </a:br>
            <a:endParaRPr lang="en-GB" altLang="en-US" sz="6000" b="1" smtClean="0">
              <a:solidFill>
                <a:schemeClr val="bg1"/>
              </a:solidFill>
            </a:endParaRPr>
          </a:p>
        </p:txBody>
      </p:sp>
      <p:sp>
        <p:nvSpPr>
          <p:cNvPr id="210948" name="Rectangle 1"/>
          <p:cNvSpPr>
            <a:spLocks noChangeArrowheads="1"/>
          </p:cNvSpPr>
          <p:nvPr/>
        </p:nvSpPr>
        <p:spPr bwMode="auto">
          <a:xfrm>
            <a:off x="1681163" y="490538"/>
            <a:ext cx="50736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6600">
                <a:solidFill>
                  <a:prstClr val="black"/>
                </a:solidFill>
                <a:latin typeface="Calibri" pitchFamily="34" charset="0"/>
              </a:rPr>
              <a:t>Exam practise</a:t>
            </a:r>
            <a:endParaRPr lang="en-GB" altLang="en-US" sz="66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47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355</Words>
  <Application>Microsoft Office PowerPoint</Application>
  <PresentationFormat>On-screen Show (4:3)</PresentationFormat>
  <Paragraphs>70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2_Office Theme</vt:lpstr>
      <vt:lpstr>1_Story</vt:lpstr>
      <vt:lpstr>Types of Clouds</vt:lpstr>
      <vt:lpstr>How is rain made?</vt:lpstr>
      <vt:lpstr>Types of clouds</vt:lpstr>
      <vt:lpstr>Stratus clouds</vt:lpstr>
      <vt:lpstr>Cirrus Clouds</vt:lpstr>
      <vt:lpstr>PowerPoint Presentation</vt:lpstr>
      <vt:lpstr>Clouds</vt:lpstr>
      <vt:lpstr>Clouds</vt:lpstr>
      <vt:lpstr>  Describe 2 features of a cumulus cloud. (2 marks) One feature is ………… A second feature is that……………  </vt:lpstr>
      <vt:lpstr>Cumulus </vt:lpstr>
      <vt:lpstr> Describe 2 features of a  cumulonimbus cloud. (2 marks) </vt:lpstr>
      <vt:lpstr>Cumulonimbus</vt:lpstr>
      <vt:lpstr> Describe 2 features of a Stratus cloud. (2 marks) </vt:lpstr>
      <vt:lpstr>Stratus</vt:lpstr>
      <vt:lpstr> Describe 2 features of a cirrus cloud. (2 marks) </vt:lpstr>
      <vt:lpstr>Cirrus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Clouds</dc:title>
  <dc:creator>Jen Wood</dc:creator>
  <cp:lastModifiedBy>Jen Wood</cp:lastModifiedBy>
  <cp:revision>1</cp:revision>
  <dcterms:created xsi:type="dcterms:W3CDTF">2014-02-17T14:55:28Z</dcterms:created>
  <dcterms:modified xsi:type="dcterms:W3CDTF">2014-02-17T14:56:38Z</dcterms:modified>
</cp:coreProperties>
</file>