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90" r:id="rId3"/>
    <p:sldId id="291" r:id="rId4"/>
    <p:sldId id="292" r:id="rId5"/>
    <p:sldId id="293" r:id="rId6"/>
    <p:sldId id="294" r:id="rId7"/>
    <p:sldId id="295" r:id="rId8"/>
    <p:sldId id="280" r:id="rId9"/>
    <p:sldId id="29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ABD39-9686-42CC-9D4D-B233AFDE203D}" type="datetimeFigureOut">
              <a:rPr lang="en-GB" smtClean="0"/>
              <a:pPr/>
              <a:t>04/02/2014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E1222-FF17-432B-9B4E-8DA92C3832E0}" type="slidenum">
              <a:rPr lang="en-GB" smtClean="0"/>
              <a:pPr/>
              <a:t>‹#›</a:t>
            </a:fld>
            <a:endParaRPr lang="en-GB" dirty="0"/>
          </a:p>
        </p:txBody>
      </p:sp>
    </p:spTree>
    <p:extLst>
      <p:ext uri="{BB962C8B-B14F-4D97-AF65-F5344CB8AC3E}">
        <p14:creationId xmlns:p14="http://schemas.microsoft.com/office/powerpoint/2010/main" val="414679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4417C5D-7F18-4273-BC31-7183A13E44F8}" type="slidenum">
              <a:rPr lang="en-GB" smtClean="0"/>
              <a:pPr>
                <a:defRPr/>
              </a:pPr>
              <a:t>8</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97B3B-8C9E-4568-8521-94A12BEF484F}" type="datetimeFigureOut">
              <a:rPr lang="en-GB" smtClean="0"/>
              <a:pPr/>
              <a:t>04/02/2014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A78394A-0C43-46A0-9820-1C2542DF2E2D}"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97B3B-8C9E-4568-8521-94A12BEF484F}" type="datetimeFigureOut">
              <a:rPr lang="en-GB" smtClean="0"/>
              <a:pPr/>
              <a:t>04/02/2014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8394A-0C43-46A0-9820-1C2542DF2E2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ebOkY4XeZq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a:solidFill>
            <a:schemeClr val="tx2">
              <a:lumMod val="60000"/>
              <a:lumOff val="40000"/>
            </a:schemeClr>
          </a:solidFill>
          <a:ln w="63500">
            <a:solidFill>
              <a:schemeClr val="tx1"/>
            </a:solidFill>
          </a:ln>
        </p:spPr>
        <p:txBody>
          <a:bodyPr>
            <a:noAutofit/>
          </a:bodyPr>
          <a:lstStyle/>
          <a:p>
            <a:r>
              <a:rPr lang="en-GB" b="1" u="sng" dirty="0" smtClean="0">
                <a:solidFill>
                  <a:schemeClr val="bg1"/>
                </a:solidFill>
              </a:rPr>
              <a:t>Sustainable water supplies for developing countries</a:t>
            </a:r>
            <a:endParaRPr lang="en-GB" b="1" u="sng" dirty="0">
              <a:solidFill>
                <a:schemeClr val="bg1"/>
              </a:solidFill>
            </a:endParaRPr>
          </a:p>
        </p:txBody>
      </p:sp>
      <p:sp>
        <p:nvSpPr>
          <p:cNvPr id="6" name="Rectangle 5"/>
          <p:cNvSpPr/>
          <p:nvPr/>
        </p:nvSpPr>
        <p:spPr>
          <a:xfrm>
            <a:off x="683568" y="1844824"/>
            <a:ext cx="309634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t>To Know </a:t>
            </a:r>
            <a:r>
              <a:rPr lang="en-GB" sz="2200" dirty="0" smtClean="0"/>
              <a:t>the advantages and disadvantages of water usage in the Colorado River</a:t>
            </a:r>
            <a:endParaRPr lang="en-GB" sz="2200" dirty="0"/>
          </a:p>
        </p:txBody>
      </p:sp>
      <p:sp>
        <p:nvSpPr>
          <p:cNvPr id="10" name="Rectangle 9"/>
          <p:cNvSpPr/>
          <p:nvPr/>
        </p:nvSpPr>
        <p:spPr>
          <a:xfrm>
            <a:off x="683568" y="3429000"/>
            <a:ext cx="309634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solidFill>
                  <a:schemeClr val="tx1"/>
                </a:solidFill>
              </a:rPr>
              <a:t>To be able to </a:t>
            </a:r>
            <a:r>
              <a:rPr lang="en-GB" sz="2200" dirty="0" smtClean="0">
                <a:solidFill>
                  <a:schemeClr val="tx1"/>
                </a:solidFill>
              </a:rPr>
              <a:t>explain how water was used sustainably at the Olympics.</a:t>
            </a:r>
            <a:endParaRPr lang="en-GB" sz="2200" dirty="0">
              <a:solidFill>
                <a:schemeClr val="tx1"/>
              </a:solidFill>
            </a:endParaRPr>
          </a:p>
        </p:txBody>
      </p:sp>
      <p:sp>
        <p:nvSpPr>
          <p:cNvPr id="11" name="Rectangle 10"/>
          <p:cNvSpPr/>
          <p:nvPr/>
        </p:nvSpPr>
        <p:spPr>
          <a:xfrm>
            <a:off x="683568" y="5013176"/>
            <a:ext cx="3096344" cy="1440160"/>
          </a:xfrm>
          <a:prstGeom prst="rect">
            <a:avLst/>
          </a:prstGeom>
          <a:solidFill>
            <a:srgbClr val="00B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t>To Understand </a:t>
            </a:r>
            <a:r>
              <a:rPr lang="en-GB" sz="2200" dirty="0" smtClean="0"/>
              <a:t>how water can be used more sustainably on a small scale</a:t>
            </a:r>
            <a:endParaRPr lang="en-GB" sz="2200" dirty="0"/>
          </a:p>
        </p:txBody>
      </p:sp>
      <p:sp>
        <p:nvSpPr>
          <p:cNvPr id="17" name="Curved Right Arrow 16"/>
          <p:cNvSpPr/>
          <p:nvPr/>
        </p:nvSpPr>
        <p:spPr>
          <a:xfrm>
            <a:off x="395536" y="2708920"/>
            <a:ext cx="504056" cy="1080120"/>
          </a:xfrm>
          <a:prstGeom prst="curv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8" name="Curved Right Arrow 17"/>
          <p:cNvSpPr/>
          <p:nvPr/>
        </p:nvSpPr>
        <p:spPr>
          <a:xfrm>
            <a:off x="395536" y="4293096"/>
            <a:ext cx="504056" cy="1080120"/>
          </a:xfrm>
          <a:prstGeom prst="curv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3" name="Picture 2" descr="http://www.givecleanwaternow.org/wp-content/gallery/photos/52.jpg"/>
          <p:cNvPicPr>
            <a:picLocks noChangeAspect="1" noChangeArrowheads="1"/>
          </p:cNvPicPr>
          <p:nvPr/>
        </p:nvPicPr>
        <p:blipFill>
          <a:blip r:embed="rId2" cstate="print"/>
          <a:srcRect/>
          <a:stretch>
            <a:fillRect/>
          </a:stretch>
        </p:blipFill>
        <p:spPr bwMode="auto">
          <a:xfrm>
            <a:off x="3923928" y="1844824"/>
            <a:ext cx="4536504" cy="46805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a:solidFill>
            <a:schemeClr val="accent2">
              <a:lumMod val="40000"/>
              <a:lumOff val="60000"/>
            </a:schemeClr>
          </a:solidFill>
          <a:ln w="63500">
            <a:solidFill>
              <a:schemeClr val="tx1"/>
            </a:solidFill>
          </a:ln>
        </p:spPr>
        <p:txBody>
          <a:bodyPr>
            <a:noAutofit/>
          </a:bodyPr>
          <a:lstStyle/>
          <a:p>
            <a:r>
              <a:rPr lang="en-GB" sz="7200" b="1" u="sng" dirty="0" smtClean="0"/>
              <a:t>Colorado River</a:t>
            </a:r>
            <a:endParaRPr lang="en-GB" sz="7200" b="1" u="sng" dirty="0"/>
          </a:p>
        </p:txBody>
      </p:sp>
      <p:sp>
        <p:nvSpPr>
          <p:cNvPr id="13" name="Rectangle 12"/>
          <p:cNvSpPr/>
          <p:nvPr/>
        </p:nvSpPr>
        <p:spPr>
          <a:xfrm>
            <a:off x="323528" y="188640"/>
            <a:ext cx="216024" cy="1440160"/>
          </a:xfrm>
          <a:prstGeom prst="rect">
            <a:avLst/>
          </a:prstGeom>
          <a:solidFill>
            <a:schemeClr val="accent2"/>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rgbClr val="FF0000"/>
              </a:solidFill>
            </a:endParaRPr>
          </a:p>
        </p:txBody>
      </p:sp>
      <p:sp>
        <p:nvSpPr>
          <p:cNvPr id="14" name="Rectangle 13"/>
          <p:cNvSpPr/>
          <p:nvPr/>
        </p:nvSpPr>
        <p:spPr>
          <a:xfrm>
            <a:off x="8604448" y="188640"/>
            <a:ext cx="216024" cy="1440160"/>
          </a:xfrm>
          <a:prstGeom prst="rect">
            <a:avLst/>
          </a:prstGeom>
          <a:solidFill>
            <a:schemeClr val="accent2"/>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rgbClr val="FF0000"/>
              </a:solidFill>
            </a:endParaRPr>
          </a:p>
        </p:txBody>
      </p:sp>
      <p:sp>
        <p:nvSpPr>
          <p:cNvPr id="8" name="TextBox 7"/>
          <p:cNvSpPr txBox="1"/>
          <p:nvPr/>
        </p:nvSpPr>
        <p:spPr>
          <a:xfrm>
            <a:off x="683568" y="1772817"/>
            <a:ext cx="2880320" cy="3785652"/>
          </a:xfrm>
          <a:prstGeom prst="rect">
            <a:avLst/>
          </a:prstGeom>
          <a:noFill/>
        </p:spPr>
        <p:txBody>
          <a:bodyPr wrap="square" rtlCol="0">
            <a:spAutoFit/>
          </a:bodyPr>
          <a:lstStyle/>
          <a:p>
            <a:r>
              <a:rPr lang="en-GB" sz="2400" dirty="0" smtClean="0"/>
              <a:t>Using the textbook you should complete an Egan’s Wheel Case Study about water usage in the Colorado River. You may not be able to find something for every section but think very carefully.</a:t>
            </a:r>
          </a:p>
        </p:txBody>
      </p:sp>
      <p:pic>
        <p:nvPicPr>
          <p:cNvPr id="7" name="Picture 6" descr="http://toolkit.ianlivingstone.me.uk/resources/logo_wheel_550px.jpg"/>
          <p:cNvPicPr/>
          <p:nvPr/>
        </p:nvPicPr>
        <p:blipFill>
          <a:blip r:embed="rId2" cstate="print"/>
          <a:srcRect/>
          <a:stretch>
            <a:fillRect/>
          </a:stretch>
        </p:blipFill>
        <p:spPr bwMode="auto">
          <a:xfrm>
            <a:off x="3779912" y="1934522"/>
            <a:ext cx="4608512" cy="4752528"/>
          </a:xfrm>
          <a:prstGeom prst="rect">
            <a:avLst/>
          </a:prstGeom>
          <a:noFill/>
          <a:ln w="9525">
            <a:noFill/>
            <a:miter lim="800000"/>
            <a:headEnd/>
            <a:tailEnd/>
          </a:ln>
        </p:spPr>
      </p:pic>
    </p:spTree>
    <p:extLst>
      <p:ext uri="{BB962C8B-B14F-4D97-AF65-F5344CB8AC3E}">
        <p14:creationId xmlns:p14="http://schemas.microsoft.com/office/powerpoint/2010/main" val="695351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72816"/>
            <a:ext cx="5040560" cy="4525963"/>
          </a:xfrm>
        </p:spPr>
        <p:txBody>
          <a:bodyPr>
            <a:normAutofit fontScale="92500" lnSpcReduction="10000"/>
          </a:bodyPr>
          <a:lstStyle/>
          <a:p>
            <a:r>
              <a:rPr lang="en-GB" dirty="0" smtClean="0"/>
              <a:t>Developed to host the Olympic Games in 2000.</a:t>
            </a:r>
          </a:p>
          <a:p>
            <a:r>
              <a:rPr lang="en-GB" dirty="0" smtClean="0"/>
              <a:t>640 hectare park – commercial, residential, recreational, leisure and public uses.</a:t>
            </a:r>
          </a:p>
          <a:p>
            <a:r>
              <a:rPr lang="en-GB" dirty="0" smtClean="0"/>
              <a:t>Designed to make use of the facilities and infrastructure left behind after the Olympics.</a:t>
            </a:r>
            <a:endParaRPr lang="en-GB" dirty="0"/>
          </a:p>
        </p:txBody>
      </p:sp>
      <p:sp>
        <p:nvSpPr>
          <p:cNvPr id="4" name="Title 3"/>
          <p:cNvSpPr>
            <a:spLocks noGrp="1"/>
          </p:cNvSpPr>
          <p:nvPr>
            <p:ph type="title"/>
          </p:nvPr>
        </p:nvSpPr>
        <p:spPr/>
        <p:txBody>
          <a:bodyPr/>
          <a:lstStyle/>
          <a:p>
            <a:endParaRPr lang="en-GB" dirty="0"/>
          </a:p>
        </p:txBody>
      </p:sp>
      <p:sp>
        <p:nvSpPr>
          <p:cNvPr id="5"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7200" b="1" i="0" u="sng" strike="noStrike" kern="1200" cap="none" spc="0" normalizeH="0" baseline="0" noProof="0" dirty="0" smtClean="0">
                <a:ln>
                  <a:noFill/>
                </a:ln>
                <a:solidFill>
                  <a:schemeClr val="tx1"/>
                </a:solidFill>
                <a:effectLst/>
                <a:uLnTx/>
                <a:uFillTx/>
                <a:latin typeface="+mj-lt"/>
                <a:ea typeface="+mj-ea"/>
                <a:cs typeface="+mj-cs"/>
              </a:rPr>
              <a:t>Sydney Olympics</a:t>
            </a:r>
            <a:endParaRPr kumimoji="0" lang="en-GB" sz="7200" b="1" i="0" u="sng"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323528" y="188640"/>
            <a:ext cx="21602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rgbClr val="FF0000"/>
              </a:solidFill>
            </a:endParaRPr>
          </a:p>
        </p:txBody>
      </p:sp>
      <p:sp>
        <p:nvSpPr>
          <p:cNvPr id="7" name="Rectangle 6"/>
          <p:cNvSpPr/>
          <p:nvPr/>
        </p:nvSpPr>
        <p:spPr>
          <a:xfrm>
            <a:off x="8604448" y="188640"/>
            <a:ext cx="21602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rgbClr val="FF0000"/>
              </a:solidFill>
            </a:endParaRPr>
          </a:p>
        </p:txBody>
      </p:sp>
      <p:pic>
        <p:nvPicPr>
          <p:cNvPr id="33794" name="Picture 2" descr="2000 Summer Olympics logo.svg"/>
          <p:cNvPicPr>
            <a:picLocks noChangeAspect="1" noChangeArrowheads="1"/>
          </p:cNvPicPr>
          <p:nvPr/>
        </p:nvPicPr>
        <p:blipFill>
          <a:blip r:embed="rId2" cstate="print"/>
          <a:srcRect/>
          <a:stretch>
            <a:fillRect/>
          </a:stretch>
        </p:blipFill>
        <p:spPr bwMode="auto">
          <a:xfrm>
            <a:off x="5940152" y="2276872"/>
            <a:ext cx="2737470" cy="33825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spc="50" dirty="0" smtClean="0">
                <a:ln w="11430"/>
                <a:solidFill>
                  <a:srgbClr val="0070C0"/>
                </a:solidFill>
                <a:effectLst>
                  <a:outerShdw blurRad="76200" dist="50800" dir="5400000" algn="tl" rotWithShape="0">
                    <a:srgbClr val="000000">
                      <a:alpha val="65000"/>
                    </a:srgbClr>
                  </a:outerShdw>
                </a:effectLst>
              </a:rPr>
              <a:t>The Water Reclamation and Management Scheme</a:t>
            </a:r>
            <a:endParaRPr lang="en-GB" b="1" spc="50" dirty="0">
              <a:ln w="11430"/>
              <a:solidFill>
                <a:srgbClr val="0070C0"/>
              </a:soli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467544" y="1788840"/>
            <a:ext cx="8229600" cy="5069160"/>
          </a:xfrm>
        </p:spPr>
        <p:txBody>
          <a:bodyPr>
            <a:normAutofit/>
          </a:bodyPr>
          <a:lstStyle/>
          <a:p>
            <a:r>
              <a:rPr lang="en-GB" sz="2500" dirty="0" smtClean="0"/>
              <a:t>A water reclamation plant was set up to remove water from sewage at a rate of up to 3 million litres per day.</a:t>
            </a:r>
          </a:p>
          <a:p>
            <a:r>
              <a:rPr lang="en-GB" sz="2500" dirty="0" smtClean="0"/>
              <a:t>A brickpit – a water reservoir holding up to 300 million litres.</a:t>
            </a:r>
          </a:p>
          <a:p>
            <a:r>
              <a:rPr lang="en-GB" sz="2500" dirty="0" smtClean="0"/>
              <a:t>A water treatment plant to filter and disinfect water from the water reclamation plant and storage reservoirs at a rate of up to 7.5 million litres per day.</a:t>
            </a:r>
          </a:p>
          <a:p>
            <a:r>
              <a:rPr lang="en-GB" sz="2500" dirty="0" smtClean="0"/>
              <a:t>A separate, dedicated supply system to pipe water from the treatment plant through Sydney Olympic Park and Newington.</a:t>
            </a:r>
          </a:p>
          <a:p>
            <a:r>
              <a:rPr lang="en-GB" sz="2500" dirty="0" smtClean="0"/>
              <a:t>Newington – a new suburb which originally housed athletes.</a:t>
            </a:r>
            <a:endParaRPr lang="en-GB" sz="2500" dirty="0"/>
          </a:p>
        </p:txBody>
      </p:sp>
      <p:sp>
        <p:nvSpPr>
          <p:cNvPr id="4"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sng" strike="noStrike" kern="1200" cap="none" spc="0" normalizeH="0" baseline="0" noProof="0" dirty="0" smtClean="0">
                <a:ln>
                  <a:noFill/>
                </a:ln>
                <a:solidFill>
                  <a:schemeClr val="tx1"/>
                </a:solidFill>
                <a:effectLst/>
                <a:uLnTx/>
                <a:uFillTx/>
                <a:latin typeface="+mj-lt"/>
                <a:ea typeface="+mj-ea"/>
                <a:cs typeface="+mj-cs"/>
              </a:rPr>
              <a:t>Water management &amp; reclamation</a:t>
            </a:r>
            <a:endParaRPr kumimoji="0" lang="en-GB" sz="4800" b="1" i="0" u="sng" strike="noStrike" kern="1200" cap="none" spc="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323528" y="188640"/>
            <a:ext cx="21602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rgbClr val="FF0000"/>
              </a:solidFill>
            </a:endParaRPr>
          </a:p>
        </p:txBody>
      </p:sp>
      <p:sp>
        <p:nvSpPr>
          <p:cNvPr id="6" name="Rectangle 5"/>
          <p:cNvSpPr/>
          <p:nvPr/>
        </p:nvSpPr>
        <p:spPr>
          <a:xfrm>
            <a:off x="8604448" y="188640"/>
            <a:ext cx="21602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22512" t="27188" r="28024" b="14735"/>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251520" y="6021288"/>
            <a:ext cx="8712968" cy="707886"/>
          </a:xfrm>
          <a:prstGeom prst="rect">
            <a:avLst/>
          </a:prstGeom>
          <a:solidFill>
            <a:schemeClr val="accent1"/>
          </a:solidFill>
          <a:ln>
            <a:solidFill>
              <a:schemeClr val="tx1"/>
            </a:solidFill>
          </a:ln>
        </p:spPr>
        <p:txBody>
          <a:bodyPr wrap="square" rtlCol="0">
            <a:spAutoFit/>
          </a:bodyPr>
          <a:lstStyle/>
          <a:p>
            <a:pPr algn="ctr"/>
            <a:r>
              <a:rPr lang="en-GB" sz="2000" dirty="0" smtClean="0">
                <a:solidFill>
                  <a:schemeClr val="bg1"/>
                </a:solidFill>
              </a:rPr>
              <a:t>The scheme aimed to reduce pressure on the demand for drinking water supply in the Sydney area by providing recycled water for other uses.</a:t>
            </a:r>
            <a:endParaRPr lang="en-GB" sz="2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4324" t="26203" r="13997" b="2359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4391" t="21282" r="14735" b="56078"/>
          <a:stretch>
            <a:fillRect/>
          </a:stretch>
        </p:blipFill>
        <p:spPr bwMode="auto">
          <a:xfrm>
            <a:off x="0" y="0"/>
            <a:ext cx="9144000" cy="2132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7" name="Picture 3"/>
          <p:cNvPicPr>
            <a:picLocks noChangeAspect="1" noChangeArrowheads="1"/>
          </p:cNvPicPr>
          <p:nvPr/>
        </p:nvPicPr>
        <p:blipFill>
          <a:blip r:embed="rId3" cstate="print"/>
          <a:srcRect l="26375" t="34250" r="16778" b="20469"/>
          <a:stretch>
            <a:fillRect/>
          </a:stretch>
        </p:blipFill>
        <p:spPr bwMode="auto">
          <a:xfrm>
            <a:off x="0" y="2204864"/>
            <a:ext cx="9144000" cy="4653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u="sng" dirty="0" smtClean="0"/>
              <a:t>Small Scale Projects</a:t>
            </a:r>
            <a:endParaRPr lang="en-GB" sz="6600" b="1" u="sng" dirty="0"/>
          </a:p>
        </p:txBody>
      </p:sp>
      <p:sp>
        <p:nvSpPr>
          <p:cNvPr id="10" name="Rectangle 9"/>
          <p:cNvSpPr/>
          <p:nvPr/>
        </p:nvSpPr>
        <p:spPr>
          <a:xfrm>
            <a:off x="323528" y="188640"/>
            <a:ext cx="216024" cy="1440160"/>
          </a:xfrm>
          <a:prstGeom prst="rect">
            <a:avLst/>
          </a:prstGeom>
          <a:solidFill>
            <a:schemeClr val="accent3">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11" name="Rectangle 10"/>
          <p:cNvSpPr/>
          <p:nvPr/>
        </p:nvSpPr>
        <p:spPr>
          <a:xfrm>
            <a:off x="8604448" y="188640"/>
            <a:ext cx="216024" cy="1440160"/>
          </a:xfrm>
          <a:prstGeom prst="rect">
            <a:avLst/>
          </a:prstGeom>
          <a:solidFill>
            <a:schemeClr val="accent3">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6" name="TextBox 5"/>
          <p:cNvSpPr txBox="1"/>
          <p:nvPr/>
        </p:nvSpPr>
        <p:spPr>
          <a:xfrm>
            <a:off x="827584" y="1844824"/>
            <a:ext cx="7560840" cy="4093428"/>
          </a:xfrm>
          <a:prstGeom prst="rect">
            <a:avLst/>
          </a:prstGeom>
          <a:noFill/>
        </p:spPr>
        <p:txBody>
          <a:bodyPr wrap="square" rtlCol="0">
            <a:spAutoFit/>
          </a:bodyPr>
          <a:lstStyle/>
          <a:p>
            <a:pPr algn="just"/>
            <a:r>
              <a:rPr lang="en-GB" sz="2600" dirty="0" smtClean="0"/>
              <a:t>NGOs such as Water Aid often develop small scale sustainable solutions to local problems in developing countries. Local communities are involved in projects to develop safe and reliable water supplies.</a:t>
            </a:r>
          </a:p>
          <a:p>
            <a:pPr algn="just"/>
            <a:endParaRPr lang="en-GB" sz="2600" dirty="0" smtClean="0"/>
          </a:p>
          <a:p>
            <a:pPr algn="just"/>
            <a:r>
              <a:rPr lang="en-GB" sz="2600" dirty="0" smtClean="0"/>
              <a:t>Local people are trained to take responsibility for the development and management of the scheme. The aim is that when the NGO finishes its work then people can continue with the project and replicate them elsewhere.</a:t>
            </a:r>
          </a:p>
        </p:txBody>
      </p:sp>
      <p:sp>
        <p:nvSpPr>
          <p:cNvPr id="7" name="Rectangle 6"/>
          <p:cNvSpPr/>
          <p:nvPr/>
        </p:nvSpPr>
        <p:spPr>
          <a:xfrm>
            <a:off x="0" y="6211669"/>
            <a:ext cx="4572000" cy="646331"/>
          </a:xfrm>
          <a:prstGeom prst="rect">
            <a:avLst/>
          </a:prstGeom>
        </p:spPr>
        <p:txBody>
          <a:bodyPr>
            <a:spAutoFit/>
          </a:bodyPr>
          <a:lstStyle/>
          <a:p>
            <a:r>
              <a:rPr lang="en-GB" dirty="0" smtClean="0">
                <a:hlinkClick r:id="rId3"/>
              </a:rPr>
              <a:t>http://www.youtube.com/watch?v=ebOkY4XeZqM</a:t>
            </a:r>
            <a:r>
              <a:rPr lang="en-GB" dirty="0" smtClean="0"/>
              <a:t> </a:t>
            </a:r>
            <a:endParaRPr lang="en-GB" dirty="0"/>
          </a:p>
        </p:txBody>
      </p:sp>
    </p:spTree>
    <p:extLst>
      <p:ext uri="{BB962C8B-B14F-4D97-AF65-F5344CB8AC3E}">
        <p14:creationId xmlns:p14="http://schemas.microsoft.com/office/powerpoint/2010/main" val="3708293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5842" name="Picture 2" descr="http://cache.paswebteam.com/common/gifs/swot.gif"/>
          <p:cNvPicPr>
            <a:picLocks noChangeAspect="1" noChangeArrowheads="1"/>
          </p:cNvPicPr>
          <p:nvPr/>
        </p:nvPicPr>
        <p:blipFill>
          <a:blip r:embed="rId2" cstate="print"/>
          <a:srcRect/>
          <a:stretch>
            <a:fillRect/>
          </a:stretch>
        </p:blipFill>
        <p:spPr bwMode="auto">
          <a:xfrm>
            <a:off x="0" y="0"/>
            <a:ext cx="9144000" cy="7029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332</Words>
  <Application>Microsoft Office PowerPoint</Application>
  <PresentationFormat>Экран (4:3)</PresentationFormat>
  <Paragraphs>24</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Office Theme</vt:lpstr>
      <vt:lpstr>Sustainable water supplies for developing countries</vt:lpstr>
      <vt:lpstr>Colorado River</vt:lpstr>
      <vt:lpstr>Презентация PowerPoint</vt:lpstr>
      <vt:lpstr>The Water Reclamation and Management Scheme</vt:lpstr>
      <vt:lpstr>Презентация PowerPoint</vt:lpstr>
      <vt:lpstr>Презентация PowerPoint</vt:lpstr>
      <vt:lpstr>Презентация PowerPoint</vt:lpstr>
      <vt:lpstr>Презентация PowerPoint</vt:lpstr>
      <vt:lpstr>Презентация PowerPoint</vt:lpstr>
    </vt:vector>
  </TitlesOfParts>
  <Company>The Ravensbourne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alucas</dc:creator>
  <cp:lastModifiedBy>Jennifer Wood</cp:lastModifiedBy>
  <cp:revision>27</cp:revision>
  <dcterms:created xsi:type="dcterms:W3CDTF">2012-07-11T10:25:23Z</dcterms:created>
  <dcterms:modified xsi:type="dcterms:W3CDTF">2014-02-04T03:25:12Z</dcterms:modified>
</cp:coreProperties>
</file>