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66" r:id="rId2"/>
    <p:sldId id="273" r:id="rId3"/>
    <p:sldId id="334" r:id="rId4"/>
    <p:sldId id="371" r:id="rId5"/>
    <p:sldId id="367" r:id="rId6"/>
    <p:sldId id="368" r:id="rId7"/>
    <p:sldId id="370" r:id="rId8"/>
    <p:sldId id="362" r:id="rId9"/>
    <p:sldId id="363" r:id="rId10"/>
    <p:sldId id="372" r:id="rId11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33CC"/>
    <a:srgbClr val="99FF99"/>
    <a:srgbClr val="003399"/>
    <a:srgbClr val="FFFF99"/>
    <a:srgbClr val="339933"/>
    <a:srgbClr val="FFFFCC"/>
    <a:srgbClr val="006600"/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38" autoAdjust="0"/>
    <p:restoredTop sz="91297" autoAdjust="0"/>
  </p:normalViewPr>
  <p:slideViewPr>
    <p:cSldViewPr>
      <p:cViewPr varScale="1">
        <p:scale>
          <a:sx n="106" d="100"/>
          <a:sy n="106" d="100"/>
        </p:scale>
        <p:origin x="195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4DE52D9-8D9A-4CCF-A41A-1D1CFF3F8B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83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556095D-3ABD-4003-ACA3-AE08D3FE3EF4}" type="slidenum">
              <a:rPr lang="en-GB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GB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04433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14340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ABC0613-EF05-4474-8BEF-CDD3453FDAF5}" type="slidenum">
              <a:rPr lang="en-GB" altLang="en-US"/>
              <a:pPr algn="r" eaLnBrk="1" hangingPunct="1">
                <a:spcBef>
                  <a:spcPct val="0"/>
                </a:spcBef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7375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DE52D9-8D9A-4CCF-A41A-1D1CFF3F8B2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515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2-speed world – India case study notes from p159-160 in Edexcel AS Geography</a:t>
            </a:r>
            <a:r>
              <a:rPr lang="en-GB" baseline="0" dirty="0" smtClean="0"/>
              <a:t>, Philip Allan by Sue Warns et al.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DE52D9-8D9A-4CCF-A41A-1D1CFF3F8B2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969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Environmentally</a:t>
            </a:r>
            <a:r>
              <a:rPr lang="en-GB" baseline="0" dirty="0" smtClean="0"/>
              <a:t> – McDonald’s CS e.g. is that at one time were large consumers of illegal soya fuelling deforestation. Greenpeace involvement highlighted issue, McDonalds responded and now buys rainforest alliance coffee.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DE52D9-8D9A-4CCF-A41A-1D1CFF3F8B2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729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DE52D9-8D9A-4CCF-A41A-1D1CFF3F8B2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747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DE52D9-8D9A-4CCF-A41A-1D1CFF3F8B2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747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0AD03-BEE9-40CC-97B5-F08AA250BA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467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30F7E-5EF1-42B2-A6DA-4BE734E325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26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076B9-E6D2-4EE7-B8D1-3373DBC0B5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98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F9221-8971-4404-AC58-098D7EACB6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535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E19DE-6C55-4C24-BFCD-C53D06E410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826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117D1-2130-47DD-85A4-5AE5A8ED15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47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D3C90-B4CC-4E83-9F80-ECBCC77043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169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6B34F-6279-44EF-A70E-9EA46D619F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06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5E1BC-ACF8-4238-BF6D-285574F8B5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46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7D34E-70EE-4367-BDAF-CA9D2E18A5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7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4F478-EBB7-406B-A5C2-C8BDC4C4DF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34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CC11C62-A05F-4772-BDCA-0661C733E3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4"/>
          <p:cNvSpPr>
            <a:spLocks noChangeArrowheads="1" noChangeShapeType="1" noTextEdit="1"/>
          </p:cNvSpPr>
          <p:nvPr/>
        </p:nvSpPr>
        <p:spPr bwMode="auto">
          <a:xfrm>
            <a:off x="179388" y="6269250"/>
            <a:ext cx="2857500" cy="4001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kern="10" normalizeH="1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Learning Links</a:t>
            </a: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179512" y="261939"/>
            <a:ext cx="3287143" cy="7187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normalizeH="1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Summary</a:t>
            </a:r>
            <a:endParaRPr lang="en-GB" sz="3600" kern="10" normalizeH="1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3888" y="261938"/>
            <a:ext cx="54006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Can you summarise the key topic areas we have learnt about for this unit: Going Global?</a:t>
            </a:r>
            <a:endParaRPr lang="en-GB" sz="2000" dirty="0"/>
          </a:p>
        </p:txBody>
      </p:sp>
      <p:sp>
        <p:nvSpPr>
          <p:cNvPr id="3" name="AutoShape 2" descr="http://droidz.org/resources/121012464710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http://droidz.org/resources/121012464710.gif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482" y="1340768"/>
            <a:ext cx="1005062" cy="82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482" y="2244650"/>
            <a:ext cx="1005062" cy="82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482" y="3148532"/>
            <a:ext cx="1005062" cy="82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482" y="4052414"/>
            <a:ext cx="1005062" cy="82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482" y="4956296"/>
            <a:ext cx="1005062" cy="82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106" y="1340768"/>
            <a:ext cx="1005062" cy="82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106" y="2244650"/>
            <a:ext cx="1005062" cy="82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106" y="3148532"/>
            <a:ext cx="1005062" cy="82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106" y="4052414"/>
            <a:ext cx="1005062" cy="82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106" y="4956296"/>
            <a:ext cx="1005062" cy="82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131840" y="6269250"/>
            <a:ext cx="5688632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Without looking?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6543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248"/>
            <a:ext cx="5976664" cy="212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563" y="2258918"/>
            <a:ext cx="7202913" cy="433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63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92075" y="261938"/>
            <a:ext cx="894397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normalizeH="1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Key question / Learning outcomes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79400" y="3140968"/>
            <a:ext cx="8569325" cy="163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cs typeface="Arial" charset="0"/>
              </a:rPr>
              <a:t>LEARNING OUTCOME…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700" b="1" dirty="0"/>
          </a:p>
          <a:p>
            <a:pPr marL="0" indent="0" algn="ctr">
              <a:buNone/>
            </a:pPr>
            <a:r>
              <a:rPr lang="en-GB" altLang="en-US" sz="2000" dirty="0" smtClean="0">
                <a:cs typeface="Arial" charset="0"/>
              </a:rPr>
              <a:t>Evaluate the positive and negative changes created by globalisation</a:t>
            </a:r>
          </a:p>
          <a:p>
            <a:pPr marL="0" indent="0" algn="ctr">
              <a:buNone/>
            </a:pPr>
            <a:endParaRPr lang="en-GB" altLang="en-US" sz="2000" dirty="0">
              <a:cs typeface="Arial" charset="0"/>
            </a:endParaRPr>
          </a:p>
          <a:p>
            <a:pPr marL="0" indent="0" algn="ctr">
              <a:buNone/>
            </a:pPr>
            <a:r>
              <a:rPr lang="en-GB" altLang="en-US" sz="2000" dirty="0" smtClean="0">
                <a:cs typeface="Arial" charset="0"/>
              </a:rPr>
              <a:t>Explore the moral and social consequences of globalisation</a:t>
            </a:r>
            <a:endParaRPr lang="en-GB" altLang="en-US" sz="2000" dirty="0">
              <a:cs typeface="Arial" charset="0"/>
            </a:endParaRPr>
          </a:p>
        </p:txBody>
      </p:sp>
      <p:sp>
        <p:nvSpPr>
          <p:cNvPr id="5124" name="WordArt 6"/>
          <p:cNvSpPr>
            <a:spLocks noChangeArrowheads="1" noChangeShapeType="1" noTextEdit="1"/>
          </p:cNvSpPr>
          <p:nvPr/>
        </p:nvSpPr>
        <p:spPr bwMode="auto">
          <a:xfrm>
            <a:off x="467544" y="1124744"/>
            <a:ext cx="8136904" cy="13681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GB" sz="3600" kern="10" dirty="0" smtClean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EQ7: Global challenges for the future</a:t>
            </a:r>
          </a:p>
          <a:p>
            <a:pPr algn="ctr">
              <a:defRPr/>
            </a:pPr>
            <a:r>
              <a:rPr lang="en-GB" sz="3600" kern="10" dirty="0" smtClean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Pros and cons of globalisation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66713"/>
            <a:ext cx="73533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39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779912" y="143644"/>
            <a:ext cx="5113263" cy="400050"/>
          </a:xfrm>
          <a:prstGeom prst="rect">
            <a:avLst/>
          </a:prstGeom>
          <a:solidFill>
            <a:srgbClr val="FFFF99"/>
          </a:soli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 smtClean="0"/>
              <a:t>CONSEQUENCES OF GLOBALISATION</a:t>
            </a:r>
            <a:endParaRPr lang="en-GB" altLang="en-US" sz="2000" b="1" dirty="0"/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1259632" y="170632"/>
            <a:ext cx="2448272" cy="363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200" kern="10" normalizeH="1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Activity</a:t>
            </a:r>
            <a:endParaRPr lang="en-GB" sz="3200" kern="10" normalizeH="1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0825" y="134119"/>
            <a:ext cx="892175" cy="400050"/>
          </a:xfrm>
          <a:prstGeom prst="rect">
            <a:avLst/>
          </a:prstGeom>
          <a:solidFill>
            <a:srgbClr val="FFFF99"/>
          </a:soli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</p:txBody>
      </p:sp>
      <p:sp>
        <p:nvSpPr>
          <p:cNvPr id="24" name="TextBox 23"/>
          <p:cNvSpPr txBox="1"/>
          <p:nvPr/>
        </p:nvSpPr>
        <p:spPr>
          <a:xfrm>
            <a:off x="251520" y="692696"/>
            <a:ext cx="8642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During this lesson we will summarise some of the key processes and consequences of globalisation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179512" y="6530631"/>
            <a:ext cx="87849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1520" y="1568986"/>
            <a:ext cx="864235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On A3 paper you need to map out and annotate these processes and consequences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2433082"/>
            <a:ext cx="8642350" cy="707886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It is important that you do this in a clear and organised manner because you will have a further task linked to these notes</a:t>
            </a:r>
          </a:p>
        </p:txBody>
      </p:sp>
    </p:spTree>
    <p:extLst>
      <p:ext uri="{BB962C8B-B14F-4D97-AF65-F5344CB8AC3E}">
        <p14:creationId xmlns:p14="http://schemas.microsoft.com/office/powerpoint/2010/main" val="352401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92075" y="261938"/>
            <a:ext cx="3183781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normalizeH="1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Key </a:t>
            </a:r>
            <a:r>
              <a:rPr lang="en-GB" sz="3600" kern="10" normalizeH="1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themes;</a:t>
            </a:r>
            <a:endParaRPr lang="en-GB" sz="3600" kern="10" normalizeH="1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5901"/>
            <a:ext cx="9144000" cy="41549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100" dirty="0" smtClean="0"/>
              <a:t>The </a:t>
            </a:r>
            <a:r>
              <a:rPr lang="en-GB" sz="2100" b="1" dirty="0" smtClean="0"/>
              <a:t>globalised world </a:t>
            </a:r>
            <a:r>
              <a:rPr lang="en-GB" sz="2100" dirty="0" smtClean="0"/>
              <a:t>in increasingly </a:t>
            </a:r>
            <a:r>
              <a:rPr lang="en-GB" sz="2100" b="1" dirty="0" smtClean="0"/>
              <a:t>urban</a:t>
            </a:r>
            <a:r>
              <a:rPr lang="en-GB" sz="2100" dirty="0" smtClean="0"/>
              <a:t>, </a:t>
            </a:r>
            <a:r>
              <a:rPr lang="en-GB" sz="2100" b="1" dirty="0" smtClean="0"/>
              <a:t>on the move</a:t>
            </a:r>
            <a:r>
              <a:rPr lang="en-GB" sz="2100" dirty="0"/>
              <a:t> </a:t>
            </a:r>
            <a:r>
              <a:rPr lang="en-GB" sz="2100" dirty="0" smtClean="0"/>
              <a:t>and </a:t>
            </a:r>
            <a:r>
              <a:rPr lang="en-GB" sz="2100" b="1" dirty="0" smtClean="0"/>
              <a:t>connected</a:t>
            </a:r>
            <a:endParaRPr lang="en-GB" sz="2100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118844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Globalisation</a:t>
            </a:r>
            <a:r>
              <a:rPr lang="en-GB" dirty="0" smtClean="0"/>
              <a:t> is primarily an </a:t>
            </a:r>
            <a:r>
              <a:rPr lang="en-GB" b="1" dirty="0" smtClean="0"/>
              <a:t>economic process</a:t>
            </a:r>
            <a:r>
              <a:rPr lang="en-GB" dirty="0" smtClean="0"/>
              <a:t>, however these inevitably have a series of </a:t>
            </a:r>
            <a:r>
              <a:rPr lang="en-GB" b="1" dirty="0" smtClean="0"/>
              <a:t>social</a:t>
            </a:r>
            <a:r>
              <a:rPr lang="en-GB" dirty="0" smtClean="0"/>
              <a:t> and </a:t>
            </a:r>
            <a:r>
              <a:rPr lang="en-GB" b="1" dirty="0" smtClean="0"/>
              <a:t>environmental</a:t>
            </a:r>
            <a:r>
              <a:rPr lang="en-GB" dirty="0" smtClean="0"/>
              <a:t> knock-on effects           </a:t>
            </a:r>
            <a:r>
              <a:rPr lang="en-GB" dirty="0" smtClean="0">
                <a:solidFill>
                  <a:srgbClr val="FF0000"/>
                </a:solidFill>
              </a:rPr>
              <a:t>(called </a:t>
            </a:r>
            <a:r>
              <a:rPr lang="en-GB" b="1" dirty="0" smtClean="0">
                <a:solidFill>
                  <a:srgbClr val="FF0000"/>
                </a:solidFill>
              </a:rPr>
              <a:t>externalities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79512" y="1990130"/>
            <a:ext cx="3287143" cy="7187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normalizeH="1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Global shift</a:t>
            </a:r>
            <a:endParaRPr lang="en-GB" sz="3600" kern="10" normalizeH="1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12685" y="2349525"/>
            <a:ext cx="112571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82420" y="2132856"/>
            <a:ext cx="21602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Creation of </a:t>
            </a:r>
            <a:r>
              <a:rPr lang="en-GB" b="1" dirty="0" smtClean="0"/>
              <a:t>NICs</a:t>
            </a:r>
            <a:endParaRPr lang="en-GB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962540" y="2574196"/>
            <a:ext cx="0" cy="3507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94388" y="3059668"/>
            <a:ext cx="27363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Multiplier effect / cumulative causation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499518" y="2875002"/>
            <a:ext cx="146497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/>
              <a:t>Individuals + Government spending</a:t>
            </a:r>
            <a:endParaRPr lang="en-GB" sz="16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7110647" y="4005064"/>
            <a:ext cx="14649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/>
              <a:t>Rural-urban migration</a:t>
            </a:r>
            <a:endParaRPr lang="en-GB" sz="16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61666" y="4005064"/>
            <a:ext cx="14649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/>
              <a:t>Remittances sent home</a:t>
            </a:r>
            <a:endParaRPr lang="en-GB" sz="16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75856" y="4005064"/>
            <a:ext cx="208581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/>
              <a:t>Working conditions, pay + rights</a:t>
            </a:r>
            <a:endParaRPr lang="en-GB" sz="16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6801826" y="4827167"/>
            <a:ext cx="21130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/>
              <a:t>Rapid urbanisation + it’s consequences</a:t>
            </a:r>
            <a:endParaRPr lang="en-GB" sz="1600" i="1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870107" y="4653136"/>
            <a:ext cx="0" cy="17537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722180" y="2967334"/>
            <a:ext cx="168099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/>
              <a:t>Local + global environmental consequences</a:t>
            </a:r>
            <a:endParaRPr lang="en-GB" sz="16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98020" y="3104865"/>
            <a:ext cx="198491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/>
              <a:t>E.g. National policy</a:t>
            </a:r>
          </a:p>
          <a:p>
            <a:pPr algn="ctr"/>
            <a:r>
              <a:rPr lang="en-GB" sz="1600" i="1" dirty="0" smtClean="0"/>
              <a:t>Food miles</a:t>
            </a:r>
            <a:endParaRPr lang="en-GB" sz="1600" i="1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82930" y="3290500"/>
            <a:ext cx="388870" cy="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771800" y="4674622"/>
            <a:ext cx="295131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/>
              <a:t>Risk of </a:t>
            </a:r>
            <a:r>
              <a:rPr lang="en-GB" sz="1600" b="1" i="1" dirty="0" smtClean="0"/>
              <a:t>capital flight</a:t>
            </a:r>
            <a:endParaRPr lang="en-GB" sz="1600" i="1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283968" y="4549770"/>
            <a:ext cx="0" cy="17537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707904" y="1907540"/>
            <a:ext cx="867318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TNCs</a:t>
            </a:r>
            <a:endParaRPr lang="en-GB" b="1" dirty="0"/>
          </a:p>
        </p:txBody>
      </p:sp>
      <p:sp>
        <p:nvSpPr>
          <p:cNvPr id="41" name="WordArt 6"/>
          <p:cNvSpPr>
            <a:spLocks noChangeArrowheads="1" noChangeShapeType="1" noTextEdit="1"/>
          </p:cNvSpPr>
          <p:nvPr/>
        </p:nvSpPr>
        <p:spPr bwMode="auto">
          <a:xfrm>
            <a:off x="62542" y="6636454"/>
            <a:ext cx="1440160" cy="1320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200" kern="10" normalizeH="1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New information</a:t>
            </a:r>
            <a:endParaRPr lang="en-GB" sz="3200" kern="10" normalizeH="1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2631" y="3997513"/>
            <a:ext cx="2493234" cy="1815882"/>
          </a:xfrm>
          <a:prstGeom prst="rect">
            <a:avLst/>
          </a:prstGeom>
          <a:solidFill>
            <a:srgbClr val="99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Bhopal disaster </a:t>
            </a:r>
            <a:r>
              <a:rPr lang="en-GB" sz="1600" dirty="0" smtClean="0"/>
              <a:t>when TNC Union Carbide India Limited </a:t>
            </a:r>
            <a:r>
              <a:rPr lang="en-GB" sz="1600" dirty="0"/>
              <a:t>pesticide manufacturing plant leaked a mixture of deadly </a:t>
            </a:r>
            <a:r>
              <a:rPr lang="en-GB" sz="1600" dirty="0" smtClean="0"/>
              <a:t>gases killing </a:t>
            </a:r>
            <a:r>
              <a:rPr lang="en-GB" sz="1600" dirty="0" err="1" smtClean="0"/>
              <a:t>approx</a:t>
            </a:r>
            <a:r>
              <a:rPr lang="en-GB" sz="1600" dirty="0" smtClean="0"/>
              <a:t> 18,000 </a:t>
            </a:r>
            <a:endParaRPr lang="en-GB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3027344" y="5568134"/>
            <a:ext cx="5887524" cy="1077218"/>
          </a:xfrm>
          <a:prstGeom prst="rect">
            <a:avLst/>
          </a:prstGeom>
          <a:solidFill>
            <a:srgbClr val="FFCCFF"/>
          </a:solidFill>
          <a:ln w="38100"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Grapes from Chile (heavily packaged) and prawns from Indonesia  – both over 12,000km in refrigerated </a:t>
            </a:r>
            <a:r>
              <a:rPr lang="en-GB" sz="1600" dirty="0" smtClean="0"/>
              <a:t>units</a:t>
            </a:r>
          </a:p>
          <a:p>
            <a:pPr algn="ctr"/>
            <a:r>
              <a:rPr lang="en-GB" sz="1600" dirty="0" smtClean="0"/>
              <a:t>Coffee produced in Africa is sent to India for roasting, then the UK for sale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0941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/>
      <p:bldP spid="13" grpId="0"/>
      <p:bldP spid="14" grpId="0"/>
      <p:bldP spid="15" grpId="0"/>
      <p:bldP spid="22" grpId="0"/>
      <p:bldP spid="25" grpId="0"/>
      <p:bldP spid="26" grpId="0"/>
      <p:bldP spid="37" grpId="0"/>
      <p:bldP spid="39" grpId="0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92075" y="115710"/>
            <a:ext cx="3183781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normalizeH="1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Key </a:t>
            </a:r>
            <a:r>
              <a:rPr lang="en-GB" sz="3600" kern="10" normalizeH="1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themes;</a:t>
            </a:r>
            <a:endParaRPr lang="en-GB" sz="3600" kern="10" normalizeH="1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29673"/>
            <a:ext cx="9144000" cy="41549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100" dirty="0" smtClean="0"/>
              <a:t>The </a:t>
            </a:r>
            <a:r>
              <a:rPr lang="en-GB" sz="2100" b="1" dirty="0" smtClean="0"/>
              <a:t>globalised world </a:t>
            </a:r>
            <a:r>
              <a:rPr lang="en-GB" sz="2100" dirty="0" smtClean="0"/>
              <a:t>in increasingly </a:t>
            </a:r>
            <a:r>
              <a:rPr lang="en-GB" sz="2100" b="1" dirty="0" smtClean="0"/>
              <a:t>urban</a:t>
            </a:r>
            <a:r>
              <a:rPr lang="en-GB" sz="2100" dirty="0" smtClean="0"/>
              <a:t>, </a:t>
            </a:r>
            <a:r>
              <a:rPr lang="en-GB" sz="2100" b="1" dirty="0" smtClean="0"/>
              <a:t>on the move</a:t>
            </a:r>
            <a:r>
              <a:rPr lang="en-GB" sz="2100" dirty="0"/>
              <a:t> </a:t>
            </a:r>
            <a:r>
              <a:rPr lang="en-GB" sz="2100" dirty="0" smtClean="0"/>
              <a:t>and </a:t>
            </a:r>
            <a:r>
              <a:rPr lang="en-GB" sz="2100" b="1" dirty="0" smtClean="0"/>
              <a:t>connected</a:t>
            </a:r>
            <a:endParaRPr lang="en-GB" sz="2100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-27384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Globalisation</a:t>
            </a:r>
            <a:r>
              <a:rPr lang="en-GB" dirty="0" smtClean="0"/>
              <a:t> is primarily an </a:t>
            </a:r>
            <a:r>
              <a:rPr lang="en-GB" b="1" dirty="0" smtClean="0"/>
              <a:t>economic process</a:t>
            </a:r>
            <a:r>
              <a:rPr lang="en-GB" dirty="0" smtClean="0"/>
              <a:t>, however these inevitably have a series of </a:t>
            </a:r>
            <a:r>
              <a:rPr lang="en-GB" b="1" dirty="0" smtClean="0"/>
              <a:t>social</a:t>
            </a:r>
            <a:r>
              <a:rPr lang="en-GB" dirty="0" smtClean="0"/>
              <a:t> and </a:t>
            </a:r>
            <a:r>
              <a:rPr lang="en-GB" b="1" dirty="0" smtClean="0"/>
              <a:t>environmental</a:t>
            </a:r>
            <a:r>
              <a:rPr lang="en-GB" dirty="0" smtClean="0"/>
              <a:t> knock-on effects           </a:t>
            </a:r>
            <a:r>
              <a:rPr lang="en-GB" dirty="0" smtClean="0">
                <a:solidFill>
                  <a:srgbClr val="FF0000"/>
                </a:solidFill>
              </a:rPr>
              <a:t>(called </a:t>
            </a:r>
            <a:r>
              <a:rPr lang="en-GB" b="1" dirty="0" smtClean="0">
                <a:solidFill>
                  <a:srgbClr val="FF0000"/>
                </a:solidFill>
              </a:rPr>
              <a:t>externalities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79512" y="1822449"/>
            <a:ext cx="3287143" cy="7187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normalizeH="1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Global shift</a:t>
            </a:r>
            <a:endParaRPr lang="en-GB" sz="3600" kern="10" normalizeH="1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12685" y="2181844"/>
            <a:ext cx="1125719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82420" y="1965175"/>
            <a:ext cx="2160240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Creation of NICs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962540" y="2406515"/>
            <a:ext cx="0" cy="35074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94388" y="2891987"/>
            <a:ext cx="2736304" cy="6463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Multiplier effect / cumulative causation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99518" y="2707321"/>
            <a:ext cx="146497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solidFill>
                  <a:schemeClr val="bg1">
                    <a:lumMod val="50000"/>
                  </a:schemeClr>
                </a:solidFill>
              </a:rPr>
              <a:t>Individuals + Government spending</a:t>
            </a:r>
            <a:endParaRPr lang="en-GB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10647" y="3837383"/>
            <a:ext cx="14649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solidFill>
                  <a:schemeClr val="bg1">
                    <a:lumMod val="50000"/>
                  </a:schemeClr>
                </a:solidFill>
              </a:rPr>
              <a:t>Rural-urban migration</a:t>
            </a:r>
            <a:endParaRPr lang="en-GB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1666" y="3837383"/>
            <a:ext cx="14649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solidFill>
                  <a:schemeClr val="bg1">
                    <a:lumMod val="50000"/>
                  </a:schemeClr>
                </a:solidFill>
              </a:rPr>
              <a:t>Remittances sent home</a:t>
            </a:r>
            <a:endParaRPr lang="en-GB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5856" y="3837383"/>
            <a:ext cx="208581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solidFill>
                  <a:schemeClr val="bg1">
                    <a:lumMod val="50000"/>
                  </a:schemeClr>
                </a:solidFill>
              </a:rPr>
              <a:t>Working conditions, pay + rights</a:t>
            </a:r>
            <a:endParaRPr lang="en-GB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23528" y="2707321"/>
            <a:ext cx="0" cy="20661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504" y="4798893"/>
            <a:ext cx="216024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Deindustrialisation in some MEDCs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971600" y="5526524"/>
            <a:ext cx="0" cy="3507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9512" y="5879013"/>
            <a:ext cx="164357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Spiral of deprivation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01826" y="4659486"/>
            <a:ext cx="21130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solidFill>
                  <a:schemeClr val="bg1">
                    <a:lumMod val="50000"/>
                  </a:schemeClr>
                </a:solidFill>
              </a:rPr>
              <a:t>Rapid urbanisation + it’s consequences</a:t>
            </a:r>
            <a:endParaRPr lang="en-GB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870107" y="4485455"/>
            <a:ext cx="0" cy="17537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722180" y="2799653"/>
            <a:ext cx="168099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solidFill>
                  <a:schemeClr val="bg1">
                    <a:lumMod val="50000"/>
                  </a:schemeClr>
                </a:solidFill>
              </a:rPr>
              <a:t>Local + global environmental consequences</a:t>
            </a:r>
            <a:endParaRPr lang="en-GB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8020" y="2937184"/>
            <a:ext cx="198491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solidFill>
                  <a:schemeClr val="bg1">
                    <a:lumMod val="50000"/>
                  </a:schemeClr>
                </a:solidFill>
              </a:rPr>
              <a:t>E.g. National policy</a:t>
            </a:r>
          </a:p>
          <a:p>
            <a:pPr algn="ctr"/>
            <a:r>
              <a:rPr lang="en-GB" sz="1600" i="1" dirty="0" smtClean="0">
                <a:solidFill>
                  <a:schemeClr val="bg1">
                    <a:lumMod val="50000"/>
                  </a:schemeClr>
                </a:solidFill>
              </a:rPr>
              <a:t>Food miles</a:t>
            </a:r>
            <a:endParaRPr lang="en-GB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82930" y="3122819"/>
            <a:ext cx="388870" cy="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650697" y="5068531"/>
            <a:ext cx="304969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Shift of economic activities</a:t>
            </a:r>
          </a:p>
          <a:p>
            <a:pPr algn="ctr"/>
            <a:r>
              <a:rPr lang="en-GB" b="1" dirty="0" smtClean="0"/>
              <a:t>Post-industrial</a:t>
            </a:r>
            <a:endParaRPr lang="en-GB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876084" y="5970766"/>
            <a:ext cx="274274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/>
              <a:t>Highly educated + paid</a:t>
            </a:r>
            <a:endParaRPr lang="en-GB" sz="1600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2771800" y="4506941"/>
            <a:ext cx="295131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solidFill>
                  <a:schemeClr val="bg1">
                    <a:lumMod val="50000"/>
                  </a:schemeClr>
                </a:solidFill>
              </a:rPr>
              <a:t>Risk of </a:t>
            </a:r>
            <a:r>
              <a:rPr lang="en-GB" sz="1600" b="1" i="1" dirty="0" smtClean="0">
                <a:solidFill>
                  <a:schemeClr val="bg1">
                    <a:lumMod val="50000"/>
                  </a:schemeClr>
                </a:solidFill>
              </a:rPr>
              <a:t>capital flight</a:t>
            </a:r>
            <a:endParaRPr lang="en-GB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283968" y="4382089"/>
            <a:ext cx="0" cy="17537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19035" y="6330806"/>
            <a:ext cx="232986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/>
              <a:t>Mass consumption</a:t>
            </a:r>
            <a:endParaRPr lang="en-GB" sz="1600" i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175544" y="5817603"/>
            <a:ext cx="0" cy="2058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05117" y="6021288"/>
            <a:ext cx="228347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/>
              <a:t>Ecological footprint</a:t>
            </a:r>
          </a:p>
          <a:p>
            <a:pPr algn="ctr"/>
            <a:r>
              <a:rPr lang="en-GB" sz="1600" i="1" dirty="0" smtClean="0"/>
              <a:t>Climate change</a:t>
            </a:r>
          </a:p>
          <a:p>
            <a:pPr algn="ctr"/>
            <a:r>
              <a:rPr lang="en-GB" sz="1600" i="1" dirty="0" smtClean="0"/>
              <a:t>Malthus vs. Boserup</a:t>
            </a:r>
            <a:endParaRPr lang="en-GB" sz="16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5724128" y="5421269"/>
            <a:ext cx="273731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 smtClean="0"/>
              <a:t>Two-speed world</a:t>
            </a:r>
          </a:p>
          <a:p>
            <a:pPr algn="ctr"/>
            <a:r>
              <a:rPr lang="en-GB" sz="1600" i="1" dirty="0" smtClean="0"/>
              <a:t>Aka the haves + have not's</a:t>
            </a:r>
            <a:endParaRPr lang="en-GB" sz="1600" i="1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536432" y="6139694"/>
            <a:ext cx="426108" cy="34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374166" y="5175776"/>
            <a:ext cx="203199" cy="136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WordArt 6"/>
          <p:cNvSpPr>
            <a:spLocks noChangeArrowheads="1" noChangeShapeType="1" noTextEdit="1"/>
          </p:cNvSpPr>
          <p:nvPr/>
        </p:nvSpPr>
        <p:spPr bwMode="auto">
          <a:xfrm>
            <a:off x="62542" y="6636454"/>
            <a:ext cx="1440160" cy="1320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200" kern="10" normalizeH="1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New information</a:t>
            </a:r>
            <a:endParaRPr lang="en-GB" sz="3200" kern="10" normalizeH="1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884368" y="5292497"/>
            <a:ext cx="475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*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6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5" grpId="0" animBg="1"/>
      <p:bldP spid="36" grpId="0"/>
      <p:bldP spid="28" grpId="0"/>
      <p:bldP spid="32" grpId="0"/>
      <p:bldP spid="3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96029" y="36467"/>
            <a:ext cx="1451635" cy="5209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normalizeH="1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Key</a:t>
            </a:r>
          </a:p>
          <a:p>
            <a:pPr algn="ctr"/>
            <a:r>
              <a:rPr lang="en-GB" sz="3600" kern="10" normalizeH="1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themes</a:t>
            </a:r>
            <a:endParaRPr lang="en-GB" sz="3600" kern="10" normalizeH="1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7238"/>
            <a:ext cx="9144000" cy="369332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 </a:t>
            </a:r>
            <a:r>
              <a:rPr lang="en-GB" b="1" dirty="0" smtClean="0"/>
              <a:t>globalised world </a:t>
            </a:r>
            <a:r>
              <a:rPr lang="en-GB" dirty="0" smtClean="0"/>
              <a:t>in increasingly </a:t>
            </a:r>
            <a:r>
              <a:rPr lang="en-GB" b="1" dirty="0" smtClean="0"/>
              <a:t>urban</a:t>
            </a:r>
            <a:r>
              <a:rPr lang="en-GB" dirty="0" smtClean="0"/>
              <a:t>, </a:t>
            </a:r>
            <a:r>
              <a:rPr lang="en-GB" b="1" dirty="0" smtClean="0"/>
              <a:t>on the move</a:t>
            </a:r>
            <a:r>
              <a:rPr lang="en-GB" dirty="0"/>
              <a:t> </a:t>
            </a:r>
            <a:r>
              <a:rPr lang="en-GB" dirty="0" smtClean="0"/>
              <a:t>and </a:t>
            </a:r>
            <a:r>
              <a:rPr lang="en-GB" b="1" dirty="0" smtClean="0"/>
              <a:t>connected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390475" y="-27384"/>
            <a:ext cx="7753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Globalisation</a:t>
            </a:r>
            <a:r>
              <a:rPr lang="en-GB" sz="1600" dirty="0" smtClean="0"/>
              <a:t> is primarily an </a:t>
            </a:r>
            <a:r>
              <a:rPr lang="en-GB" sz="1600" b="1" dirty="0" smtClean="0"/>
              <a:t>economic process</a:t>
            </a:r>
            <a:r>
              <a:rPr lang="en-GB" sz="1600" dirty="0" smtClean="0"/>
              <a:t>, however these inevitably have a series of </a:t>
            </a:r>
            <a:r>
              <a:rPr lang="en-GB" sz="1600" b="1" dirty="0" smtClean="0"/>
              <a:t>social</a:t>
            </a:r>
            <a:r>
              <a:rPr lang="en-GB" sz="1600" dirty="0" smtClean="0"/>
              <a:t> and </a:t>
            </a:r>
            <a:r>
              <a:rPr lang="en-GB" sz="1600" b="1" dirty="0" smtClean="0"/>
              <a:t>environmental</a:t>
            </a:r>
            <a:r>
              <a:rPr lang="en-GB" sz="1600" dirty="0" smtClean="0"/>
              <a:t> knock-on effects </a:t>
            </a:r>
            <a:r>
              <a:rPr lang="en-GB" sz="1600" dirty="0" smtClean="0">
                <a:solidFill>
                  <a:srgbClr val="FF0000"/>
                </a:solidFill>
              </a:rPr>
              <a:t>(called </a:t>
            </a:r>
            <a:r>
              <a:rPr lang="en-GB" sz="1600" b="1" dirty="0" smtClean="0">
                <a:solidFill>
                  <a:srgbClr val="FF0000"/>
                </a:solidFill>
              </a:rPr>
              <a:t>externalities</a:t>
            </a:r>
            <a:r>
              <a:rPr lang="en-GB" sz="1600" dirty="0" smtClean="0">
                <a:solidFill>
                  <a:srgbClr val="FF0000"/>
                </a:solidFill>
              </a:rPr>
              <a:t>)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79512" y="2322578"/>
            <a:ext cx="3287143" cy="7187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normalizeH="1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Global shift</a:t>
            </a:r>
            <a:endParaRPr lang="en-GB" sz="3600" kern="10" normalizeH="1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12685" y="2681973"/>
            <a:ext cx="1125719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82420" y="2465304"/>
            <a:ext cx="2160240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Creation of NICs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962540" y="2906644"/>
            <a:ext cx="0" cy="35074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94388" y="3249699"/>
            <a:ext cx="2736304" cy="6463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Multiplier effect / cumulative causation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99518" y="3065033"/>
            <a:ext cx="146497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solidFill>
                  <a:schemeClr val="bg1">
                    <a:lumMod val="50000"/>
                  </a:schemeClr>
                </a:solidFill>
              </a:rPr>
              <a:t>Individuals + Government spending</a:t>
            </a:r>
            <a:endParaRPr lang="en-GB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10647" y="4039904"/>
            <a:ext cx="14649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solidFill>
                  <a:schemeClr val="bg1">
                    <a:lumMod val="50000"/>
                  </a:schemeClr>
                </a:solidFill>
              </a:rPr>
              <a:t>Rural-urban migration</a:t>
            </a:r>
            <a:endParaRPr lang="en-GB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1666" y="4039904"/>
            <a:ext cx="14649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solidFill>
                  <a:schemeClr val="bg1">
                    <a:lumMod val="50000"/>
                  </a:schemeClr>
                </a:solidFill>
              </a:rPr>
              <a:t>Remittances sent home</a:t>
            </a:r>
            <a:endParaRPr lang="en-GB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5856" y="4039904"/>
            <a:ext cx="208581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solidFill>
                  <a:schemeClr val="bg1">
                    <a:lumMod val="50000"/>
                  </a:schemeClr>
                </a:solidFill>
              </a:rPr>
              <a:t>Working conditions, pay + rights</a:t>
            </a:r>
            <a:endParaRPr lang="en-GB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23528" y="3157365"/>
            <a:ext cx="0" cy="1618298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504" y="4831992"/>
            <a:ext cx="2160240" cy="64633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Deindustrialisation in some MEDCs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971600" y="5559623"/>
            <a:ext cx="0" cy="350748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9512" y="5912112"/>
            <a:ext cx="164357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Spiral of deprivation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01826" y="4831992"/>
            <a:ext cx="21130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solidFill>
                  <a:schemeClr val="bg1">
                    <a:lumMod val="50000"/>
                  </a:schemeClr>
                </a:solidFill>
              </a:rPr>
              <a:t>Rapid urbanisation + it’s consequences</a:t>
            </a:r>
            <a:endParaRPr lang="en-GB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870107" y="4687976"/>
            <a:ext cx="0" cy="17537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722180" y="3157365"/>
            <a:ext cx="168099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solidFill>
                  <a:schemeClr val="bg1">
                    <a:lumMod val="50000"/>
                  </a:schemeClr>
                </a:solidFill>
              </a:rPr>
              <a:t>Local + global environmental consequences</a:t>
            </a:r>
            <a:endParaRPr lang="en-GB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8020" y="3294896"/>
            <a:ext cx="198491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solidFill>
                  <a:schemeClr val="bg1">
                    <a:lumMod val="50000"/>
                  </a:schemeClr>
                </a:solidFill>
              </a:rPr>
              <a:t>E.g. National policy</a:t>
            </a:r>
          </a:p>
          <a:p>
            <a:pPr algn="ctr"/>
            <a:r>
              <a:rPr lang="en-GB" sz="1600" i="1" dirty="0" smtClean="0">
                <a:solidFill>
                  <a:schemeClr val="bg1">
                    <a:lumMod val="50000"/>
                  </a:schemeClr>
                </a:solidFill>
              </a:rPr>
              <a:t>Food miles</a:t>
            </a:r>
            <a:endParaRPr lang="en-GB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82930" y="3480531"/>
            <a:ext cx="388870" cy="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627784" y="5022610"/>
            <a:ext cx="3049694" cy="64633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Shift of economic activities</a:t>
            </a:r>
          </a:p>
          <a:p>
            <a:pPr algn="ctr"/>
            <a:r>
              <a:rPr lang="en-GB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Post industria</a:t>
            </a:r>
            <a:r>
              <a:rPr lang="en-GB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76084" y="6003865"/>
            <a:ext cx="274274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Highly educated + paid</a:t>
            </a:r>
            <a:endParaRPr lang="en-GB" sz="16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71800" y="4709462"/>
            <a:ext cx="295131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solidFill>
                  <a:schemeClr val="bg1">
                    <a:lumMod val="50000"/>
                  </a:schemeClr>
                </a:solidFill>
              </a:rPr>
              <a:t>Risk of </a:t>
            </a:r>
            <a:r>
              <a:rPr lang="en-GB" sz="1600" b="1" i="1" dirty="0" smtClean="0">
                <a:solidFill>
                  <a:schemeClr val="bg1">
                    <a:lumMod val="50000"/>
                  </a:schemeClr>
                </a:solidFill>
              </a:rPr>
              <a:t>capital flight</a:t>
            </a:r>
            <a:endParaRPr lang="en-GB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283968" y="4584610"/>
            <a:ext cx="0" cy="17537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19035" y="6363905"/>
            <a:ext cx="232986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Mass consumption</a:t>
            </a:r>
            <a:endParaRPr lang="en-GB" sz="16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206782" y="5809175"/>
            <a:ext cx="0" cy="205873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05117" y="6054387"/>
            <a:ext cx="228347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Ecological footprint</a:t>
            </a:r>
          </a:p>
          <a:p>
            <a:pPr algn="ctr"/>
            <a:r>
              <a:rPr lang="en-GB" sz="16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Climate change</a:t>
            </a:r>
          </a:p>
          <a:p>
            <a:pPr algn="ctr"/>
            <a:r>
              <a:rPr lang="en-GB" sz="16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Malthus vs. Boserup</a:t>
            </a:r>
            <a:endParaRPr lang="en-GB" sz="16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24128" y="5454368"/>
            <a:ext cx="273731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Two-speed world</a:t>
            </a:r>
          </a:p>
          <a:p>
            <a:pPr algn="ctr"/>
            <a:r>
              <a:rPr lang="en-GB" sz="16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Aka the haves + have not's</a:t>
            </a:r>
            <a:endParaRPr lang="en-GB" sz="16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536432" y="6172793"/>
            <a:ext cx="426108" cy="349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374166" y="5208875"/>
            <a:ext cx="203199" cy="136900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885102" y="1912130"/>
            <a:ext cx="867318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TNCs</a:t>
            </a:r>
            <a:endParaRPr lang="en-GB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82622" y="1465854"/>
            <a:ext cx="278005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Powerful, economic powerhouses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5" t="11044" r="13108" b="77013"/>
          <a:stretch/>
        </p:blipFill>
        <p:spPr>
          <a:xfrm>
            <a:off x="135232" y="2465304"/>
            <a:ext cx="6670839" cy="1721803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089347" y="980728"/>
            <a:ext cx="442686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Influential </a:t>
            </a:r>
            <a:r>
              <a:rPr lang="en-GB" sz="1600" i="1" dirty="0" smtClean="0"/>
              <a:t>e.g. environmentally - McDonalds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44008" y="1412776"/>
            <a:ext cx="198527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Homogeneous + westernised</a:t>
            </a:r>
            <a:endParaRPr lang="en-GB" sz="1600" i="1" dirty="0" smtClean="0"/>
          </a:p>
        </p:txBody>
      </p:sp>
      <p:sp>
        <p:nvSpPr>
          <p:cNvPr id="46" name="TextBox 45"/>
          <p:cNvSpPr txBox="1"/>
          <p:nvPr/>
        </p:nvSpPr>
        <p:spPr>
          <a:xfrm>
            <a:off x="6701294" y="1031530"/>
            <a:ext cx="233762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/>
              <a:t>Cultural + linguistic implications</a:t>
            </a:r>
            <a:endParaRPr lang="en-GB" sz="1400" i="1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6552728" y="1772816"/>
            <a:ext cx="27718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Trans/multi national therefore encouraging diversity?</a:t>
            </a:r>
            <a:endParaRPr lang="en-GB" sz="1600" i="1" dirty="0" smtClean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629286" y="1465855"/>
            <a:ext cx="413374" cy="1504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WordArt 6"/>
          <p:cNvSpPr>
            <a:spLocks noChangeArrowheads="1" noChangeShapeType="1" noTextEdit="1"/>
          </p:cNvSpPr>
          <p:nvPr/>
        </p:nvSpPr>
        <p:spPr bwMode="auto">
          <a:xfrm>
            <a:off x="62542" y="6636454"/>
            <a:ext cx="1440160" cy="1320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200" kern="10" normalizeH="1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New information</a:t>
            </a:r>
            <a:endParaRPr lang="en-GB" sz="3200" kern="10" normalizeH="1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83024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45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779912" y="143644"/>
            <a:ext cx="5113263" cy="400050"/>
          </a:xfrm>
          <a:prstGeom prst="rect">
            <a:avLst/>
          </a:prstGeom>
          <a:solidFill>
            <a:srgbClr val="FFFF99"/>
          </a:soli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 smtClean="0"/>
              <a:t>CLASSIFYING CONSEQUENCES</a:t>
            </a:r>
            <a:endParaRPr lang="en-GB" altLang="en-US" sz="2000" b="1" dirty="0"/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1259632" y="170632"/>
            <a:ext cx="2448272" cy="363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200" kern="10" normalizeH="1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Activity</a:t>
            </a:r>
            <a:endParaRPr lang="en-GB" sz="3200" kern="10" normalizeH="1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0825" y="134119"/>
            <a:ext cx="892175" cy="400050"/>
          </a:xfrm>
          <a:prstGeom prst="rect">
            <a:avLst/>
          </a:prstGeom>
          <a:solidFill>
            <a:srgbClr val="FFFF99"/>
          </a:soli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" t="22688" b="39395"/>
          <a:stretch/>
        </p:blipFill>
        <p:spPr bwMode="auto">
          <a:xfrm>
            <a:off x="971600" y="692695"/>
            <a:ext cx="7377793" cy="232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3275856" y="980728"/>
            <a:ext cx="648072" cy="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83968" y="980728"/>
            <a:ext cx="648072" cy="0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19672" y="2420888"/>
            <a:ext cx="244827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292080" y="2132856"/>
            <a:ext cx="165618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5148064" y="764704"/>
            <a:ext cx="144016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251520" y="3284984"/>
            <a:ext cx="8642350" cy="40011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Using colours classify and highlight these key points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520" y="3892986"/>
            <a:ext cx="8642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This will help you to organise and evaluate the consequences of globalisation, which we will apply to an exam question</a:t>
            </a:r>
          </a:p>
        </p:txBody>
      </p:sp>
    </p:spTree>
    <p:extLst>
      <p:ext uri="{BB962C8B-B14F-4D97-AF65-F5344CB8AC3E}">
        <p14:creationId xmlns:p14="http://schemas.microsoft.com/office/powerpoint/2010/main" val="336040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4499992" y="188640"/>
            <a:ext cx="44640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normalizeH="1" dirty="0">
                <a:ln w="9525">
                  <a:solidFill>
                    <a:srgbClr val="339933"/>
                  </a:solidFill>
                  <a:round/>
                  <a:headEnd/>
                  <a:tailEnd/>
                </a:ln>
                <a:solidFill>
                  <a:srgbClr val="339933"/>
                </a:solidFill>
                <a:latin typeface="Arial Black"/>
              </a:rPr>
              <a:t>Reflection</a:t>
            </a: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 flipV="1">
            <a:off x="4499992" y="620440"/>
            <a:ext cx="44640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normalizeH="1">
                <a:ln w="9525">
                  <a:pattFill prst="pct75">
                    <a:fgClr>
                      <a:srgbClr val="969696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C0C0C0">
                    <a:alpha val="65097"/>
                  </a:srgbClr>
                </a:solidFill>
                <a:latin typeface="Arial Black"/>
              </a:rPr>
              <a:t>Reflection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84976" cy="8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70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4633</TotalTime>
  <Words>618</Words>
  <Application>Microsoft Office PowerPoint</Application>
  <PresentationFormat>Экран (4:3)</PresentationFormat>
  <Paragraphs>114</Paragraphs>
  <Slides>10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Arial Black</vt:lpstr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Parkside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cmcdonnell</dc:creator>
  <cp:lastModifiedBy>Jennifer Wood</cp:lastModifiedBy>
  <cp:revision>279</cp:revision>
  <cp:lastPrinted>2014-01-27T09:17:40Z</cp:lastPrinted>
  <dcterms:created xsi:type="dcterms:W3CDTF">2011-01-14T14:08:15Z</dcterms:created>
  <dcterms:modified xsi:type="dcterms:W3CDTF">2014-04-10T07:43:39Z</dcterms:modified>
</cp:coreProperties>
</file>