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302" r:id="rId4"/>
    <p:sldId id="303" r:id="rId5"/>
    <p:sldId id="304" r:id="rId6"/>
    <p:sldId id="305" r:id="rId7"/>
    <p:sldId id="306" r:id="rId8"/>
    <p:sldId id="307" r:id="rId9"/>
    <p:sldId id="308" r:id="rId10"/>
    <p:sldId id="257" r:id="rId11"/>
    <p:sldId id="280" r:id="rId12"/>
    <p:sldId id="281" r:id="rId13"/>
    <p:sldId id="300" r:id="rId14"/>
    <p:sldId id="285" r:id="rId15"/>
    <p:sldId id="282" r:id="rId16"/>
    <p:sldId id="287" r:id="rId17"/>
    <p:sldId id="301" r:id="rId18"/>
    <p:sldId id="269" r:id="rId19"/>
    <p:sldId id="296" r:id="rId20"/>
    <p:sldId id="292" r:id="rId21"/>
    <p:sldId id="283" r:id="rId22"/>
    <p:sldId id="288" r:id="rId23"/>
    <p:sldId id="297" r:id="rId24"/>
    <p:sldId id="284" r:id="rId25"/>
    <p:sldId id="289" r:id="rId26"/>
    <p:sldId id="267" r:id="rId27"/>
    <p:sldId id="270" r:id="rId28"/>
    <p:sldId id="294" r:id="rId29"/>
    <p:sldId id="278"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88172" autoAdjust="0"/>
  </p:normalViewPr>
  <p:slideViewPr>
    <p:cSldViewPr>
      <p:cViewPr varScale="1">
        <p:scale>
          <a:sx n="87" d="100"/>
          <a:sy n="87" d="100"/>
        </p:scale>
        <p:origin x="-10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582A9-4D9B-4DEB-B675-1FF74A9EE5F2}" type="datetimeFigureOut">
              <a:rPr lang="en-US" smtClean="0"/>
              <a:pPr/>
              <a:t>4/3/2014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1726F-885E-439F-9A33-CB90E167FA54}" type="slidenum">
              <a:rPr lang="en-GB" smtClean="0"/>
              <a:pPr/>
              <a:t>‹#›</a:t>
            </a:fld>
            <a:endParaRPr lang="en-GB" dirty="0"/>
          </a:p>
        </p:txBody>
      </p:sp>
    </p:spTree>
    <p:extLst>
      <p:ext uri="{BB962C8B-B14F-4D97-AF65-F5344CB8AC3E}">
        <p14:creationId xmlns:p14="http://schemas.microsoft.com/office/powerpoint/2010/main" val="355511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acha.com/topic/world-trade-cen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Following on from the previous lesson assess previous learning. What is climate change, what is climate, what is the greenhouse effect? What are the greenhouse gasses?</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Make</a:t>
            </a:r>
            <a:r>
              <a:rPr lang="en-GB" baseline="0" dirty="0" smtClean="0"/>
              <a:t> sure learners understand that cutting trees down is releasing carbon into the atmosphere. Relate this to how much is being destroyed, </a:t>
            </a:r>
            <a:r>
              <a:rPr lang="en-GB" baseline="0" dirty="0" err="1" smtClean="0"/>
              <a:t>thats</a:t>
            </a:r>
            <a:r>
              <a:rPr lang="en-GB" baseline="0" dirty="0" smtClean="0"/>
              <a:t> a lot of greenhouse gasses.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17</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the slide to give an overview of</a:t>
            </a:r>
            <a:r>
              <a:rPr lang="en-GB" baseline="0" dirty="0" smtClean="0"/>
              <a:t> deforestation and greenhouse gases. Teachers can use the gaps between text, to test learners on their knowledge.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18</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Discuss the bullet points in more detail, placing emphasis on the gases involved with agriculture.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19</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20</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21</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the title to establish</a:t>
            </a:r>
            <a:r>
              <a:rPr lang="en-GB" baseline="0" dirty="0" smtClean="0"/>
              <a:t> how much learners know about composting. The difference between composting and landfill.</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22</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Get learners</a:t>
            </a:r>
            <a:r>
              <a:rPr lang="en-GB" baseline="0" dirty="0" smtClean="0"/>
              <a:t> to give you as many examples of cooling units as possible.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23</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Continued from previous</a:t>
            </a:r>
            <a:r>
              <a:rPr lang="en-GB" baseline="0" dirty="0" smtClean="0"/>
              <a:t> slide. The focus of this slide can be more about the improvements already put in place.</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24</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the diagram to show learners</a:t>
            </a:r>
            <a:r>
              <a:rPr lang="en-GB" baseline="0" dirty="0" smtClean="0"/>
              <a:t> the rise in CO2 concentrations and the implications of this rise. </a:t>
            </a:r>
            <a:endParaRPr lang="en-GB" dirty="0"/>
          </a:p>
        </p:txBody>
      </p:sp>
      <p:sp>
        <p:nvSpPr>
          <p:cNvPr id="4" name="Slide Number Placeholder 3"/>
          <p:cNvSpPr>
            <a:spLocks noGrp="1"/>
          </p:cNvSpPr>
          <p:nvPr>
            <p:ph type="sldNum" sz="quarter" idx="10"/>
          </p:nvPr>
        </p:nvSpPr>
        <p:spPr/>
        <p:txBody>
          <a:bodyPr/>
          <a:lstStyle/>
          <a:p>
            <a:fld id="{380FAC0E-9BEE-4465-B44D-D85EE726718E}" type="slidenum">
              <a:rPr lang="en-GB" smtClean="0"/>
              <a:pPr/>
              <a:t>25</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Ask your learners to elaborate on the answers to this question.. E.g. If the answer, plant a tree is given, ask why, provoke deeper thought. Why would you plant a tree? Ask this question across the class if the learner cannot answer the question. It’s important for the learners to understand why you would plant a tree, what do this, etc. This applies to all answers. Understanding why, is important.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r>
              <a:rPr lang="en-US" dirty="0" smtClean="0"/>
              <a:t>Give</a:t>
            </a:r>
            <a:r>
              <a:rPr lang="en-US" baseline="0" dirty="0" smtClean="0"/>
              <a:t> your learners time to write a list, or pick learners out and ask them what they think? There are obviously more than this however these are just a few examples of everyday activities. Ask them to order their list in terms of what they think could create the most greenhouse gas and why? This could then link on to thinking about how greenhouse gasses could be reduced. Eg. Car sharing etc.</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By using the images provided, see if learners can guess what ways your</a:t>
            </a:r>
            <a:r>
              <a:rPr lang="en-GB" baseline="0" dirty="0" smtClean="0"/>
              <a:t> school can help prevent climate change. Test their knowledge on how each bullet point can be established. Teachers could get learners to come up with fundraising ideas.</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27</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elaborate on what we are doing to help if possible. It is important for the role we play to</a:t>
            </a:r>
            <a:r>
              <a:rPr lang="en-GB" baseline="0" dirty="0" smtClean="0"/>
              <a:t> be put across in a positive way through our PowerPoint's. </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28</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Reduce, Reuse and Recycle</a:t>
            </a:r>
            <a:r>
              <a:rPr lang="en-GB" baseline="0" dirty="0" smtClean="0"/>
              <a:t> – This slide can be used to summarise the lesson.</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Ask learners what they think the main human activities are that relate to climate change.</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Ask the learners what they think the minerals are, then which mineral they think contributes</a:t>
            </a:r>
            <a:r>
              <a:rPr lang="en-GB" baseline="0" dirty="0" smtClean="0"/>
              <a:t> the most towards gasses released. Might also be worth elaborating on the actual impact of 21.3billion tonnes (a gigaton is 1billion tons). What weighs that much? An example could be, </a:t>
            </a:r>
            <a:r>
              <a:rPr lang="en-GB" sz="1200" b="0" i="0" kern="1200" dirty="0" smtClean="0">
                <a:solidFill>
                  <a:schemeClr val="tx1"/>
                </a:solidFill>
                <a:latin typeface="+mn-lt"/>
                <a:ea typeface="+mn-ea"/>
                <a:cs typeface="+mn-cs"/>
              </a:rPr>
              <a:t>The </a:t>
            </a:r>
            <a:r>
              <a:rPr lang="en-GB" sz="1200" b="0" i="0" u="none" strike="noStrike" kern="1200" dirty="0" smtClean="0">
                <a:solidFill>
                  <a:schemeClr val="tx1"/>
                </a:solidFill>
                <a:latin typeface="+mn-lt"/>
                <a:ea typeface="+mn-ea"/>
                <a:cs typeface="+mn-cs"/>
                <a:hlinkClick r:id="rId3"/>
              </a:rPr>
              <a:t>World trade centre</a:t>
            </a:r>
            <a:r>
              <a:rPr lang="en-GB" sz="1200" b="0" i="0" kern="1200" dirty="0" smtClean="0">
                <a:solidFill>
                  <a:schemeClr val="tx1"/>
                </a:solidFill>
                <a:latin typeface="+mn-lt"/>
                <a:ea typeface="+mn-ea"/>
                <a:cs typeface="+mn-cs"/>
              </a:rPr>
              <a:t> was around 500,000 tons, so x2 was 1billion tons, meaning 42 world</a:t>
            </a:r>
            <a:r>
              <a:rPr lang="en-GB" sz="1200" b="0" i="0" kern="1200" baseline="0" dirty="0" smtClean="0">
                <a:solidFill>
                  <a:schemeClr val="tx1"/>
                </a:solidFill>
                <a:latin typeface="+mn-lt"/>
                <a:ea typeface="+mn-ea"/>
                <a:cs typeface="+mn-cs"/>
              </a:rPr>
              <a:t> trade centres =‘s 21billion tons.</a:t>
            </a:r>
            <a:endParaRPr lang="en-GB"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Test learners here, ask them how</a:t>
            </a:r>
            <a:r>
              <a:rPr lang="en-GB" baseline="0" dirty="0" smtClean="0"/>
              <a:t> they think fossil fuels are created, then test on the carbon cycle.</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Could recap here</a:t>
            </a:r>
            <a:r>
              <a:rPr lang="en-GB" baseline="0" dirty="0" smtClean="0"/>
              <a:t> on previous lesson do learners understand remember the different greenhouse gases.</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13</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57200" eaLnBrk="0" fontAlgn="base" hangingPunct="0">
              <a:spcBef>
                <a:spcPct val="0"/>
              </a:spcBef>
              <a:spcAft>
                <a:spcPct val="0"/>
              </a:spcAft>
              <a:buFont typeface="Arial" pitchFamily="34" charset="0"/>
              <a:buNone/>
            </a:pPr>
            <a:r>
              <a:rPr lang="en-GB" dirty="0" smtClean="0"/>
              <a:t>Ask learners</a:t>
            </a:r>
            <a:r>
              <a:rPr lang="en-GB" baseline="0" dirty="0" smtClean="0"/>
              <a:t> what they think ‘Poor use of land’ is. Ask for examples.</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14</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baseline="0" dirty="0" smtClean="0"/>
              <a:t>ask learners the question and answers can be discussed before revealing the summary below.</a:t>
            </a:r>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91726F-885E-439F-9A33-CB90E167FA54}" type="slidenum">
              <a:rPr lang="en-GB" smtClean="0"/>
              <a:pPr/>
              <a:t>16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54DE2-0593-4BC6-80D6-89A277B922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358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77EF0C-8575-49DD-98BE-DDB9A7D52E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925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FF446-A2DB-4ADB-A2EF-1AC77D0581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787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8350F-59BE-471A-8DDF-977E77C184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7387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B09B30-72C9-4A1A-8EE4-8684207C7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415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D8FC3D-53C4-4F59-91A5-4C9113A757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522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985C04-1104-4062-ABF9-EB25619F54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4340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BBEE2A-FD44-414A-BBF8-4D7CA1C9165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4313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317283-903A-461C-A809-CF931C244A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344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FFBAE-60D6-48D8-90A8-9533C36339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9268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3ACA2-42C8-462A-A81D-0832747C71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2133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85830-11B9-476C-9275-6550488B73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724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5BD920-2AAA-4519-BFE5-91056E4017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981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D26C3-FC5E-4797-922E-098BEFE29BA8}" type="datetimeFigureOut">
              <a:rPr lang="en-US" smtClean="0"/>
              <a:pPr/>
              <a:t>4/3/2014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54718-3668-4622-9F1C-FD60C2B88137}"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D26C3-FC5E-4797-922E-098BEFE29BA8}" type="datetimeFigureOut">
              <a:rPr lang="en-US" smtClean="0"/>
              <a:pPr/>
              <a:t>4/3/2014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4718-3668-4622-9F1C-FD60C2B8813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27BAF8B-A432-407E-BECB-25068B62DB3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859350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gs.ac.uk/discoveringgeology/climatechange/images/greenhouseEarth/cartoon.jp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08720"/>
            <a:ext cx="7772400" cy="1470025"/>
          </a:xfrm>
        </p:spPr>
        <p:txBody>
          <a:bodyPr>
            <a:noAutofit/>
          </a:bodyPr>
          <a:lstStyle/>
          <a:p>
            <a:r>
              <a:rPr lang="en-GB" sz="6000" b="1" dirty="0" smtClean="0">
                <a:solidFill>
                  <a:schemeClr val="tx2">
                    <a:lumMod val="60000"/>
                    <a:lumOff val="40000"/>
                  </a:schemeClr>
                </a:solidFill>
              </a:rPr>
              <a:t>Are </a:t>
            </a:r>
            <a:r>
              <a:rPr lang="en-GB" sz="6000" b="1" dirty="0" smtClean="0">
                <a:solidFill>
                  <a:schemeClr val="tx2">
                    <a:lumMod val="60000"/>
                    <a:lumOff val="40000"/>
                  </a:schemeClr>
                </a:solidFill>
              </a:rPr>
              <a:t>hu</a:t>
            </a:r>
            <a:r>
              <a:rPr lang="en-GB" sz="6000" b="1" dirty="0" smtClean="0">
                <a:solidFill>
                  <a:schemeClr val="tx2">
                    <a:lumMod val="60000"/>
                    <a:lumOff val="40000"/>
                  </a:schemeClr>
                </a:solidFill>
              </a:rPr>
              <a:t>man </a:t>
            </a:r>
            <a:r>
              <a:rPr lang="en-GB" sz="6000" b="1" dirty="0">
                <a:solidFill>
                  <a:schemeClr val="tx2">
                    <a:lumMod val="60000"/>
                    <a:lumOff val="40000"/>
                  </a:schemeClr>
                </a:solidFill>
              </a:rPr>
              <a:t>activities </a:t>
            </a:r>
            <a:r>
              <a:rPr lang="en-GB" sz="6000" b="1" dirty="0" smtClean="0">
                <a:solidFill>
                  <a:schemeClr val="tx2">
                    <a:lumMod val="60000"/>
                    <a:lumOff val="40000"/>
                  </a:schemeClr>
                </a:solidFill>
              </a:rPr>
              <a:t>influencing </a:t>
            </a:r>
            <a:r>
              <a:rPr lang="en-GB" sz="6000" b="1" dirty="0">
                <a:solidFill>
                  <a:schemeClr val="tx2">
                    <a:lumMod val="60000"/>
                    <a:lumOff val="40000"/>
                  </a:schemeClr>
                </a:solidFill>
              </a:rPr>
              <a:t>climate change</a:t>
            </a:r>
          </a:p>
        </p:txBody>
      </p:sp>
      <p:pic>
        <p:nvPicPr>
          <p:cNvPr id="5" name="Picture 4" descr="CO2.gif"/>
          <p:cNvPicPr>
            <a:picLocks noChangeAspect="1"/>
          </p:cNvPicPr>
          <p:nvPr/>
        </p:nvPicPr>
        <p:blipFill>
          <a:blip r:embed="rId3" cstate="print"/>
          <a:stretch>
            <a:fillRect/>
          </a:stretch>
        </p:blipFill>
        <p:spPr>
          <a:xfrm>
            <a:off x="3203848" y="3573016"/>
            <a:ext cx="2707802" cy="2492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6"/>
          <p:cNvSpPr txBox="1"/>
          <p:nvPr/>
        </p:nvSpPr>
        <p:spPr>
          <a:xfrm>
            <a:off x="1071538" y="260648"/>
            <a:ext cx="7244878" cy="1446550"/>
          </a:xfrm>
          <a:prstGeom prst="rect">
            <a:avLst/>
          </a:prstGeom>
          <a:noFill/>
        </p:spPr>
        <p:txBody>
          <a:bodyPr wrap="square" rtlCol="0">
            <a:spAutoFit/>
          </a:bodyPr>
          <a:lstStyle/>
          <a:p>
            <a:pPr algn="ctr"/>
            <a:r>
              <a:rPr lang="en-GB" sz="4400" b="1" dirty="0" smtClean="0">
                <a:solidFill>
                  <a:schemeClr val="tx2">
                    <a:lumMod val="60000"/>
                    <a:lumOff val="40000"/>
                  </a:schemeClr>
                </a:solidFill>
              </a:rPr>
              <a:t>Key human activities relating to Climate Change</a:t>
            </a:r>
            <a:endParaRPr lang="en-GB" sz="4400" b="1" dirty="0">
              <a:solidFill>
                <a:schemeClr val="tx2">
                  <a:lumMod val="60000"/>
                  <a:lumOff val="40000"/>
                </a:schemeClr>
              </a:solidFill>
            </a:endParaRPr>
          </a:p>
        </p:txBody>
      </p:sp>
      <p:sp>
        <p:nvSpPr>
          <p:cNvPr id="8" name="TextBox 7"/>
          <p:cNvSpPr txBox="1"/>
          <p:nvPr/>
        </p:nvSpPr>
        <p:spPr>
          <a:xfrm>
            <a:off x="1475656" y="2354041"/>
            <a:ext cx="6408712" cy="646331"/>
          </a:xfrm>
          <a:prstGeom prst="rect">
            <a:avLst/>
          </a:prstGeom>
          <a:noFill/>
        </p:spPr>
        <p:txBody>
          <a:bodyPr wrap="square" rtlCol="0">
            <a:spAutoFit/>
          </a:bodyPr>
          <a:lstStyle/>
          <a:p>
            <a:pPr>
              <a:buFont typeface="Arial" pitchFamily="34" charset="0"/>
              <a:buChar char="•"/>
            </a:pPr>
            <a:r>
              <a:rPr lang="en-GB" sz="3600" b="1" dirty="0" smtClean="0">
                <a:solidFill>
                  <a:srgbClr val="00B050"/>
                </a:solidFill>
              </a:rPr>
              <a:t> Burning of fossil (mineral) fuels</a:t>
            </a:r>
            <a:endParaRPr lang="en-GB" sz="3600" b="1" dirty="0">
              <a:solidFill>
                <a:srgbClr val="00B050"/>
              </a:solidFill>
            </a:endParaRPr>
          </a:p>
        </p:txBody>
      </p:sp>
      <p:sp>
        <p:nvSpPr>
          <p:cNvPr id="9" name="TextBox 8"/>
          <p:cNvSpPr txBox="1"/>
          <p:nvPr/>
        </p:nvSpPr>
        <p:spPr>
          <a:xfrm>
            <a:off x="2826138" y="3068421"/>
            <a:ext cx="3960440" cy="646331"/>
          </a:xfrm>
          <a:prstGeom prst="rect">
            <a:avLst/>
          </a:prstGeom>
          <a:noFill/>
        </p:spPr>
        <p:txBody>
          <a:bodyPr wrap="square" rtlCol="0">
            <a:spAutoFit/>
          </a:bodyPr>
          <a:lstStyle/>
          <a:p>
            <a:pPr>
              <a:buFont typeface="Arial" pitchFamily="34" charset="0"/>
              <a:buChar char="•"/>
            </a:pPr>
            <a:r>
              <a:rPr lang="en-GB" sz="3600" b="1" dirty="0" smtClean="0">
                <a:solidFill>
                  <a:schemeClr val="tx2">
                    <a:lumMod val="60000"/>
                    <a:lumOff val="40000"/>
                  </a:schemeClr>
                </a:solidFill>
              </a:rPr>
              <a:t> Poor use of land</a:t>
            </a:r>
            <a:endParaRPr lang="en-GB" sz="3600" b="1" dirty="0">
              <a:solidFill>
                <a:schemeClr val="tx2">
                  <a:lumMod val="60000"/>
                  <a:lumOff val="40000"/>
                </a:schemeClr>
              </a:solidFill>
            </a:endParaRPr>
          </a:p>
        </p:txBody>
      </p:sp>
      <p:sp>
        <p:nvSpPr>
          <p:cNvPr id="10" name="TextBox 9"/>
          <p:cNvSpPr txBox="1"/>
          <p:nvPr/>
        </p:nvSpPr>
        <p:spPr>
          <a:xfrm>
            <a:off x="2900996" y="3861048"/>
            <a:ext cx="3528392" cy="646331"/>
          </a:xfrm>
          <a:prstGeom prst="rect">
            <a:avLst/>
          </a:prstGeom>
          <a:noFill/>
        </p:spPr>
        <p:txBody>
          <a:bodyPr wrap="square" rtlCol="0">
            <a:spAutoFit/>
          </a:bodyPr>
          <a:lstStyle/>
          <a:p>
            <a:pPr>
              <a:buFont typeface="Arial" pitchFamily="34" charset="0"/>
              <a:buChar char="•"/>
            </a:pPr>
            <a:r>
              <a:rPr lang="en-GB" sz="2800" b="1" dirty="0" smtClean="0">
                <a:solidFill>
                  <a:srgbClr val="00B050"/>
                </a:solidFill>
              </a:rPr>
              <a:t> </a:t>
            </a:r>
            <a:r>
              <a:rPr lang="en-GB" sz="3600" b="1" dirty="0" smtClean="0">
                <a:solidFill>
                  <a:srgbClr val="00B050"/>
                </a:solidFill>
              </a:rPr>
              <a:t>Waste disposal</a:t>
            </a:r>
            <a:endParaRPr lang="en-GB" sz="2800" b="1" dirty="0">
              <a:solidFill>
                <a:srgbClr val="00B050"/>
              </a:solidFill>
            </a:endParaRPr>
          </a:p>
        </p:txBody>
      </p:sp>
      <p:sp>
        <p:nvSpPr>
          <p:cNvPr id="11" name="TextBox 10"/>
          <p:cNvSpPr txBox="1"/>
          <p:nvPr/>
        </p:nvSpPr>
        <p:spPr>
          <a:xfrm>
            <a:off x="2973574" y="4714884"/>
            <a:ext cx="3384376" cy="646331"/>
          </a:xfrm>
          <a:prstGeom prst="rect">
            <a:avLst/>
          </a:prstGeom>
          <a:noFill/>
        </p:spPr>
        <p:txBody>
          <a:bodyPr wrap="square" rtlCol="0">
            <a:spAutoFit/>
          </a:bodyPr>
          <a:lstStyle/>
          <a:p>
            <a:pPr>
              <a:buFont typeface="Arial" pitchFamily="34" charset="0"/>
              <a:buChar char="•"/>
            </a:pPr>
            <a:r>
              <a:rPr lang="en-GB" sz="3600" b="1" dirty="0" smtClean="0">
                <a:solidFill>
                  <a:schemeClr val="tx2">
                    <a:lumMod val="60000"/>
                    <a:lumOff val="40000"/>
                  </a:schemeClr>
                </a:solidFill>
              </a:rPr>
              <a:t> Cooling units</a:t>
            </a:r>
            <a:endParaRPr lang="en-GB" sz="3600" b="1" dirty="0">
              <a:solidFill>
                <a:schemeClr val="tx2">
                  <a:lumMod val="60000"/>
                  <a:lumOff val="40000"/>
                </a:schemeClr>
              </a:solidFill>
            </a:endParaRPr>
          </a:p>
        </p:txBody>
      </p:sp>
      <p:pic>
        <p:nvPicPr>
          <p:cNvPr id="12" name="Picture 11" descr="awflogo.png"/>
          <p:cNvPicPr>
            <a:picLocks noChangeAspect="1"/>
          </p:cNvPicPr>
          <p:nvPr/>
        </p:nvPicPr>
        <p:blipFill>
          <a:blip r:embed="rId3" cstate="print"/>
          <a:stretch>
            <a:fillRect/>
          </a:stretch>
        </p:blipFill>
        <p:spPr>
          <a:xfrm>
            <a:off x="7740352" y="5157192"/>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Burning fossil fuels</a:t>
            </a:r>
            <a:endParaRPr lang="en-GB" sz="5400" b="1" dirty="0">
              <a:solidFill>
                <a:schemeClr val="tx2">
                  <a:lumMod val="60000"/>
                  <a:lumOff val="40000"/>
                </a:schemeClr>
              </a:solidFill>
            </a:endParaRPr>
          </a:p>
        </p:txBody>
      </p:sp>
      <p:sp>
        <p:nvSpPr>
          <p:cNvPr id="3" name="Rectangle 2"/>
          <p:cNvSpPr/>
          <p:nvPr/>
        </p:nvSpPr>
        <p:spPr>
          <a:xfrm>
            <a:off x="251520" y="1342331"/>
            <a:ext cx="8496944" cy="2954655"/>
          </a:xfrm>
          <a:prstGeom prst="rect">
            <a:avLst/>
          </a:prstGeom>
        </p:spPr>
        <p:txBody>
          <a:bodyPr wrap="square">
            <a:spAutoFit/>
          </a:bodyPr>
          <a:lstStyle/>
          <a:p>
            <a:pPr algn="ctr"/>
            <a:r>
              <a:rPr lang="en-GB" sz="2400" b="1" dirty="0" smtClean="0">
                <a:solidFill>
                  <a:schemeClr val="tx2">
                    <a:lumMod val="60000"/>
                    <a:lumOff val="40000"/>
                  </a:schemeClr>
                </a:solidFill>
              </a:rPr>
              <a:t>Burning fossil fuels is the biggest contributor to increased levels of greenhouse gases in the atmosphere</a:t>
            </a:r>
          </a:p>
          <a:p>
            <a:endParaRPr lang="en-GB" b="1" dirty="0" smtClean="0">
              <a:solidFill>
                <a:schemeClr val="tx2">
                  <a:lumMod val="60000"/>
                  <a:lumOff val="40000"/>
                </a:schemeClr>
              </a:solidFill>
            </a:endParaRPr>
          </a:p>
          <a:p>
            <a:r>
              <a:rPr lang="en-GB" sz="2400" b="1" dirty="0" smtClean="0">
                <a:solidFill>
                  <a:schemeClr val="tx2">
                    <a:lumMod val="60000"/>
                    <a:lumOff val="40000"/>
                  </a:schemeClr>
                </a:solidFill>
              </a:rPr>
              <a:t>Mineral fuels constitute major energy sources for industries such as transport and heating our homes. Minerals used are:</a:t>
            </a:r>
          </a:p>
          <a:p>
            <a:endParaRPr lang="en-GB" sz="2400" b="1" dirty="0" smtClean="0">
              <a:solidFill>
                <a:schemeClr val="accent1">
                  <a:lumMod val="50000"/>
                </a:schemeClr>
              </a:solidFill>
            </a:endParaRPr>
          </a:p>
          <a:p>
            <a:pPr>
              <a:buFont typeface="Arial" pitchFamily="34" charset="0"/>
              <a:buChar char="•"/>
            </a:pPr>
            <a:endParaRPr lang="en-GB" sz="2400" dirty="0" smtClean="0"/>
          </a:p>
          <a:p>
            <a:r>
              <a:rPr lang="en-GB" sz="2400" b="1" dirty="0" smtClean="0"/>
              <a:t> </a:t>
            </a:r>
            <a:endParaRPr lang="en-GB" sz="2400" b="1" dirty="0" smtClean="0">
              <a:solidFill>
                <a:schemeClr val="tx2">
                  <a:lumMod val="60000"/>
                  <a:lumOff val="40000"/>
                </a:schemeClr>
              </a:solidFill>
            </a:endParaRPr>
          </a:p>
        </p:txBody>
      </p:sp>
      <p:pic>
        <p:nvPicPr>
          <p:cNvPr id="4" name="Picture 3" descr="awflogo.png"/>
          <p:cNvPicPr>
            <a:picLocks noChangeAspect="1"/>
          </p:cNvPicPr>
          <p:nvPr/>
        </p:nvPicPr>
        <p:blipFill>
          <a:blip r:embed="rId3" cstate="print"/>
          <a:stretch>
            <a:fillRect/>
          </a:stretch>
        </p:blipFill>
        <p:spPr>
          <a:xfrm>
            <a:off x="8028384" y="5301208"/>
            <a:ext cx="952500" cy="1343025"/>
          </a:xfrm>
          <a:prstGeom prst="rect">
            <a:avLst/>
          </a:prstGeom>
        </p:spPr>
      </p:pic>
      <p:sp>
        <p:nvSpPr>
          <p:cNvPr id="6" name="TextBox 5"/>
          <p:cNvSpPr txBox="1"/>
          <p:nvPr/>
        </p:nvSpPr>
        <p:spPr>
          <a:xfrm>
            <a:off x="323528" y="3284984"/>
            <a:ext cx="8501122" cy="2862322"/>
          </a:xfrm>
          <a:prstGeom prst="rect">
            <a:avLst/>
          </a:prstGeom>
          <a:noFill/>
        </p:spPr>
        <p:txBody>
          <a:bodyPr wrap="square" rtlCol="0">
            <a:spAutoFit/>
          </a:bodyPr>
          <a:lstStyle/>
          <a:p>
            <a:pPr algn="ctr">
              <a:buFont typeface="Arial" pitchFamily="34" charset="0"/>
              <a:buChar char="•"/>
            </a:pPr>
            <a:r>
              <a:rPr lang="en-GB" sz="2400" b="1" dirty="0" smtClean="0">
                <a:solidFill>
                  <a:srgbClr val="FF0000"/>
                </a:solidFill>
              </a:rPr>
              <a:t>Petroleum</a:t>
            </a:r>
            <a:r>
              <a:rPr lang="en-GB" sz="2400" b="1" dirty="0" smtClean="0"/>
              <a:t> </a:t>
            </a:r>
          </a:p>
          <a:p>
            <a:pPr algn="ctr">
              <a:buFont typeface="Arial" pitchFamily="34" charset="0"/>
              <a:buChar char="•"/>
            </a:pPr>
            <a:r>
              <a:rPr lang="en-GB" sz="2400" dirty="0" smtClean="0"/>
              <a:t> </a:t>
            </a:r>
            <a:r>
              <a:rPr lang="en-GB" sz="2400" b="1" dirty="0" smtClean="0">
                <a:solidFill>
                  <a:srgbClr val="00B050"/>
                </a:solidFill>
              </a:rPr>
              <a:t>Natural gas</a:t>
            </a:r>
          </a:p>
          <a:p>
            <a:pPr algn="ctr">
              <a:buFont typeface="Arial" pitchFamily="34" charset="0"/>
              <a:buChar char="•"/>
            </a:pPr>
            <a:r>
              <a:rPr lang="en-GB" sz="2400" dirty="0" smtClean="0"/>
              <a:t> </a:t>
            </a:r>
            <a:r>
              <a:rPr lang="en-GB" sz="2400" b="1" dirty="0" smtClean="0">
                <a:solidFill>
                  <a:schemeClr val="accent1">
                    <a:lumMod val="50000"/>
                  </a:schemeClr>
                </a:solidFill>
              </a:rPr>
              <a:t>Coal </a:t>
            </a:r>
          </a:p>
          <a:p>
            <a:pPr algn="ctr">
              <a:buFont typeface="Arial" pitchFamily="34" charset="0"/>
              <a:buChar char="•"/>
            </a:pPr>
            <a:endParaRPr lang="en-GB" b="1" dirty="0" smtClean="0">
              <a:solidFill>
                <a:schemeClr val="accent1">
                  <a:lumMod val="50000"/>
                </a:schemeClr>
              </a:solidFill>
            </a:endParaRPr>
          </a:p>
          <a:p>
            <a:pPr algn="ctr"/>
            <a:r>
              <a:rPr lang="en-GB" sz="2400" b="1" dirty="0" smtClean="0">
                <a:solidFill>
                  <a:schemeClr val="tx2">
                    <a:lumMod val="60000"/>
                    <a:lumOff val="40000"/>
                  </a:schemeClr>
                </a:solidFill>
              </a:rPr>
              <a:t>It is estimated that burning of fuels (world wide) produces</a:t>
            </a:r>
          </a:p>
          <a:p>
            <a:pPr algn="ctr"/>
            <a:r>
              <a:rPr lang="en-GB" sz="2400" b="1" dirty="0" smtClean="0">
                <a:solidFill>
                  <a:schemeClr val="tx2">
                    <a:lumMod val="60000"/>
                    <a:lumOff val="40000"/>
                  </a:schemeClr>
                </a:solidFill>
              </a:rPr>
              <a:t> around 21.3 billion tons (21.3 gigatons) of carbon dioxide</a:t>
            </a:r>
          </a:p>
          <a:p>
            <a:pPr algn="ctr"/>
            <a:r>
              <a:rPr lang="en-GB" sz="2400" b="1" dirty="0" smtClean="0">
                <a:solidFill>
                  <a:schemeClr val="tx2">
                    <a:lumMod val="60000"/>
                    <a:lumOff val="40000"/>
                  </a:schemeClr>
                </a:solidFill>
              </a:rPr>
              <a:t> every year. </a:t>
            </a:r>
          </a:p>
          <a:p>
            <a:endParaRPr lang="en-GB" dirty="0"/>
          </a:p>
        </p:txBody>
      </p:sp>
      <p:pic>
        <p:nvPicPr>
          <p:cNvPr id="4098" name="Picture 2" descr="C:\Users\Jodie\AppData\Local\Microsoft\Windows\Temporary Internet Files\Content.IE5\YFZD2WB8\MC900353230[1].wmf"/>
          <p:cNvPicPr>
            <a:picLocks noChangeAspect="1" noChangeArrowheads="1"/>
          </p:cNvPicPr>
          <p:nvPr/>
        </p:nvPicPr>
        <p:blipFill>
          <a:blip r:embed="rId4" cstate="print"/>
          <a:srcRect/>
          <a:stretch>
            <a:fillRect/>
          </a:stretch>
        </p:blipFill>
        <p:spPr bwMode="auto">
          <a:xfrm>
            <a:off x="5940152" y="3356992"/>
            <a:ext cx="1049970" cy="1033372"/>
          </a:xfrm>
          <a:prstGeom prst="rect">
            <a:avLst/>
          </a:prstGeom>
          <a:noFill/>
        </p:spPr>
      </p:pic>
      <p:pic>
        <p:nvPicPr>
          <p:cNvPr id="4099" name="Picture 3" descr="C:\Users\Jodie\AppData\Local\Microsoft\Windows\Temporary Internet Files\Content.IE5\J2B5P19Y\MC900013354[1].wmf"/>
          <p:cNvPicPr>
            <a:picLocks noChangeAspect="1" noChangeArrowheads="1"/>
          </p:cNvPicPr>
          <p:nvPr/>
        </p:nvPicPr>
        <p:blipFill>
          <a:blip r:embed="rId5" cstate="print"/>
          <a:srcRect/>
          <a:stretch>
            <a:fillRect/>
          </a:stretch>
        </p:blipFill>
        <p:spPr bwMode="auto">
          <a:xfrm>
            <a:off x="2161536" y="3211836"/>
            <a:ext cx="1172542" cy="1483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67544" y="260648"/>
            <a:ext cx="8229600" cy="1143000"/>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dirty="0" smtClean="0">
                <a:solidFill>
                  <a:schemeClr val="tx2">
                    <a:lumMod val="60000"/>
                    <a:lumOff val="40000"/>
                  </a:schemeClr>
                </a:solidFill>
              </a:rPr>
              <a:t>Fossil Fuels explained</a:t>
            </a:r>
            <a:endParaRPr lang="en-GB" sz="5400" b="1" dirty="0">
              <a:solidFill>
                <a:schemeClr val="tx2">
                  <a:lumMod val="60000"/>
                  <a:lumOff val="40000"/>
                </a:schemeClr>
              </a:solidFill>
            </a:endParaRPr>
          </a:p>
        </p:txBody>
      </p:sp>
      <p:grpSp>
        <p:nvGrpSpPr>
          <p:cNvPr id="3" name="Group 2"/>
          <p:cNvGrpSpPr>
            <a:grpSpLocks/>
          </p:cNvGrpSpPr>
          <p:nvPr/>
        </p:nvGrpSpPr>
        <p:grpSpPr bwMode="auto">
          <a:xfrm>
            <a:off x="971600" y="1196752"/>
            <a:ext cx="7142163" cy="5070475"/>
            <a:chOff x="720" y="765"/>
            <a:chExt cx="4499" cy="3194"/>
          </a:xfrm>
        </p:grpSpPr>
        <p:pic>
          <p:nvPicPr>
            <p:cNvPr id="4" name="Picture 3"/>
            <p:cNvPicPr>
              <a:picLocks noChangeAspect="1" noChangeArrowheads="1"/>
            </p:cNvPicPr>
            <p:nvPr/>
          </p:nvPicPr>
          <p:blipFill>
            <a:blip r:embed="rId3" cstate="print"/>
            <a:srcRect/>
            <a:stretch>
              <a:fillRect/>
            </a:stretch>
          </p:blipFill>
          <p:spPr bwMode="auto">
            <a:xfrm>
              <a:off x="720" y="765"/>
              <a:ext cx="4499" cy="3194"/>
            </a:xfrm>
            <a:prstGeom prst="rect">
              <a:avLst/>
            </a:prstGeom>
            <a:noFill/>
            <a:ln w="9525" cap="flat">
              <a:noFill/>
              <a:round/>
              <a:headEnd/>
              <a:tailEnd/>
            </a:ln>
            <a:effectLst/>
          </p:spPr>
        </p:pic>
        <p:sp>
          <p:nvSpPr>
            <p:cNvPr id="5" name="Text Box 4"/>
            <p:cNvSpPr txBox="1">
              <a:spLocks noChangeArrowheads="1"/>
            </p:cNvSpPr>
            <p:nvPr/>
          </p:nvSpPr>
          <p:spPr bwMode="auto">
            <a:xfrm>
              <a:off x="720" y="765"/>
              <a:ext cx="4499" cy="3194"/>
            </a:xfrm>
            <a:prstGeom prst="rect">
              <a:avLst/>
            </a:prstGeom>
            <a:noFill/>
            <a:ln w="9525" cap="flat">
              <a:noFill/>
              <a:round/>
              <a:headEnd/>
              <a:tailEnd/>
            </a:ln>
            <a:effectLst/>
          </p:spPr>
          <p:txBody>
            <a:bodyPr wrap="none" anchor="ctr"/>
            <a:lstStyle/>
            <a:p>
              <a:endParaRPr lang="en-GB" dirty="0"/>
            </a:p>
          </p:txBody>
        </p:sp>
      </p:grpSp>
      <p:sp>
        <p:nvSpPr>
          <p:cNvPr id="6" name="Rectangle 5"/>
          <p:cNvSpPr/>
          <p:nvPr/>
        </p:nvSpPr>
        <p:spPr>
          <a:xfrm>
            <a:off x="971600" y="4509120"/>
            <a:ext cx="7321362" cy="1754326"/>
          </a:xfrm>
          <a:prstGeom prst="rect">
            <a:avLst/>
          </a:prstGeom>
          <a:solidFill>
            <a:schemeClr val="bg1"/>
          </a:solidFill>
        </p:spPr>
        <p:txBody>
          <a:bodyPr wrap="square">
            <a:spAutoFit/>
          </a:bodyPr>
          <a:lstStyle/>
          <a:p>
            <a:pPr marL="342900" indent="-342900" algn="ctr">
              <a:buAutoNum type="arabicParenR"/>
            </a:pPr>
            <a:r>
              <a:rPr lang="en-GB" b="1" dirty="0" smtClean="0">
                <a:solidFill>
                  <a:srgbClr val="006600"/>
                </a:solidFill>
              </a:rPr>
              <a:t>Plants remove carbon dioxide from the air</a:t>
            </a:r>
          </a:p>
          <a:p>
            <a:pPr marL="342900" indent="-342900" algn="ctr">
              <a:buAutoNum type="arabicParenR"/>
            </a:pPr>
            <a:r>
              <a:rPr lang="en-GB" b="1" dirty="0" smtClean="0">
                <a:solidFill>
                  <a:srgbClr val="006600"/>
                </a:solidFill>
              </a:rPr>
              <a:t>When the plants die, they are buried within the earth</a:t>
            </a:r>
          </a:p>
          <a:p>
            <a:pPr marL="342900" indent="-342900" algn="ctr">
              <a:buAutoNum type="arabicParenR"/>
            </a:pPr>
            <a:r>
              <a:rPr lang="en-GB" b="1" dirty="0" smtClean="0">
                <a:solidFill>
                  <a:srgbClr val="006600"/>
                </a:solidFill>
              </a:rPr>
              <a:t>After millions of years, their remains are turned in to coal and oil</a:t>
            </a:r>
          </a:p>
          <a:p>
            <a:pPr marL="342900" indent="-342900" algn="ctr">
              <a:buAutoNum type="arabicParenR"/>
            </a:pPr>
            <a:r>
              <a:rPr lang="en-GB" b="1" dirty="0" smtClean="0">
                <a:solidFill>
                  <a:srgbClr val="006600"/>
                </a:solidFill>
              </a:rPr>
              <a:t>People mine the earth for coal and oil – these are called ‘fossil fuels’</a:t>
            </a:r>
          </a:p>
          <a:p>
            <a:pPr marL="342900" indent="-342900" algn="ctr">
              <a:buAutoNum type="arabicParenR"/>
            </a:pPr>
            <a:r>
              <a:rPr lang="en-GB" b="1" dirty="0" smtClean="0">
                <a:solidFill>
                  <a:srgbClr val="006600"/>
                </a:solidFill>
              </a:rPr>
              <a:t>When fossil fuels are burned, they send carbon dioxide and                 other greenhouse gases in to the air</a:t>
            </a:r>
            <a:endParaRPr lang="en-GB"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7704856" cy="1323439"/>
          </a:xfrm>
          <a:prstGeom prst="rect">
            <a:avLst/>
          </a:prstGeom>
          <a:noFill/>
        </p:spPr>
        <p:txBody>
          <a:bodyPr wrap="square" rtlCol="0">
            <a:spAutoFit/>
          </a:bodyPr>
          <a:lstStyle/>
          <a:p>
            <a:pPr algn="ctr"/>
            <a:r>
              <a:rPr lang="en-GB" sz="4000" b="1" dirty="0" smtClean="0">
                <a:solidFill>
                  <a:schemeClr val="tx2">
                    <a:lumMod val="60000"/>
                    <a:lumOff val="40000"/>
                  </a:schemeClr>
                </a:solidFill>
              </a:rPr>
              <a:t>Human activities are resulting in an increase in greenhouse gases</a:t>
            </a:r>
            <a:endParaRPr lang="en-GB" sz="4000" b="1" dirty="0">
              <a:solidFill>
                <a:schemeClr val="tx2">
                  <a:lumMod val="60000"/>
                  <a:lumOff val="40000"/>
                </a:schemeClr>
              </a:solidFill>
            </a:endParaRPr>
          </a:p>
        </p:txBody>
      </p:sp>
      <p:sp>
        <p:nvSpPr>
          <p:cNvPr id="3" name="Rectangle 2"/>
          <p:cNvSpPr/>
          <p:nvPr/>
        </p:nvSpPr>
        <p:spPr>
          <a:xfrm>
            <a:off x="251520" y="1844824"/>
            <a:ext cx="8532440" cy="3908762"/>
          </a:xfrm>
          <a:prstGeom prst="rect">
            <a:avLst/>
          </a:prstGeom>
        </p:spPr>
        <p:txBody>
          <a:bodyPr wrap="square">
            <a:spAutoFit/>
          </a:bodyPr>
          <a:lstStyle/>
          <a:p>
            <a:pPr algn="ctr"/>
            <a:r>
              <a:rPr lang="en-GB" sz="3200" b="1" dirty="0" smtClean="0">
                <a:solidFill>
                  <a:srgbClr val="00B050"/>
                </a:solidFill>
              </a:rPr>
              <a:t> </a:t>
            </a:r>
            <a:r>
              <a:rPr lang="en-GB" sz="2800" b="1" dirty="0" smtClean="0">
                <a:solidFill>
                  <a:srgbClr val="00B050"/>
                </a:solidFill>
              </a:rPr>
              <a:t>Major Findings about Greenhouse Gases</a:t>
            </a:r>
            <a:endParaRPr lang="en-GB" sz="3200" b="1" dirty="0" smtClean="0">
              <a:solidFill>
                <a:srgbClr val="00B050"/>
              </a:solidFill>
            </a:endParaRPr>
          </a:p>
          <a:p>
            <a:pPr algn="ctr"/>
            <a:endParaRPr lang="en-GB" sz="2400" b="1" dirty="0" smtClean="0">
              <a:solidFill>
                <a:schemeClr val="tx2">
                  <a:lumMod val="60000"/>
                  <a:lumOff val="40000"/>
                </a:schemeClr>
              </a:solidFill>
            </a:endParaRPr>
          </a:p>
          <a:p>
            <a:pPr algn="ctr">
              <a:buFont typeface="Arial" pitchFamily="34" charset="0"/>
              <a:buChar char="•"/>
            </a:pPr>
            <a:r>
              <a:rPr lang="en-GB" sz="2400" b="1" dirty="0" smtClean="0">
                <a:solidFill>
                  <a:schemeClr val="tx2">
                    <a:lumMod val="60000"/>
                    <a:lumOff val="40000"/>
                  </a:schemeClr>
                </a:solidFill>
              </a:rPr>
              <a:t> Since 1750, the concentration of CO</a:t>
            </a:r>
            <a:r>
              <a:rPr lang="en-GB" sz="2400" b="1" baseline="-25000" dirty="0" smtClean="0">
                <a:solidFill>
                  <a:schemeClr val="tx2">
                    <a:lumMod val="60000"/>
                    <a:lumOff val="40000"/>
                  </a:schemeClr>
                </a:solidFill>
              </a:rPr>
              <a:t>2</a:t>
            </a:r>
            <a:r>
              <a:rPr lang="en-GB" sz="2400" b="1" dirty="0" smtClean="0">
                <a:solidFill>
                  <a:schemeClr val="tx2">
                    <a:lumMod val="60000"/>
                    <a:lumOff val="40000"/>
                  </a:schemeClr>
                </a:solidFill>
              </a:rPr>
              <a:t> in the atmosphere has increased by 31%</a:t>
            </a:r>
          </a:p>
          <a:p>
            <a:pPr algn="ctr">
              <a:buFont typeface="Arial" pitchFamily="34" charset="0"/>
              <a:buChar char="•"/>
            </a:pPr>
            <a:endParaRPr lang="en-GB" sz="2400" b="1" dirty="0" smtClean="0">
              <a:solidFill>
                <a:schemeClr val="tx2">
                  <a:lumMod val="60000"/>
                  <a:lumOff val="40000"/>
                </a:schemeClr>
              </a:solidFill>
            </a:endParaRPr>
          </a:p>
          <a:p>
            <a:pPr algn="ctr">
              <a:buFont typeface="Arial" pitchFamily="34" charset="0"/>
              <a:buChar char="•"/>
            </a:pPr>
            <a:r>
              <a:rPr lang="en-GB" sz="2400" b="1" dirty="0" smtClean="0">
                <a:solidFill>
                  <a:srgbClr val="00B050"/>
                </a:solidFill>
              </a:rPr>
              <a:t>Current CO</a:t>
            </a:r>
            <a:r>
              <a:rPr lang="en-GB" sz="2400" b="1" baseline="-25000" dirty="0" smtClean="0">
                <a:solidFill>
                  <a:srgbClr val="00B050"/>
                </a:solidFill>
              </a:rPr>
              <a:t>2</a:t>
            </a:r>
            <a:r>
              <a:rPr lang="en-GB" sz="2400" b="1" dirty="0" smtClean="0">
                <a:solidFill>
                  <a:srgbClr val="00B050"/>
                </a:solidFill>
              </a:rPr>
              <a:t> concentration and methane concentrations (CH</a:t>
            </a:r>
            <a:r>
              <a:rPr lang="en-GB" sz="2400" b="1" baseline="-25000" dirty="0" smtClean="0">
                <a:solidFill>
                  <a:srgbClr val="00B050"/>
                </a:solidFill>
              </a:rPr>
              <a:t>4</a:t>
            </a:r>
            <a:r>
              <a:rPr lang="en-GB" sz="2400" b="1" dirty="0" smtClean="0">
                <a:solidFill>
                  <a:srgbClr val="00B050"/>
                </a:solidFill>
              </a:rPr>
              <a:t>) are at their highest level in the last 420,000 years.</a:t>
            </a:r>
          </a:p>
          <a:p>
            <a:pPr algn="ctr">
              <a:buFont typeface="Arial" pitchFamily="34" charset="0"/>
              <a:buChar char="•"/>
            </a:pPr>
            <a:endParaRPr lang="en-GB" sz="2400" b="1" dirty="0" smtClean="0">
              <a:solidFill>
                <a:schemeClr val="tx2">
                  <a:lumMod val="60000"/>
                  <a:lumOff val="40000"/>
                </a:schemeClr>
              </a:solidFill>
            </a:endParaRPr>
          </a:p>
          <a:p>
            <a:pPr algn="ctr">
              <a:buFont typeface="Arial" pitchFamily="34" charset="0"/>
              <a:buChar char="•"/>
            </a:pPr>
            <a:r>
              <a:rPr lang="en-GB" sz="2400" b="1" dirty="0" smtClean="0">
                <a:solidFill>
                  <a:schemeClr val="tx2">
                    <a:lumMod val="60000"/>
                    <a:lumOff val="40000"/>
                  </a:schemeClr>
                </a:solidFill>
              </a:rPr>
              <a:t>CO</a:t>
            </a:r>
            <a:r>
              <a:rPr lang="en-GB" sz="2400" b="1" baseline="-25000" dirty="0" smtClean="0">
                <a:solidFill>
                  <a:schemeClr val="tx2">
                    <a:lumMod val="60000"/>
                    <a:lumOff val="40000"/>
                  </a:schemeClr>
                </a:solidFill>
              </a:rPr>
              <a:t>2</a:t>
            </a:r>
            <a:r>
              <a:rPr lang="en-GB" sz="2400" b="1" dirty="0" smtClean="0">
                <a:solidFill>
                  <a:schemeClr val="tx2">
                    <a:lumMod val="60000"/>
                    <a:lumOff val="40000"/>
                  </a:schemeClr>
                </a:solidFill>
              </a:rPr>
              <a:t> is increasing at a faster rate today than at any time over the past 20,000 years.</a:t>
            </a:r>
            <a:endParaRPr lang="en-GB" sz="2400" b="1" dirty="0" smtClean="0">
              <a:solidFill>
                <a:srgbClr val="00B050"/>
              </a:solidFill>
            </a:endParaRPr>
          </a:p>
        </p:txBody>
      </p:sp>
      <p:pic>
        <p:nvPicPr>
          <p:cNvPr id="4" name="Picture 3" descr="awflogo.png"/>
          <p:cNvPicPr>
            <a:picLocks noChangeAspect="1"/>
          </p:cNvPicPr>
          <p:nvPr/>
        </p:nvPicPr>
        <p:blipFill>
          <a:blip r:embed="rId3" cstate="print"/>
          <a:stretch>
            <a:fillRect/>
          </a:stretch>
        </p:blipFill>
        <p:spPr>
          <a:xfrm>
            <a:off x="7812360"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7848872"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Poor use of land</a:t>
            </a:r>
            <a:endParaRPr lang="en-GB" sz="5400" b="1" dirty="0">
              <a:solidFill>
                <a:schemeClr val="tx2">
                  <a:lumMod val="60000"/>
                  <a:lumOff val="40000"/>
                </a:schemeClr>
              </a:solidFill>
            </a:endParaRPr>
          </a:p>
        </p:txBody>
      </p:sp>
      <p:sp>
        <p:nvSpPr>
          <p:cNvPr id="8" name="Rectangle 7"/>
          <p:cNvSpPr/>
          <p:nvPr/>
        </p:nvSpPr>
        <p:spPr>
          <a:xfrm>
            <a:off x="467544" y="1628800"/>
            <a:ext cx="8208912" cy="3785652"/>
          </a:xfrm>
          <a:prstGeom prst="rect">
            <a:avLst/>
          </a:prstGeom>
        </p:spPr>
        <p:txBody>
          <a:bodyPr wrap="square">
            <a:spAutoFit/>
          </a:bodyPr>
          <a:lstStyle/>
          <a:p>
            <a:pPr lvl="0" algn="ctr" fontAlgn="base">
              <a:spcBef>
                <a:spcPct val="0"/>
              </a:spcBef>
              <a:spcAft>
                <a:spcPct val="0"/>
              </a:spcAft>
            </a:pPr>
            <a:r>
              <a:rPr lang="en-US" sz="2400" b="1" dirty="0" smtClean="0">
                <a:solidFill>
                  <a:srgbClr val="00B050"/>
                </a:solidFill>
                <a:cs typeface="Arial" pitchFamily="34" charset="0"/>
              </a:rPr>
              <a:t>When soil and vegetation is lost, more carbon dioxide is released in to the atmosphere, resulting in further global warming. Due to this, poor use of land is directly linked to climate change.</a:t>
            </a:r>
          </a:p>
          <a:p>
            <a:pPr lvl="0" algn="ctr" fontAlgn="base">
              <a:spcBef>
                <a:spcPct val="0"/>
              </a:spcBef>
              <a:spcAft>
                <a:spcPct val="0"/>
              </a:spcAft>
            </a:pPr>
            <a:endParaRPr lang="en-US" sz="2400" b="1" dirty="0" smtClean="0">
              <a:solidFill>
                <a:schemeClr val="tx2">
                  <a:lumMod val="60000"/>
                  <a:lumOff val="40000"/>
                </a:schemeClr>
              </a:solidFill>
              <a:cs typeface="Arial" pitchFamily="34" charset="0"/>
            </a:endParaRPr>
          </a:p>
          <a:p>
            <a:pPr lvl="1" indent="-457200" algn="ctr" eaLnBrk="0" fontAlgn="base" hangingPunct="0">
              <a:spcBef>
                <a:spcPct val="0"/>
              </a:spcBef>
              <a:spcAft>
                <a:spcPct val="0"/>
              </a:spcAft>
            </a:pPr>
            <a:r>
              <a:rPr lang="en-US" sz="2400" b="1" dirty="0" smtClean="0">
                <a:solidFill>
                  <a:schemeClr val="tx2">
                    <a:lumMod val="60000"/>
                    <a:lumOff val="40000"/>
                  </a:schemeClr>
                </a:solidFill>
                <a:cs typeface="Arial" pitchFamily="34" charset="0"/>
              </a:rPr>
              <a:t>Examples of poor use of land include:</a:t>
            </a:r>
          </a:p>
          <a:p>
            <a:pPr lvl="1" indent="-457200" algn="ctr" eaLnBrk="0" fontAlgn="base" hangingPunct="0">
              <a:spcBef>
                <a:spcPct val="0"/>
              </a:spcBef>
              <a:spcAft>
                <a:spcPct val="0"/>
              </a:spcAft>
            </a:pPr>
            <a:endParaRPr lang="en-US" sz="2400" b="1" dirty="0" smtClean="0">
              <a:solidFill>
                <a:schemeClr val="accent1">
                  <a:lumMod val="75000"/>
                </a:schemeClr>
              </a:solidFill>
              <a:cs typeface="Arial" pitchFamily="34" charset="0"/>
            </a:endParaRPr>
          </a:p>
          <a:p>
            <a:pPr lvl="1" indent="-457200" algn="ctr" eaLnBrk="0" fontAlgn="base" hangingPunct="0">
              <a:spcBef>
                <a:spcPct val="0"/>
              </a:spcBef>
              <a:spcAft>
                <a:spcPct val="0"/>
              </a:spcAft>
              <a:buFont typeface="Arial" pitchFamily="34" charset="0"/>
              <a:buChar char="•"/>
            </a:pPr>
            <a:r>
              <a:rPr lang="en-US" sz="2400" b="1" dirty="0" smtClean="0">
                <a:solidFill>
                  <a:schemeClr val="accent1">
                    <a:lumMod val="75000"/>
                  </a:schemeClr>
                </a:solidFill>
                <a:cs typeface="Arial" pitchFamily="34" charset="0"/>
              </a:rPr>
              <a:t> </a:t>
            </a:r>
            <a:r>
              <a:rPr lang="en-US" sz="2400" b="1" dirty="0" smtClean="0">
                <a:solidFill>
                  <a:srgbClr val="FF0000"/>
                </a:solidFill>
                <a:cs typeface="Arial" pitchFamily="34" charset="0"/>
              </a:rPr>
              <a:t>Uncontrolled urban development</a:t>
            </a:r>
          </a:p>
          <a:p>
            <a:pPr lvl="1" indent="-457200" algn="ctr" eaLnBrk="0" fontAlgn="base" hangingPunct="0">
              <a:spcBef>
                <a:spcPct val="0"/>
              </a:spcBef>
              <a:spcAft>
                <a:spcPct val="0"/>
              </a:spcAft>
              <a:buFont typeface="Arial" pitchFamily="34" charset="0"/>
              <a:buChar char="•"/>
            </a:pPr>
            <a:r>
              <a:rPr lang="en-US" sz="2400" b="1" dirty="0" smtClean="0">
                <a:solidFill>
                  <a:srgbClr val="00B050"/>
                </a:solidFill>
                <a:cs typeface="Arial" pitchFamily="34" charset="0"/>
              </a:rPr>
              <a:t> Destruction of forests </a:t>
            </a:r>
          </a:p>
          <a:p>
            <a:pPr lvl="1" indent="-457200" algn="ctr" eaLnBrk="0" fontAlgn="base" hangingPunct="0">
              <a:spcBef>
                <a:spcPct val="0"/>
              </a:spcBef>
              <a:spcAft>
                <a:spcPct val="0"/>
              </a:spcAft>
              <a:buFont typeface="Arial" pitchFamily="34" charset="0"/>
              <a:buChar char="•"/>
            </a:pPr>
            <a:r>
              <a:rPr lang="en-US" sz="2400" b="1" dirty="0" smtClean="0">
                <a:solidFill>
                  <a:schemeClr val="accent1">
                    <a:lumMod val="75000"/>
                  </a:schemeClr>
                </a:solidFill>
                <a:cs typeface="Arial" pitchFamily="34" charset="0"/>
              </a:rPr>
              <a:t> </a:t>
            </a:r>
            <a:r>
              <a:rPr lang="en-US" sz="2400" b="1" dirty="0" smtClean="0">
                <a:solidFill>
                  <a:schemeClr val="accent5">
                    <a:lumMod val="50000"/>
                  </a:schemeClr>
                </a:solidFill>
                <a:cs typeface="Arial" pitchFamily="34" charset="0"/>
              </a:rPr>
              <a:t>Excessive farming</a:t>
            </a:r>
          </a:p>
        </p:txBody>
      </p:sp>
      <p:pic>
        <p:nvPicPr>
          <p:cNvPr id="9" name="Picture 8" descr="awflogo.png"/>
          <p:cNvPicPr>
            <a:picLocks noChangeAspect="1"/>
          </p:cNvPicPr>
          <p:nvPr/>
        </p:nvPicPr>
        <p:blipFill>
          <a:blip r:embed="rId3" cstate="print"/>
          <a:stretch>
            <a:fillRect/>
          </a:stretch>
        </p:blipFill>
        <p:spPr>
          <a:xfrm>
            <a:off x="7884368" y="5157192"/>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404664"/>
            <a:ext cx="7615004" cy="1200329"/>
          </a:xfrm>
          <a:prstGeom prst="rect">
            <a:avLst/>
          </a:prstGeom>
        </p:spPr>
        <p:txBody>
          <a:bodyPr wrap="square">
            <a:spAutoFit/>
          </a:bodyPr>
          <a:lstStyle/>
          <a:p>
            <a:pPr algn="ctr"/>
            <a:r>
              <a:rPr lang="en-GB" sz="3600" b="1" dirty="0" smtClean="0">
                <a:solidFill>
                  <a:schemeClr val="tx2">
                    <a:lumMod val="60000"/>
                    <a:lumOff val="40000"/>
                  </a:schemeClr>
                </a:solidFill>
              </a:rPr>
              <a:t>What do you think uncontrolled urban development is?</a:t>
            </a:r>
            <a:endParaRPr lang="en-GB" sz="3600" b="1" dirty="0">
              <a:solidFill>
                <a:schemeClr val="tx2">
                  <a:lumMod val="60000"/>
                  <a:lumOff val="40000"/>
                </a:schemeClr>
              </a:solidFill>
            </a:endParaRPr>
          </a:p>
        </p:txBody>
      </p:sp>
      <p:sp>
        <p:nvSpPr>
          <p:cNvPr id="7" name="Rectangle 6"/>
          <p:cNvSpPr/>
          <p:nvPr/>
        </p:nvSpPr>
        <p:spPr>
          <a:xfrm>
            <a:off x="683568" y="1844824"/>
            <a:ext cx="7704856" cy="4708981"/>
          </a:xfrm>
          <a:prstGeom prst="rect">
            <a:avLst/>
          </a:prstGeom>
        </p:spPr>
        <p:txBody>
          <a:bodyPr wrap="square">
            <a:spAutoFit/>
          </a:bodyPr>
          <a:lstStyle/>
          <a:p>
            <a:pPr algn="ctr"/>
            <a:r>
              <a:rPr lang="en-GB" sz="2000" b="1" dirty="0" smtClean="0">
                <a:solidFill>
                  <a:srgbClr val="00B050"/>
                </a:solidFill>
              </a:rPr>
              <a:t>Uncontrolled urban development is the rapid growth of cities in developing countries, often resulting in turning agricultural land into urban settlements. </a:t>
            </a: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endParaRPr lang="en-GB" sz="2000" b="1" dirty="0" smtClean="0">
              <a:solidFill>
                <a:srgbClr val="00B050"/>
              </a:solidFill>
            </a:endParaRPr>
          </a:p>
          <a:p>
            <a:pPr algn="ctr"/>
            <a:r>
              <a:rPr lang="en-GB" sz="2000" b="1" dirty="0" smtClean="0">
                <a:solidFill>
                  <a:srgbClr val="00B050"/>
                </a:solidFill>
              </a:rPr>
              <a:t>As a result, there is a lack of infrastructure to support this growth, which creates unsustainable consumption of land, water and other natural resources, which in turn, accelerates environmental degradation and the negative  impacts of climate change</a:t>
            </a:r>
            <a:r>
              <a:rPr lang="en-GB" sz="2000" dirty="0" smtClean="0">
                <a:solidFill>
                  <a:srgbClr val="00B050"/>
                </a:solidFill>
              </a:rPr>
              <a:t>.</a:t>
            </a:r>
            <a:endParaRPr lang="en-GB" sz="2400" dirty="0">
              <a:solidFill>
                <a:srgbClr val="00B050"/>
              </a:solidFill>
            </a:endParaRPr>
          </a:p>
        </p:txBody>
      </p:sp>
      <p:pic>
        <p:nvPicPr>
          <p:cNvPr id="8" name="Picture 7" descr="th (2).jpg"/>
          <p:cNvPicPr>
            <a:picLocks noChangeAspect="1"/>
          </p:cNvPicPr>
          <p:nvPr/>
        </p:nvPicPr>
        <p:blipFill>
          <a:blip r:embed="rId3" cstate="print"/>
          <a:stretch>
            <a:fillRect/>
          </a:stretch>
        </p:blipFill>
        <p:spPr>
          <a:xfrm>
            <a:off x="3059832" y="2924944"/>
            <a:ext cx="2857500"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awflogo.png"/>
          <p:cNvPicPr>
            <a:picLocks noChangeAspect="1"/>
          </p:cNvPicPr>
          <p:nvPr/>
        </p:nvPicPr>
        <p:blipFill>
          <a:blip r:embed="rId4" cstate="print"/>
          <a:stretch>
            <a:fillRect/>
          </a:stretch>
        </p:blipFill>
        <p:spPr>
          <a:xfrm>
            <a:off x="8028384"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600" b="1" dirty="0">
                <a:solidFill>
                  <a:schemeClr val="tx2">
                    <a:lumMod val="60000"/>
                    <a:lumOff val="40000"/>
                  </a:schemeClr>
                </a:solidFill>
              </a:rPr>
              <a:t>Deforestation</a:t>
            </a:r>
          </a:p>
        </p:txBody>
      </p:sp>
      <p:pic>
        <p:nvPicPr>
          <p:cNvPr id="3" name="Picture 2"/>
          <p:cNvPicPr>
            <a:picLocks noChangeAspect="1" noChangeArrowheads="1"/>
          </p:cNvPicPr>
          <p:nvPr/>
        </p:nvPicPr>
        <p:blipFill>
          <a:blip r:embed="rId3" cstate="print"/>
          <a:srcRect/>
          <a:stretch>
            <a:fillRect/>
          </a:stretch>
        </p:blipFill>
        <p:spPr bwMode="auto">
          <a:xfrm>
            <a:off x="467544" y="1556792"/>
            <a:ext cx="3714750" cy="2438400"/>
          </a:xfrm>
          <a:prstGeom prst="rect">
            <a:avLst/>
          </a:prstGeom>
          <a:ln>
            <a:noFill/>
          </a:ln>
          <a:effectLst>
            <a:softEdge rad="112500"/>
          </a:effectLst>
        </p:spPr>
      </p:pic>
      <p:pic>
        <p:nvPicPr>
          <p:cNvPr id="4" name="Picture 4"/>
          <p:cNvPicPr>
            <a:picLocks noChangeAspect="1" noChangeArrowheads="1"/>
          </p:cNvPicPr>
          <p:nvPr/>
        </p:nvPicPr>
        <p:blipFill>
          <a:blip r:embed="rId4" cstate="print"/>
          <a:srcRect/>
          <a:stretch>
            <a:fillRect/>
          </a:stretch>
        </p:blipFill>
        <p:spPr bwMode="auto">
          <a:xfrm>
            <a:off x="4860032" y="1628800"/>
            <a:ext cx="3579813" cy="2389187"/>
          </a:xfrm>
          <a:prstGeom prst="rect">
            <a:avLst/>
          </a:prstGeom>
          <a:ln>
            <a:noFill/>
          </a:ln>
          <a:effectLst>
            <a:softEdge rad="112500"/>
          </a:effectLst>
        </p:spPr>
      </p:pic>
      <p:sp>
        <p:nvSpPr>
          <p:cNvPr id="5" name="Rectangle 4"/>
          <p:cNvSpPr/>
          <p:nvPr/>
        </p:nvSpPr>
        <p:spPr>
          <a:xfrm>
            <a:off x="251520" y="4221088"/>
            <a:ext cx="8208912" cy="2232248"/>
          </a:xfrm>
          <a:prstGeom prst="rect">
            <a:avLst/>
          </a:prstGeom>
        </p:spPr>
        <p:txBody>
          <a:bodyPr wrap="square">
            <a:spAutoFit/>
          </a:bodyPr>
          <a:lstStyle/>
          <a:p>
            <a:pPr marL="341313" indent="-341313" algn="ctr">
              <a:lnSpc>
                <a:spcPct val="90000"/>
              </a:lnSpc>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dirty="0" smtClean="0">
                <a:solidFill>
                  <a:srgbClr val="00B050"/>
                </a:solidFill>
              </a:rPr>
              <a:t> </a:t>
            </a:r>
          </a:p>
          <a:p>
            <a:pPr marL="341313" indent="-341313" algn="ctr">
              <a:lnSpc>
                <a:spcPct val="90000"/>
              </a:lnSpc>
              <a:spcBef>
                <a:spcPts val="5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b="1" dirty="0" smtClean="0">
                <a:solidFill>
                  <a:srgbClr val="00B050"/>
                </a:solidFill>
              </a:rPr>
              <a:t>Mature forests store enormous quantities of carbon, which is released into the atmosphere when they are cut down.</a:t>
            </a:r>
          </a:p>
          <a:p>
            <a:pPr marL="341313" indent="-341313" algn="ctr">
              <a:lnSpc>
                <a:spcPct val="90000"/>
              </a:lnSpc>
              <a:spcBef>
                <a:spcPts val="5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200" b="1" dirty="0" smtClean="0">
              <a:solidFill>
                <a:srgbClr val="00B050"/>
              </a:solidFill>
            </a:endParaRPr>
          </a:p>
          <a:p>
            <a:pPr marL="341313" indent="-341313" algn="ctr">
              <a:lnSpc>
                <a:spcPct val="90000"/>
              </a:lnSpc>
              <a:spcBef>
                <a:spcPts val="5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b="1" dirty="0" smtClean="0">
                <a:solidFill>
                  <a:schemeClr val="tx2">
                    <a:lumMod val="60000"/>
                    <a:lumOff val="40000"/>
                  </a:schemeClr>
                </a:solidFill>
              </a:rPr>
              <a:t>both in the trees and vegetation itself and within the </a:t>
            </a:r>
          </a:p>
          <a:p>
            <a:pPr marL="341313" indent="-341313" algn="ctr">
              <a:lnSpc>
                <a:spcPct val="90000"/>
              </a:lnSpc>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200" b="1" dirty="0" smtClean="0">
                <a:solidFill>
                  <a:schemeClr val="tx2">
                    <a:lumMod val="60000"/>
                    <a:lumOff val="40000"/>
                  </a:schemeClr>
                </a:solidFill>
              </a:rPr>
              <a:t>      soil in the form of decaying plant matter. </a:t>
            </a:r>
          </a:p>
        </p:txBody>
      </p:sp>
      <p:pic>
        <p:nvPicPr>
          <p:cNvPr id="6" name="Picture 5" descr="awflogo.png"/>
          <p:cNvPicPr>
            <a:picLocks noChangeAspect="1"/>
          </p:cNvPicPr>
          <p:nvPr/>
        </p:nvPicPr>
        <p:blipFill>
          <a:blip r:embed="rId5" cstate="print"/>
          <a:stretch>
            <a:fillRect/>
          </a:stretch>
        </p:blipFill>
        <p:spPr>
          <a:xfrm>
            <a:off x="7956376"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9144000" cy="6610015"/>
          </a:xfrm>
          <a:prstGeom prst="rect">
            <a:avLst/>
          </a:prstGeom>
          <a:noFill/>
        </p:spPr>
        <p:txBody>
          <a:bodyPr wrap="square" rtlCol="0">
            <a:spAutoFit/>
          </a:bodyPr>
          <a:lstStyle/>
          <a:p>
            <a:pPr algn="ctr">
              <a:buFont typeface="Arial" pitchFamily="34" charset="0"/>
              <a:buChar char="•"/>
            </a:pPr>
            <a:r>
              <a:rPr lang="en-GB" sz="2400" b="1" dirty="0" smtClean="0">
                <a:solidFill>
                  <a:srgbClr val="00B050"/>
                </a:solidFill>
              </a:rPr>
              <a:t>As our understanding of the role forests play in stabilising global climate increases, it is becoming clear that their destruction is only increasing the acceleration of climate change.</a:t>
            </a:r>
          </a:p>
          <a:p>
            <a:pPr algn="ctr">
              <a:buFont typeface="Arial" pitchFamily="34" charset="0"/>
              <a:buChar char="•"/>
            </a:pPr>
            <a:endParaRPr lang="en-GB" sz="2400" b="1" dirty="0" smtClean="0">
              <a:solidFill>
                <a:srgbClr val="00B050"/>
              </a:solidFill>
            </a:endParaRPr>
          </a:p>
          <a:p>
            <a:pPr algn="ctr">
              <a:buFont typeface="Arial" pitchFamily="34" charset="0"/>
              <a:buChar char="•"/>
            </a:pPr>
            <a:endParaRPr lang="en-GB" sz="2400" b="1" dirty="0" smtClean="0">
              <a:solidFill>
                <a:srgbClr val="00B050"/>
              </a:solidFill>
            </a:endParaRPr>
          </a:p>
          <a:p>
            <a:pPr algn="ctr">
              <a:buFont typeface="Arial" pitchFamily="34" charset="0"/>
              <a:buChar char="•"/>
            </a:pPr>
            <a:endParaRPr lang="en-GB" sz="2400" b="1" dirty="0" smtClean="0">
              <a:solidFill>
                <a:srgbClr val="00B050"/>
              </a:solidFill>
            </a:endParaRPr>
          </a:p>
          <a:p>
            <a:pPr algn="ctr">
              <a:buFont typeface="Arial" pitchFamily="34" charset="0"/>
              <a:buChar char="•"/>
            </a:pPr>
            <a:endParaRPr lang="en-GB" sz="2800" b="1" dirty="0" smtClean="0">
              <a:solidFill>
                <a:srgbClr val="00B050"/>
              </a:solidFill>
            </a:endParaRPr>
          </a:p>
          <a:p>
            <a:pPr algn="ctr">
              <a:buFont typeface="Arial" pitchFamily="34" charset="0"/>
              <a:buChar char="•"/>
            </a:pPr>
            <a:endParaRPr lang="en-GB" sz="2800" b="1" dirty="0" smtClean="0">
              <a:solidFill>
                <a:srgbClr val="00B050"/>
              </a:solidFill>
            </a:endParaRPr>
          </a:p>
          <a:p>
            <a:pPr algn="ctr">
              <a:buFont typeface="Arial" pitchFamily="34" charset="0"/>
              <a:buChar char="•"/>
            </a:pPr>
            <a:endParaRPr lang="en-GB" sz="2800" b="1" dirty="0" smtClean="0">
              <a:solidFill>
                <a:srgbClr val="00B050"/>
              </a:solidFill>
            </a:endParaRPr>
          </a:p>
          <a:p>
            <a:pPr algn="ctr">
              <a:buFont typeface="Arial" pitchFamily="34" charset="0"/>
              <a:buChar char="•"/>
            </a:pPr>
            <a:endParaRPr lang="en-GB" sz="2800" b="1" dirty="0" smtClean="0">
              <a:solidFill>
                <a:srgbClr val="00B050"/>
              </a:solidFill>
            </a:endParaRPr>
          </a:p>
          <a:p>
            <a:pPr marL="341313" indent="-341313" algn="ctr">
              <a:lnSpc>
                <a:spcPct val="90000"/>
              </a:lnSpc>
              <a:spcBef>
                <a:spcPts val="5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dirty="0" smtClean="0">
                <a:solidFill>
                  <a:schemeClr val="tx2">
                    <a:lumMod val="60000"/>
                    <a:lumOff val="40000"/>
                  </a:schemeClr>
                </a:solidFill>
              </a:rPr>
              <a:t>Forest covers 30% of the world’s land area. </a:t>
            </a:r>
          </a:p>
          <a:p>
            <a:pPr marL="341313" indent="-341313" algn="ctr">
              <a:lnSpc>
                <a:spcPct val="90000"/>
              </a:lnSpc>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dirty="0" smtClean="0">
                <a:solidFill>
                  <a:schemeClr val="tx2">
                    <a:lumMod val="60000"/>
                    <a:lumOff val="40000"/>
                  </a:schemeClr>
                </a:solidFill>
              </a:rPr>
              <a:t>    We are destroying 28,000 square miles a year.</a:t>
            </a:r>
          </a:p>
          <a:p>
            <a:pPr algn="ctr">
              <a:buFont typeface="Arial" pitchFamily="34" charset="0"/>
              <a:buChar char="•"/>
            </a:pPr>
            <a:endParaRPr lang="en-GB" sz="2800" b="1" dirty="0" smtClean="0">
              <a:solidFill>
                <a:srgbClr val="00B050"/>
              </a:solidFill>
            </a:endParaRPr>
          </a:p>
          <a:p>
            <a:pPr algn="ctr">
              <a:buFont typeface="Arial" pitchFamily="34" charset="0"/>
              <a:buChar char="•"/>
            </a:pPr>
            <a:endParaRPr lang="en-GB" sz="2800" b="1" dirty="0" smtClean="0">
              <a:solidFill>
                <a:srgbClr val="00B050"/>
              </a:solidFill>
            </a:endParaRPr>
          </a:p>
          <a:p>
            <a:pPr algn="ctr"/>
            <a:r>
              <a:rPr lang="en-GB" sz="1600" dirty="0" smtClean="0"/>
              <a:t/>
            </a:r>
            <a:br>
              <a:rPr lang="en-GB" sz="1600" dirty="0" smtClean="0"/>
            </a:br>
            <a:endParaRPr lang="en-GB" sz="2800" b="1" dirty="0" smtClean="0">
              <a:solidFill>
                <a:schemeClr val="tx2">
                  <a:lumMod val="60000"/>
                  <a:lumOff val="40000"/>
                </a:schemeClr>
              </a:solidFill>
            </a:endParaRPr>
          </a:p>
          <a:p>
            <a:pPr algn="ctr"/>
            <a:r>
              <a:rPr lang="en-GB" sz="1600" dirty="0" smtClean="0"/>
              <a:t> </a:t>
            </a:r>
            <a:endParaRPr lang="en-GB" sz="1600" dirty="0"/>
          </a:p>
        </p:txBody>
      </p:sp>
      <p:pic>
        <p:nvPicPr>
          <p:cNvPr id="3" name="Picture 2" descr="awflogo.png"/>
          <p:cNvPicPr>
            <a:picLocks noChangeAspect="1"/>
          </p:cNvPicPr>
          <p:nvPr/>
        </p:nvPicPr>
        <p:blipFill>
          <a:blip r:embed="rId3" cstate="print"/>
          <a:stretch>
            <a:fillRect/>
          </a:stretch>
        </p:blipFill>
        <p:spPr>
          <a:xfrm>
            <a:off x="7956376" y="5301208"/>
            <a:ext cx="952500" cy="1343025"/>
          </a:xfrm>
          <a:prstGeom prst="rect">
            <a:avLst/>
          </a:prstGeom>
        </p:spPr>
      </p:pic>
      <p:sp>
        <p:nvSpPr>
          <p:cNvPr id="4"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dirty="0">
                <a:solidFill>
                  <a:schemeClr val="tx2">
                    <a:lumMod val="60000"/>
                    <a:lumOff val="40000"/>
                  </a:schemeClr>
                </a:solidFill>
              </a:rPr>
              <a:t>Deforestation</a:t>
            </a:r>
          </a:p>
        </p:txBody>
      </p:sp>
      <p:pic>
        <p:nvPicPr>
          <p:cNvPr id="6" name="Picture 5" descr="lungs.jpg"/>
          <p:cNvPicPr>
            <a:picLocks noChangeAspect="1"/>
          </p:cNvPicPr>
          <p:nvPr/>
        </p:nvPicPr>
        <p:blipFill>
          <a:blip r:embed="rId4" cstate="print"/>
          <a:stretch>
            <a:fillRect/>
          </a:stretch>
        </p:blipFill>
        <p:spPr>
          <a:xfrm>
            <a:off x="3563888" y="2780928"/>
            <a:ext cx="2087958" cy="2098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pbannerlogo3 (1).JPG"/>
          <p:cNvPicPr>
            <a:picLocks noChangeAspect="1"/>
          </p:cNvPicPr>
          <p:nvPr/>
        </p:nvPicPr>
        <p:blipFill>
          <a:blip r:embed="rId3" cstate="print"/>
          <a:stretch>
            <a:fillRect/>
          </a:stretch>
        </p:blipFill>
        <p:spPr>
          <a:xfrm>
            <a:off x="755576" y="1700808"/>
            <a:ext cx="5581352" cy="1521502"/>
          </a:xfrm>
          <a:prstGeom prst="rect">
            <a:avLst/>
          </a:prstGeom>
        </p:spPr>
      </p:pic>
      <p:sp>
        <p:nvSpPr>
          <p:cNvPr id="2" name="TextBox 1"/>
          <p:cNvSpPr txBox="1"/>
          <p:nvPr/>
        </p:nvSpPr>
        <p:spPr>
          <a:xfrm>
            <a:off x="611560" y="188640"/>
            <a:ext cx="7704856" cy="1323439"/>
          </a:xfrm>
          <a:prstGeom prst="rect">
            <a:avLst/>
          </a:prstGeom>
          <a:noFill/>
        </p:spPr>
        <p:txBody>
          <a:bodyPr wrap="square" rtlCol="0">
            <a:spAutoFit/>
          </a:bodyPr>
          <a:lstStyle/>
          <a:p>
            <a:pPr algn="ctr"/>
            <a:r>
              <a:rPr lang="en-GB" sz="4000" b="1" dirty="0" smtClean="0">
                <a:solidFill>
                  <a:schemeClr val="tx2">
                    <a:lumMod val="60000"/>
                    <a:lumOff val="40000"/>
                  </a:schemeClr>
                </a:solidFill>
              </a:rPr>
              <a:t>Reforestation, conservation &amp; climate change prevention</a:t>
            </a:r>
            <a:endParaRPr lang="en-GB" sz="4000" b="1" dirty="0">
              <a:solidFill>
                <a:schemeClr val="tx2">
                  <a:lumMod val="60000"/>
                  <a:lumOff val="40000"/>
                </a:schemeClr>
              </a:solidFill>
            </a:endParaRPr>
          </a:p>
        </p:txBody>
      </p:sp>
      <p:sp>
        <p:nvSpPr>
          <p:cNvPr id="3" name="TextBox 2"/>
          <p:cNvSpPr txBox="1"/>
          <p:nvPr/>
        </p:nvSpPr>
        <p:spPr>
          <a:xfrm>
            <a:off x="683568" y="2708920"/>
            <a:ext cx="7560840" cy="3570208"/>
          </a:xfrm>
          <a:prstGeom prst="rect">
            <a:avLst/>
          </a:prstGeom>
          <a:noFill/>
        </p:spPr>
        <p:txBody>
          <a:bodyPr wrap="square" rtlCol="0">
            <a:spAutoFit/>
          </a:bodyPr>
          <a:lstStyle/>
          <a:p>
            <a:pPr algn="r"/>
            <a:r>
              <a:rPr lang="en-GB" sz="2200" b="1" dirty="0" smtClean="0">
                <a:solidFill>
                  <a:schemeClr val="tx2">
                    <a:lumMod val="60000"/>
                    <a:lumOff val="40000"/>
                  </a:schemeClr>
                </a:solidFill>
              </a:rPr>
              <a:t>	</a:t>
            </a:r>
          </a:p>
          <a:p>
            <a:endParaRPr lang="en-GB" sz="2200" b="1" dirty="0" smtClean="0">
              <a:solidFill>
                <a:schemeClr val="tx2">
                  <a:lumMod val="60000"/>
                  <a:lumOff val="40000"/>
                </a:schemeClr>
              </a:solidFill>
            </a:endParaRPr>
          </a:p>
          <a:p>
            <a:r>
              <a:rPr lang="en-GB" sz="2000" b="1" dirty="0" smtClean="0">
                <a:solidFill>
                  <a:schemeClr val="tx2">
                    <a:lumMod val="60000"/>
                    <a:lumOff val="40000"/>
                  </a:schemeClr>
                </a:solidFill>
              </a:rPr>
              <a:t>	            is one of the main causes of habitat loss and extinction of many animals on the planet. By cutting down trees, we are not only contributing to a rapid increase in 		             but we are ruining the survival chance for species all over the world</a:t>
            </a:r>
          </a:p>
          <a:p>
            <a:endParaRPr lang="en-GB" sz="2000" b="1" dirty="0" smtClean="0">
              <a:solidFill>
                <a:schemeClr val="tx2">
                  <a:lumMod val="60000"/>
                  <a:lumOff val="40000"/>
                </a:schemeClr>
              </a:solidFill>
            </a:endParaRPr>
          </a:p>
          <a:p>
            <a:r>
              <a:rPr lang="en-GB" sz="2000" b="1" dirty="0" smtClean="0">
                <a:solidFill>
                  <a:schemeClr val="tx2">
                    <a:lumMod val="60000"/>
                    <a:lumOff val="40000"/>
                  </a:schemeClr>
                </a:solidFill>
              </a:rPr>
              <a:t>The </a:t>
            </a:r>
            <a:r>
              <a:rPr lang="en-GB" sz="2000" b="1" dirty="0" smtClean="0">
                <a:solidFill>
                  <a:srgbClr val="00B050"/>
                </a:solidFill>
              </a:rPr>
              <a:t>AWF</a:t>
            </a:r>
            <a:r>
              <a:rPr lang="en-GB" sz="2000" b="1" dirty="0" smtClean="0">
                <a:solidFill>
                  <a:schemeClr val="tx2">
                    <a:lumMod val="60000"/>
                    <a:lumOff val="40000"/>
                  </a:schemeClr>
                </a:solidFill>
              </a:rPr>
              <a:t> helps schools and businesses to become    		         by supporting fundraising activities to purchase land. This will provide jobs for local		, provide valuable education and most of all, 	         land, in turn preventing</a:t>
            </a:r>
            <a:endParaRPr lang="en-GB" sz="2200" b="1" dirty="0" smtClean="0">
              <a:solidFill>
                <a:srgbClr val="00B050"/>
              </a:solidFill>
            </a:endParaRPr>
          </a:p>
        </p:txBody>
      </p:sp>
      <p:pic>
        <p:nvPicPr>
          <p:cNvPr id="4" name="Picture 3" descr="awflogo.png"/>
          <p:cNvPicPr>
            <a:picLocks noChangeAspect="1"/>
          </p:cNvPicPr>
          <p:nvPr/>
        </p:nvPicPr>
        <p:blipFill>
          <a:blip r:embed="rId4" cstate="print"/>
          <a:stretch>
            <a:fillRect/>
          </a:stretch>
        </p:blipFill>
        <p:spPr>
          <a:xfrm>
            <a:off x="7956376" y="5301208"/>
            <a:ext cx="952500" cy="1343025"/>
          </a:xfrm>
          <a:prstGeom prst="rect">
            <a:avLst/>
          </a:prstGeom>
        </p:spPr>
      </p:pic>
      <p:sp>
        <p:nvSpPr>
          <p:cNvPr id="8" name="TextBox 7"/>
          <p:cNvSpPr txBox="1"/>
          <p:nvPr/>
        </p:nvSpPr>
        <p:spPr>
          <a:xfrm>
            <a:off x="2915816" y="1700808"/>
            <a:ext cx="5616624" cy="1631216"/>
          </a:xfrm>
          <a:prstGeom prst="rect">
            <a:avLst/>
          </a:prstGeom>
          <a:solidFill>
            <a:schemeClr val="bg1"/>
          </a:solidFill>
        </p:spPr>
        <p:txBody>
          <a:bodyPr wrap="square" rtlCol="0">
            <a:spAutoFit/>
          </a:bodyPr>
          <a:lstStyle/>
          <a:p>
            <a:r>
              <a:rPr lang="en-GB" b="1" dirty="0" smtClean="0">
                <a:solidFill>
                  <a:schemeClr val="tx2">
                    <a:lumMod val="60000"/>
                    <a:lumOff val="40000"/>
                  </a:schemeClr>
                </a:solidFill>
              </a:rPr>
              <a:t>	   	 </a:t>
            </a:r>
            <a:r>
              <a:rPr lang="en-GB" sz="2000" b="1" dirty="0" smtClean="0">
                <a:solidFill>
                  <a:schemeClr val="tx2">
                    <a:lumMod val="60000"/>
                    <a:lumOff val="40000"/>
                  </a:schemeClr>
                </a:solidFill>
              </a:rPr>
              <a:t>By protecting the rainforests, we 		are aiding the 		          of 	    	               climate change as well as 	         ensuring the survival of many species 		          of animals, plants and trees.</a:t>
            </a:r>
            <a:endParaRPr lang="en-GB" dirty="0"/>
          </a:p>
        </p:txBody>
      </p:sp>
      <p:sp>
        <p:nvSpPr>
          <p:cNvPr id="9" name="Rectangle 8"/>
          <p:cNvSpPr/>
          <p:nvPr/>
        </p:nvSpPr>
        <p:spPr>
          <a:xfrm>
            <a:off x="2339752" y="2060848"/>
            <a:ext cx="6480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2267744" y="2780928"/>
            <a:ext cx="216024"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516216" y="1988840"/>
            <a:ext cx="1368152" cy="400110"/>
          </a:xfrm>
          <a:prstGeom prst="rect">
            <a:avLst/>
          </a:prstGeom>
          <a:solidFill>
            <a:schemeClr val="bg1"/>
          </a:solidFill>
        </p:spPr>
        <p:txBody>
          <a:bodyPr wrap="square" rtlCol="0">
            <a:spAutoFit/>
          </a:bodyPr>
          <a:lstStyle/>
          <a:p>
            <a:r>
              <a:rPr lang="en-GB" sz="2000" b="1" dirty="0" smtClean="0">
                <a:solidFill>
                  <a:srgbClr val="00B050"/>
                </a:solidFill>
              </a:rPr>
              <a:t>prevention</a:t>
            </a:r>
            <a:endParaRPr lang="en-GB" sz="2000" b="1" dirty="0">
              <a:solidFill>
                <a:srgbClr val="00B050"/>
              </a:solidFill>
            </a:endParaRPr>
          </a:p>
        </p:txBody>
      </p:sp>
      <p:sp>
        <p:nvSpPr>
          <p:cNvPr id="13" name="TextBox 12"/>
          <p:cNvSpPr txBox="1"/>
          <p:nvPr/>
        </p:nvSpPr>
        <p:spPr>
          <a:xfrm>
            <a:off x="683568" y="3356992"/>
            <a:ext cx="1656184" cy="400110"/>
          </a:xfrm>
          <a:prstGeom prst="rect">
            <a:avLst/>
          </a:prstGeom>
          <a:solidFill>
            <a:schemeClr val="bg1"/>
          </a:solidFill>
        </p:spPr>
        <p:txBody>
          <a:bodyPr wrap="square" rtlCol="0">
            <a:spAutoFit/>
          </a:bodyPr>
          <a:lstStyle/>
          <a:p>
            <a:r>
              <a:rPr lang="en-GB" sz="2000" b="1" dirty="0" smtClean="0">
                <a:solidFill>
                  <a:srgbClr val="00B050"/>
                </a:solidFill>
              </a:rPr>
              <a:t>Deforestation</a:t>
            </a:r>
            <a:endParaRPr lang="en-GB" sz="2000" b="1" dirty="0">
              <a:solidFill>
                <a:srgbClr val="00B050"/>
              </a:solidFill>
            </a:endParaRPr>
          </a:p>
        </p:txBody>
      </p:sp>
      <p:sp>
        <p:nvSpPr>
          <p:cNvPr id="14" name="TextBox 13"/>
          <p:cNvSpPr txBox="1"/>
          <p:nvPr/>
        </p:nvSpPr>
        <p:spPr>
          <a:xfrm>
            <a:off x="4860032" y="4005064"/>
            <a:ext cx="2088232" cy="400110"/>
          </a:xfrm>
          <a:prstGeom prst="rect">
            <a:avLst/>
          </a:prstGeom>
          <a:solidFill>
            <a:schemeClr val="bg1"/>
          </a:solidFill>
        </p:spPr>
        <p:txBody>
          <a:bodyPr wrap="square" rtlCol="0">
            <a:spAutoFit/>
          </a:bodyPr>
          <a:lstStyle/>
          <a:p>
            <a:r>
              <a:rPr lang="en-GB" sz="2000" b="1" dirty="0" smtClean="0">
                <a:solidFill>
                  <a:srgbClr val="00B050"/>
                </a:solidFill>
              </a:rPr>
              <a:t>greenhouse gases</a:t>
            </a:r>
            <a:endParaRPr lang="en-GB" sz="2000" b="1" dirty="0">
              <a:solidFill>
                <a:srgbClr val="00B050"/>
              </a:solidFill>
            </a:endParaRPr>
          </a:p>
        </p:txBody>
      </p:sp>
      <p:sp>
        <p:nvSpPr>
          <p:cNvPr id="15" name="TextBox 14"/>
          <p:cNvSpPr txBox="1"/>
          <p:nvPr/>
        </p:nvSpPr>
        <p:spPr>
          <a:xfrm>
            <a:off x="5986510" y="4886278"/>
            <a:ext cx="1800200" cy="400110"/>
          </a:xfrm>
          <a:prstGeom prst="rect">
            <a:avLst/>
          </a:prstGeom>
          <a:noFill/>
        </p:spPr>
        <p:txBody>
          <a:bodyPr wrap="square" rtlCol="0">
            <a:spAutoFit/>
          </a:bodyPr>
          <a:lstStyle/>
          <a:p>
            <a:r>
              <a:rPr lang="en-GB" sz="2000" b="1" dirty="0" smtClean="0">
                <a:solidFill>
                  <a:srgbClr val="00B050"/>
                </a:solidFill>
              </a:rPr>
              <a:t>carbon neutral</a:t>
            </a:r>
            <a:endParaRPr lang="en-GB" sz="2000" b="1" dirty="0">
              <a:solidFill>
                <a:srgbClr val="00B050"/>
              </a:solidFill>
            </a:endParaRPr>
          </a:p>
        </p:txBody>
      </p:sp>
      <p:sp>
        <p:nvSpPr>
          <p:cNvPr id="16" name="TextBox 15"/>
          <p:cNvSpPr txBox="1"/>
          <p:nvPr/>
        </p:nvSpPr>
        <p:spPr>
          <a:xfrm>
            <a:off x="2051720" y="5517232"/>
            <a:ext cx="1584176" cy="400110"/>
          </a:xfrm>
          <a:prstGeom prst="rect">
            <a:avLst/>
          </a:prstGeom>
          <a:noFill/>
        </p:spPr>
        <p:txBody>
          <a:bodyPr wrap="square" rtlCol="0">
            <a:spAutoFit/>
          </a:bodyPr>
          <a:lstStyle/>
          <a:p>
            <a:r>
              <a:rPr lang="en-GB" sz="2000" b="1" dirty="0" smtClean="0">
                <a:solidFill>
                  <a:srgbClr val="00B050"/>
                </a:solidFill>
              </a:rPr>
              <a:t>communities</a:t>
            </a:r>
            <a:endParaRPr lang="en-GB" sz="2000" b="1" dirty="0">
              <a:solidFill>
                <a:srgbClr val="00B050"/>
              </a:solidFill>
            </a:endParaRPr>
          </a:p>
        </p:txBody>
      </p:sp>
      <p:sp>
        <p:nvSpPr>
          <p:cNvPr id="17" name="TextBox 16"/>
          <p:cNvSpPr txBox="1"/>
          <p:nvPr/>
        </p:nvSpPr>
        <p:spPr>
          <a:xfrm>
            <a:off x="4644008" y="5805264"/>
            <a:ext cx="1800200" cy="400110"/>
          </a:xfrm>
          <a:prstGeom prst="rect">
            <a:avLst/>
          </a:prstGeom>
          <a:noFill/>
        </p:spPr>
        <p:txBody>
          <a:bodyPr wrap="square" rtlCol="0">
            <a:spAutoFit/>
          </a:bodyPr>
          <a:lstStyle/>
          <a:p>
            <a:r>
              <a:rPr lang="en-GB" sz="2000" b="1" dirty="0" smtClean="0">
                <a:solidFill>
                  <a:srgbClr val="00B050"/>
                </a:solidFill>
              </a:rPr>
              <a:t>climate change</a:t>
            </a:r>
            <a:endParaRPr lang="en-GB" sz="2000" b="1" dirty="0">
              <a:solidFill>
                <a:srgbClr val="00B050"/>
              </a:solidFill>
            </a:endParaRPr>
          </a:p>
        </p:txBody>
      </p:sp>
      <p:sp>
        <p:nvSpPr>
          <p:cNvPr id="18" name="TextBox 17"/>
          <p:cNvSpPr txBox="1"/>
          <p:nvPr/>
        </p:nvSpPr>
        <p:spPr>
          <a:xfrm>
            <a:off x="1043608" y="5805264"/>
            <a:ext cx="1224136" cy="400110"/>
          </a:xfrm>
          <a:prstGeom prst="rect">
            <a:avLst/>
          </a:prstGeom>
          <a:noFill/>
        </p:spPr>
        <p:txBody>
          <a:bodyPr wrap="square" rtlCol="0">
            <a:spAutoFit/>
          </a:bodyPr>
          <a:lstStyle/>
          <a:p>
            <a:r>
              <a:rPr lang="en-GB" sz="2000" b="1" dirty="0" smtClean="0">
                <a:solidFill>
                  <a:srgbClr val="00B050"/>
                </a:solidFill>
              </a:rPr>
              <a:t>conserve</a:t>
            </a:r>
            <a:endParaRPr lang="en-GB" sz="20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500990" cy="1200329"/>
          </a:xfrm>
          <a:prstGeom prst="rect">
            <a:avLst/>
          </a:prstGeom>
          <a:noFill/>
        </p:spPr>
        <p:txBody>
          <a:bodyPr wrap="square" rtlCol="0">
            <a:spAutoFit/>
          </a:bodyPr>
          <a:lstStyle/>
          <a:p>
            <a:pPr algn="ctr"/>
            <a:r>
              <a:rPr lang="en-GB" sz="3600" b="1" dirty="0" smtClean="0">
                <a:solidFill>
                  <a:schemeClr val="tx2">
                    <a:lumMod val="60000"/>
                    <a:lumOff val="40000"/>
                  </a:schemeClr>
                </a:solidFill>
              </a:rPr>
              <a:t>How does agriculture contribute to climate change?</a:t>
            </a:r>
            <a:endParaRPr lang="en-GB" sz="3600" b="1" dirty="0">
              <a:solidFill>
                <a:schemeClr val="tx2">
                  <a:lumMod val="60000"/>
                  <a:lumOff val="40000"/>
                </a:schemeClr>
              </a:solidFill>
            </a:endParaRPr>
          </a:p>
        </p:txBody>
      </p:sp>
      <p:sp>
        <p:nvSpPr>
          <p:cNvPr id="3" name="Rectangle 2"/>
          <p:cNvSpPr/>
          <p:nvPr/>
        </p:nvSpPr>
        <p:spPr>
          <a:xfrm>
            <a:off x="467544" y="1628801"/>
            <a:ext cx="7920880" cy="4524315"/>
          </a:xfrm>
          <a:prstGeom prst="rect">
            <a:avLst/>
          </a:prstGeom>
        </p:spPr>
        <p:txBody>
          <a:bodyPr wrap="square">
            <a:spAutoFit/>
          </a:bodyPr>
          <a:lstStyle/>
          <a:p>
            <a:r>
              <a:rPr lang="en-GB" b="1" dirty="0" smtClean="0">
                <a:solidFill>
                  <a:srgbClr val="00B050"/>
                </a:solidFill>
              </a:rPr>
              <a:t>The use of </a:t>
            </a:r>
            <a:r>
              <a:rPr lang="en-GB" b="1" dirty="0" smtClean="0">
                <a:solidFill>
                  <a:schemeClr val="tx2">
                    <a:lumMod val="60000"/>
                    <a:lumOff val="40000"/>
                  </a:schemeClr>
                </a:solidFill>
              </a:rPr>
              <a:t>synthetic fertilisers and pesticides </a:t>
            </a:r>
            <a:r>
              <a:rPr lang="en-GB" b="1" dirty="0" smtClean="0">
                <a:solidFill>
                  <a:srgbClr val="00B050"/>
                </a:solidFill>
              </a:rPr>
              <a:t>are the biggest </a:t>
            </a:r>
          </a:p>
          <a:p>
            <a:r>
              <a:rPr lang="en-GB" b="1" dirty="0" smtClean="0">
                <a:solidFill>
                  <a:srgbClr val="00B050"/>
                </a:solidFill>
              </a:rPr>
              <a:t>contributor to climate change in agriculture.</a:t>
            </a:r>
          </a:p>
          <a:p>
            <a:r>
              <a:rPr lang="en-GB" b="1" dirty="0" smtClean="0">
                <a:solidFill>
                  <a:srgbClr val="00B050"/>
                </a:solidFill>
              </a:rPr>
              <a:t>This is because they are manufactured using oil and natural </a:t>
            </a:r>
          </a:p>
          <a:p>
            <a:r>
              <a:rPr lang="en-GB" b="1" dirty="0" smtClean="0">
                <a:solidFill>
                  <a:srgbClr val="00B050"/>
                </a:solidFill>
              </a:rPr>
              <a:t>Gas.  Nitrogen fertiliser also gives off </a:t>
            </a:r>
            <a:r>
              <a:rPr lang="en-GB" b="1" dirty="0" smtClean="0">
                <a:solidFill>
                  <a:schemeClr val="tx2">
                    <a:lumMod val="60000"/>
                    <a:lumOff val="40000"/>
                  </a:schemeClr>
                </a:solidFill>
              </a:rPr>
              <a:t>nitrous oxide</a:t>
            </a:r>
            <a:r>
              <a:rPr lang="en-GB" b="1" dirty="0" smtClean="0">
                <a:solidFill>
                  <a:srgbClr val="00B050"/>
                </a:solidFill>
              </a:rPr>
              <a:t>, </a:t>
            </a:r>
          </a:p>
          <a:p>
            <a:r>
              <a:rPr lang="en-GB" b="1" dirty="0" smtClean="0">
                <a:solidFill>
                  <a:srgbClr val="00B050"/>
                </a:solidFill>
              </a:rPr>
              <a:t>a greenhouse gas.</a:t>
            </a:r>
          </a:p>
          <a:p>
            <a:r>
              <a:rPr lang="en-GB" b="1" dirty="0" smtClean="0">
                <a:solidFill>
                  <a:srgbClr val="00B050"/>
                </a:solidFill>
              </a:rPr>
              <a:t>As well as this, cow and sheep digestive tracts also produce</a:t>
            </a:r>
          </a:p>
          <a:p>
            <a:r>
              <a:rPr lang="en-GB" b="1" dirty="0" smtClean="0">
                <a:solidFill>
                  <a:srgbClr val="00B050"/>
                </a:solidFill>
              </a:rPr>
              <a:t> CH4 (</a:t>
            </a:r>
            <a:r>
              <a:rPr lang="en-GB" b="1" dirty="0" smtClean="0">
                <a:solidFill>
                  <a:schemeClr val="tx2">
                    <a:lumMod val="60000"/>
                    <a:lumOff val="40000"/>
                  </a:schemeClr>
                </a:solidFill>
              </a:rPr>
              <a:t>Methane</a:t>
            </a:r>
            <a:r>
              <a:rPr lang="en-GB" b="1" dirty="0" smtClean="0">
                <a:solidFill>
                  <a:srgbClr val="00B050"/>
                </a:solidFill>
              </a:rPr>
              <a:t>).</a:t>
            </a:r>
          </a:p>
          <a:p>
            <a:pPr algn="ctr"/>
            <a:endParaRPr lang="en-GB" b="1" dirty="0" smtClean="0">
              <a:solidFill>
                <a:srgbClr val="00B050"/>
              </a:solidFill>
            </a:endParaRPr>
          </a:p>
          <a:p>
            <a:pPr algn="ctr"/>
            <a:endParaRPr lang="en-GB" b="1" dirty="0" smtClean="0">
              <a:solidFill>
                <a:schemeClr val="tx2">
                  <a:lumMod val="60000"/>
                  <a:lumOff val="40000"/>
                </a:schemeClr>
              </a:solidFill>
            </a:endParaRPr>
          </a:p>
          <a:p>
            <a:pPr algn="r"/>
            <a:r>
              <a:rPr lang="en-GB" b="1" dirty="0" smtClean="0">
                <a:solidFill>
                  <a:schemeClr val="tx2">
                    <a:lumMod val="60000"/>
                    <a:lumOff val="40000"/>
                  </a:schemeClr>
                </a:solidFill>
              </a:rPr>
              <a:t>Land conversion is another significant</a:t>
            </a:r>
          </a:p>
          <a:p>
            <a:pPr algn="r"/>
            <a:r>
              <a:rPr lang="en-GB" b="1" dirty="0" smtClean="0">
                <a:solidFill>
                  <a:schemeClr val="tx2">
                    <a:lumMod val="60000"/>
                    <a:lumOff val="40000"/>
                  </a:schemeClr>
                </a:solidFill>
              </a:rPr>
              <a:t> contributor. For the most part, </a:t>
            </a:r>
          </a:p>
          <a:p>
            <a:pPr algn="r"/>
            <a:r>
              <a:rPr lang="en-GB" b="1" dirty="0" smtClean="0">
                <a:solidFill>
                  <a:schemeClr val="tx2">
                    <a:lumMod val="60000"/>
                    <a:lumOff val="40000"/>
                  </a:schemeClr>
                </a:solidFill>
              </a:rPr>
              <a:t>extensive grasslands </a:t>
            </a:r>
          </a:p>
          <a:p>
            <a:pPr algn="r"/>
            <a:r>
              <a:rPr lang="en-GB" b="1" dirty="0" smtClean="0">
                <a:solidFill>
                  <a:schemeClr val="tx2">
                    <a:lumMod val="60000"/>
                    <a:lumOff val="40000"/>
                  </a:schemeClr>
                </a:solidFill>
              </a:rPr>
              <a:t>(6m hectares a year) and forests (7m hectares)</a:t>
            </a:r>
          </a:p>
          <a:p>
            <a:pPr algn="r"/>
            <a:r>
              <a:rPr lang="en-GB" b="1" dirty="0" smtClean="0">
                <a:solidFill>
                  <a:schemeClr val="tx2">
                    <a:lumMod val="60000"/>
                    <a:lumOff val="40000"/>
                  </a:schemeClr>
                </a:solidFill>
              </a:rPr>
              <a:t> are converted to crop land. </a:t>
            </a:r>
          </a:p>
          <a:p>
            <a:pPr algn="r"/>
            <a:r>
              <a:rPr lang="en-GB" b="1" dirty="0" smtClean="0">
                <a:solidFill>
                  <a:schemeClr val="tx2">
                    <a:lumMod val="60000"/>
                    <a:lumOff val="40000"/>
                  </a:schemeClr>
                </a:solidFill>
              </a:rPr>
              <a:t>The loss of CO2 into the </a:t>
            </a:r>
            <a:r>
              <a:rPr lang="en-GB" b="1" dirty="0" smtClean="0">
                <a:solidFill>
                  <a:srgbClr val="00B050"/>
                </a:solidFill>
              </a:rPr>
              <a:t>atmosphere</a:t>
            </a:r>
            <a:r>
              <a:rPr lang="en-GB" b="1" dirty="0" smtClean="0">
                <a:solidFill>
                  <a:schemeClr val="tx2">
                    <a:lumMod val="60000"/>
                    <a:lumOff val="40000"/>
                  </a:schemeClr>
                </a:solidFill>
              </a:rPr>
              <a:t> above  ground</a:t>
            </a:r>
          </a:p>
          <a:p>
            <a:pPr algn="r"/>
            <a:r>
              <a:rPr lang="en-GB" b="1" dirty="0" smtClean="0">
                <a:solidFill>
                  <a:schemeClr val="tx2">
                    <a:lumMod val="60000"/>
                    <a:lumOff val="40000"/>
                  </a:schemeClr>
                </a:solidFill>
              </a:rPr>
              <a:t> (trees and plants) and underground, as a result, (soil organic matter) is enormous</a:t>
            </a:r>
            <a:endParaRPr lang="en-GB" dirty="0">
              <a:solidFill>
                <a:schemeClr val="tx2">
                  <a:lumMod val="60000"/>
                  <a:lumOff val="40000"/>
                </a:schemeClr>
              </a:solidFill>
            </a:endParaRPr>
          </a:p>
        </p:txBody>
      </p:sp>
      <p:pic>
        <p:nvPicPr>
          <p:cNvPr id="4" name="Picture 3" descr="th.jpg"/>
          <p:cNvPicPr>
            <a:picLocks noChangeAspect="1"/>
          </p:cNvPicPr>
          <p:nvPr/>
        </p:nvPicPr>
        <p:blipFill>
          <a:blip r:embed="rId3" cstate="print"/>
          <a:stretch>
            <a:fillRect/>
          </a:stretch>
        </p:blipFill>
        <p:spPr>
          <a:xfrm>
            <a:off x="6732240" y="1484784"/>
            <a:ext cx="2008684" cy="2110942"/>
          </a:xfrm>
          <a:prstGeom prst="rect">
            <a:avLst/>
          </a:prstGeom>
        </p:spPr>
      </p:pic>
      <p:pic>
        <p:nvPicPr>
          <p:cNvPr id="6" name="Picture 5" descr="th (1).jpg"/>
          <p:cNvPicPr>
            <a:picLocks noChangeAspect="1"/>
          </p:cNvPicPr>
          <p:nvPr/>
        </p:nvPicPr>
        <p:blipFill>
          <a:blip r:embed="rId4" cstate="print"/>
          <a:stretch>
            <a:fillRect/>
          </a:stretch>
        </p:blipFill>
        <p:spPr>
          <a:xfrm>
            <a:off x="827584" y="3789040"/>
            <a:ext cx="2340408" cy="1677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p:cNvSpPr>
            <a:spLocks noGrp="1"/>
          </p:cNvSpPr>
          <p:nvPr>
            <p:ph type="title"/>
          </p:nvPr>
        </p:nvSpPr>
        <p:spPr/>
        <p:txBody>
          <a:bodyPr/>
          <a:lstStyle/>
          <a:p>
            <a:pPr eaLnBrk="1" hangingPunct="1"/>
            <a:r>
              <a:rPr lang="en-US" dirty="0" smtClean="0">
                <a:solidFill>
                  <a:schemeClr val="bg1"/>
                </a:solidFill>
              </a:rPr>
              <a:t>Are humans heating up the planet?</a:t>
            </a:r>
            <a:endParaRPr lang="en-GB" dirty="0" smtClean="0">
              <a:solidFill>
                <a:schemeClr val="bg1"/>
              </a:solidFill>
            </a:endParaRPr>
          </a:p>
        </p:txBody>
      </p:sp>
      <p:sp>
        <p:nvSpPr>
          <p:cNvPr id="6147" name="Content Placeholder 2"/>
          <p:cNvSpPr>
            <a:spLocks noGrp="1"/>
          </p:cNvSpPr>
          <p:nvPr>
            <p:ph idx="1"/>
          </p:nvPr>
        </p:nvSpPr>
        <p:spPr>
          <a:xfrm>
            <a:off x="571500" y="2000250"/>
            <a:ext cx="7772400" cy="4114800"/>
          </a:xfrm>
        </p:spPr>
        <p:txBody>
          <a:bodyPr/>
          <a:lstStyle/>
          <a:p>
            <a:pPr marL="0" indent="0" eaLnBrk="1" hangingPunct="1">
              <a:buNone/>
            </a:pPr>
            <a:r>
              <a:rPr lang="en-GB" u="sng" dirty="0" smtClean="0">
                <a:solidFill>
                  <a:schemeClr val="bg1"/>
                </a:solidFill>
              </a:rPr>
              <a:t> </a:t>
            </a:r>
            <a:endParaRPr lang="en-GB" u="sng" dirty="0" smtClean="0">
              <a:solidFill>
                <a:schemeClr val="bg1"/>
              </a:solidFill>
            </a:endParaRPr>
          </a:p>
          <a:p>
            <a:pPr eaLnBrk="1" hangingPunct="1"/>
            <a:r>
              <a:rPr lang="ru-RU" dirty="0" err="1">
                <a:solidFill>
                  <a:schemeClr val="bg1"/>
                </a:solidFill>
              </a:rPr>
              <a:t>In</a:t>
            </a:r>
            <a:r>
              <a:rPr lang="ru-RU" dirty="0">
                <a:solidFill>
                  <a:schemeClr val="bg1"/>
                </a:solidFill>
              </a:rPr>
              <a:t> </a:t>
            </a:r>
            <a:r>
              <a:rPr lang="ru-RU" dirty="0" err="1">
                <a:solidFill>
                  <a:schemeClr val="bg1"/>
                </a:solidFill>
              </a:rPr>
              <a:t>some</a:t>
            </a:r>
            <a:r>
              <a:rPr lang="ru-RU" dirty="0">
                <a:solidFill>
                  <a:schemeClr val="bg1"/>
                </a:solidFill>
              </a:rPr>
              <a:t> </a:t>
            </a:r>
            <a:r>
              <a:rPr lang="ru-RU" dirty="0" err="1">
                <a:solidFill>
                  <a:schemeClr val="bg1"/>
                </a:solidFill>
              </a:rPr>
              <a:t>ways</a:t>
            </a:r>
            <a:r>
              <a:rPr lang="ru-RU" dirty="0">
                <a:solidFill>
                  <a:schemeClr val="bg1"/>
                </a:solidFill>
              </a:rPr>
              <a:t> </a:t>
            </a:r>
            <a:r>
              <a:rPr lang="en-US" dirty="0" smtClean="0">
                <a:solidFill>
                  <a:schemeClr val="bg1"/>
                </a:solidFill>
              </a:rPr>
              <a:t>climate change</a:t>
            </a:r>
            <a:r>
              <a:rPr lang="ru-RU" dirty="0" smtClean="0">
                <a:solidFill>
                  <a:schemeClr val="bg1"/>
                </a:solidFill>
              </a:rPr>
              <a:t> </a:t>
            </a:r>
            <a:r>
              <a:rPr lang="ru-RU" dirty="0" err="1">
                <a:solidFill>
                  <a:schemeClr val="bg1"/>
                </a:solidFill>
              </a:rPr>
              <a:t>is</a:t>
            </a:r>
            <a:r>
              <a:rPr lang="ru-RU" dirty="0">
                <a:solidFill>
                  <a:schemeClr val="bg1"/>
                </a:solidFill>
              </a:rPr>
              <a:t> </a:t>
            </a:r>
            <a:r>
              <a:rPr lang="ru-RU" dirty="0" err="1">
                <a:solidFill>
                  <a:schemeClr val="bg1"/>
                </a:solidFill>
              </a:rPr>
              <a:t>nothing</a:t>
            </a:r>
            <a:r>
              <a:rPr lang="ru-RU" dirty="0">
                <a:solidFill>
                  <a:schemeClr val="bg1"/>
                </a:solidFill>
              </a:rPr>
              <a:t> </a:t>
            </a:r>
            <a:r>
              <a:rPr lang="ru-RU" dirty="0" err="1">
                <a:solidFill>
                  <a:schemeClr val="bg1"/>
                </a:solidFill>
              </a:rPr>
              <a:t>new</a:t>
            </a:r>
            <a:r>
              <a:rPr lang="ru-RU" dirty="0">
                <a:solidFill>
                  <a:schemeClr val="bg1"/>
                </a:solidFill>
              </a:rPr>
              <a:t> </a:t>
            </a:r>
            <a:r>
              <a:rPr lang="ru-RU" dirty="0" err="1">
                <a:solidFill>
                  <a:schemeClr val="bg1"/>
                </a:solidFill>
              </a:rPr>
              <a:t>as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changes</a:t>
            </a:r>
            <a:r>
              <a:rPr lang="ru-RU" dirty="0">
                <a:solidFill>
                  <a:schemeClr val="bg1"/>
                </a:solidFill>
              </a:rPr>
              <a:t> </a:t>
            </a:r>
            <a:r>
              <a:rPr lang="ru-RU" dirty="0" err="1">
                <a:solidFill>
                  <a:schemeClr val="bg1"/>
                </a:solidFill>
              </a:rPr>
              <a:t>all</a:t>
            </a:r>
            <a:r>
              <a:rPr lang="ru-RU" dirty="0">
                <a:solidFill>
                  <a:schemeClr val="bg1"/>
                </a:solidFill>
              </a:rPr>
              <a:t> </a:t>
            </a:r>
            <a:r>
              <a:rPr lang="ru-RU" dirty="0" err="1">
                <a:solidFill>
                  <a:schemeClr val="bg1"/>
                </a:solidFill>
              </a:rPr>
              <a:t>the</a:t>
            </a:r>
            <a:r>
              <a:rPr lang="ru-RU" dirty="0">
                <a:solidFill>
                  <a:schemeClr val="bg1"/>
                </a:solidFill>
              </a:rPr>
              <a:t> </a:t>
            </a:r>
            <a:r>
              <a:rPr lang="ru-RU" dirty="0" err="1" smtClean="0">
                <a:solidFill>
                  <a:schemeClr val="bg1"/>
                </a:solidFill>
              </a:rPr>
              <a:t>time</a:t>
            </a:r>
            <a:r>
              <a:rPr lang="en-US" dirty="0" smtClean="0">
                <a:solidFill>
                  <a:schemeClr val="bg1"/>
                </a:solidFill>
              </a:rPr>
              <a:t>. </a:t>
            </a:r>
          </a:p>
          <a:p>
            <a:pPr eaLnBrk="1" hangingPunct="1"/>
            <a:r>
              <a:rPr lang="ru-RU" dirty="0" err="1" smtClean="0">
                <a:solidFill>
                  <a:schemeClr val="bg1"/>
                </a:solidFill>
              </a:rPr>
              <a:t>The</a:t>
            </a:r>
            <a:r>
              <a:rPr lang="ru-RU" dirty="0" smtClean="0">
                <a:solidFill>
                  <a:schemeClr val="bg1"/>
                </a:solidFill>
              </a:rPr>
              <a:t> </a:t>
            </a:r>
            <a:r>
              <a:rPr lang="ru-RU" dirty="0" err="1">
                <a:solidFill>
                  <a:schemeClr val="bg1"/>
                </a:solidFill>
              </a:rPr>
              <a:t>Earth’s</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has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over</a:t>
            </a:r>
            <a:r>
              <a:rPr lang="ru-RU" dirty="0">
                <a:solidFill>
                  <a:schemeClr val="bg1"/>
                </a:solidFill>
              </a:rPr>
              <a:t> </a:t>
            </a:r>
            <a:r>
              <a:rPr lang="ru-RU" dirty="0" err="1">
                <a:solidFill>
                  <a:schemeClr val="bg1"/>
                </a:solidFill>
              </a:rPr>
              <a:t>millions</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years</a:t>
            </a:r>
            <a:r>
              <a:rPr lang="ru-RU" dirty="0">
                <a:solidFill>
                  <a:schemeClr val="bg1"/>
                </a:solidFill>
              </a:rPr>
              <a:t>.</a:t>
            </a:r>
            <a:r>
              <a:rPr lang="ru-RU" dirty="0" smtClean="0">
                <a:solidFill>
                  <a:schemeClr val="bg1"/>
                </a:solidFill>
              </a:rPr>
              <a:t> </a:t>
            </a:r>
            <a:endParaRPr lang="en-US" dirty="0" smtClean="0">
              <a:solidFill>
                <a:schemeClr val="bg1"/>
              </a:solidFill>
            </a:endParaRPr>
          </a:p>
          <a:p>
            <a:pPr eaLnBrk="1" hangingPunct="1"/>
            <a:r>
              <a:rPr lang="en-US" dirty="0" smtClean="0">
                <a:solidFill>
                  <a:schemeClr val="bg1"/>
                </a:solidFill>
              </a:rPr>
              <a:t>S</a:t>
            </a:r>
            <a:r>
              <a:rPr lang="ru-RU" dirty="0" smtClean="0">
                <a:solidFill>
                  <a:schemeClr val="bg1"/>
                </a:solidFill>
              </a:rPr>
              <a:t>o </a:t>
            </a:r>
            <a:r>
              <a:rPr lang="en-US" dirty="0" smtClean="0">
                <a:solidFill>
                  <a:schemeClr val="bg1"/>
                </a:solidFill>
              </a:rPr>
              <a:t>critics </a:t>
            </a:r>
            <a:r>
              <a:rPr lang="ru-RU" dirty="0" err="1" smtClean="0">
                <a:solidFill>
                  <a:schemeClr val="bg1"/>
                </a:solidFill>
              </a:rPr>
              <a:t>deny</a:t>
            </a:r>
            <a:r>
              <a:rPr lang="ru-RU" dirty="0" smtClean="0">
                <a:solidFill>
                  <a:schemeClr val="bg1"/>
                </a:solidFill>
              </a:rPr>
              <a:t> </a:t>
            </a:r>
            <a:r>
              <a:rPr lang="en-US" dirty="0" smtClean="0">
                <a:solidFill>
                  <a:schemeClr val="bg1"/>
                </a:solidFill>
              </a:rPr>
              <a:t>the enhanced greenhouse effect as being human induced</a:t>
            </a:r>
            <a:r>
              <a:rPr lang="ru-RU" dirty="0" smtClean="0">
                <a:solidFill>
                  <a:schemeClr val="bg1"/>
                </a:solidFill>
              </a:rPr>
              <a:t>. </a:t>
            </a:r>
            <a:r>
              <a:rPr lang="en-GB" dirty="0" smtClean="0">
                <a:solidFill>
                  <a:schemeClr val="bg1"/>
                </a:solidFill>
              </a:rPr>
              <a:t> </a:t>
            </a:r>
            <a:endParaRPr lang="en-GB" dirty="0" smtClean="0">
              <a:solidFill>
                <a:schemeClr val="bg1"/>
              </a:solidFill>
            </a:endParaRPr>
          </a:p>
        </p:txBody>
      </p:sp>
    </p:spTree>
    <p:extLst>
      <p:ext uri="{BB962C8B-B14F-4D97-AF65-F5344CB8AC3E}">
        <p14:creationId xmlns:p14="http://schemas.microsoft.com/office/powerpoint/2010/main" val="14780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32656"/>
            <a:ext cx="5904656"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Waste Disposal</a:t>
            </a:r>
            <a:endParaRPr lang="en-GB" sz="5400" b="1" dirty="0">
              <a:solidFill>
                <a:schemeClr val="tx2">
                  <a:lumMod val="60000"/>
                  <a:lumOff val="40000"/>
                </a:schemeClr>
              </a:solidFill>
            </a:endParaRPr>
          </a:p>
        </p:txBody>
      </p:sp>
      <p:sp>
        <p:nvSpPr>
          <p:cNvPr id="3" name="Rectangle 2"/>
          <p:cNvSpPr/>
          <p:nvPr/>
        </p:nvSpPr>
        <p:spPr>
          <a:xfrm>
            <a:off x="395536" y="1340768"/>
            <a:ext cx="8208912" cy="3416320"/>
          </a:xfrm>
          <a:prstGeom prst="rect">
            <a:avLst/>
          </a:prstGeom>
        </p:spPr>
        <p:txBody>
          <a:bodyPr wrap="square">
            <a:spAutoFit/>
          </a:bodyPr>
          <a:lstStyle/>
          <a:p>
            <a:pPr algn="ctr"/>
            <a:r>
              <a:rPr lang="en-GB" sz="2400" b="1" dirty="0" smtClean="0">
                <a:solidFill>
                  <a:schemeClr val="tx2">
                    <a:lumMod val="60000"/>
                    <a:lumOff val="40000"/>
                  </a:schemeClr>
                </a:solidFill>
              </a:rPr>
              <a:t>Greenhouse gas emissions such as methane and carbon dioxide are produced as a result of waste not being properly </a:t>
            </a:r>
          </a:p>
          <a:p>
            <a:pPr algn="ctr"/>
            <a:r>
              <a:rPr lang="en-GB" sz="2400" b="1" dirty="0" smtClean="0">
                <a:solidFill>
                  <a:schemeClr val="tx2">
                    <a:lumMod val="60000"/>
                    <a:lumOff val="40000"/>
                  </a:schemeClr>
                </a:solidFill>
              </a:rPr>
              <a:t>treated or disposed of.</a:t>
            </a: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p:txBody>
      </p:sp>
      <p:pic>
        <p:nvPicPr>
          <p:cNvPr id="4" name="Picture 3" descr="awflogo.png"/>
          <p:cNvPicPr>
            <a:picLocks noChangeAspect="1"/>
          </p:cNvPicPr>
          <p:nvPr/>
        </p:nvPicPr>
        <p:blipFill>
          <a:blip r:embed="rId3" cstate="print"/>
          <a:stretch>
            <a:fillRect/>
          </a:stretch>
        </p:blipFill>
        <p:spPr>
          <a:xfrm>
            <a:off x="7956376" y="5229200"/>
            <a:ext cx="952500" cy="1343025"/>
          </a:xfrm>
          <a:prstGeom prst="rect">
            <a:avLst/>
          </a:prstGeom>
        </p:spPr>
      </p:pic>
      <p:pic>
        <p:nvPicPr>
          <p:cNvPr id="6" name="Picture 5" descr="th (3).jpg"/>
          <p:cNvPicPr>
            <a:picLocks noChangeAspect="1"/>
          </p:cNvPicPr>
          <p:nvPr/>
        </p:nvPicPr>
        <p:blipFill>
          <a:blip r:embed="rId4" cstate="print"/>
          <a:stretch>
            <a:fillRect/>
          </a:stretch>
        </p:blipFill>
        <p:spPr>
          <a:xfrm>
            <a:off x="2843808" y="2924944"/>
            <a:ext cx="3435796" cy="2313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691680" y="5877272"/>
            <a:ext cx="5976664" cy="461665"/>
          </a:xfrm>
          <a:prstGeom prst="rect">
            <a:avLst/>
          </a:prstGeom>
        </p:spPr>
        <p:txBody>
          <a:bodyPr wrap="square">
            <a:spAutoFit/>
          </a:bodyPr>
          <a:lstStyle/>
          <a:p>
            <a:pPr algn="ctr"/>
            <a:r>
              <a:rPr lang="en-GB" sz="2400" b="1" dirty="0" smtClean="0">
                <a:solidFill>
                  <a:schemeClr val="tx2">
                    <a:lumMod val="60000"/>
                    <a:lumOff val="40000"/>
                  </a:schemeClr>
                </a:solidFill>
              </a:rPr>
              <a:t>These gases contribute to global warming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1624"/>
            <a:ext cx="8215370" cy="646331"/>
          </a:xfrm>
          <a:prstGeom prst="rect">
            <a:avLst/>
          </a:prstGeom>
          <a:noFill/>
        </p:spPr>
        <p:txBody>
          <a:bodyPr wrap="square" rtlCol="0">
            <a:spAutoFit/>
          </a:bodyPr>
          <a:lstStyle/>
          <a:p>
            <a:endParaRPr lang="en-GB" dirty="0" smtClean="0"/>
          </a:p>
          <a:p>
            <a:endParaRPr lang="en-GB" dirty="0"/>
          </a:p>
        </p:txBody>
      </p:sp>
      <p:sp>
        <p:nvSpPr>
          <p:cNvPr id="3" name="Rectangle 2"/>
          <p:cNvSpPr/>
          <p:nvPr/>
        </p:nvSpPr>
        <p:spPr>
          <a:xfrm>
            <a:off x="3347864" y="1484784"/>
            <a:ext cx="5400600" cy="2123658"/>
          </a:xfrm>
          <a:prstGeom prst="rect">
            <a:avLst/>
          </a:prstGeom>
        </p:spPr>
        <p:txBody>
          <a:bodyPr wrap="square">
            <a:spAutoFit/>
          </a:bodyPr>
          <a:lstStyle/>
          <a:p>
            <a:pPr algn="r"/>
            <a:r>
              <a:rPr lang="en-GB" sz="2200" b="1" dirty="0" smtClean="0">
                <a:solidFill>
                  <a:schemeClr val="tx2">
                    <a:lumMod val="60000"/>
                    <a:lumOff val="40000"/>
                  </a:schemeClr>
                </a:solidFill>
              </a:rPr>
              <a:t>Landfill disposal of waste is a key </a:t>
            </a:r>
          </a:p>
          <a:p>
            <a:pPr algn="r"/>
            <a:r>
              <a:rPr lang="en-GB" sz="2200" b="1" dirty="0" smtClean="0">
                <a:solidFill>
                  <a:schemeClr val="tx2">
                    <a:lumMod val="60000"/>
                    <a:lumOff val="40000"/>
                  </a:schemeClr>
                </a:solidFill>
              </a:rPr>
              <a:t>source of man-made methane </a:t>
            </a:r>
          </a:p>
          <a:p>
            <a:pPr algn="r"/>
            <a:r>
              <a:rPr lang="en-GB" sz="2200" b="1" dirty="0" smtClean="0">
                <a:solidFill>
                  <a:schemeClr val="tx2">
                    <a:lumMod val="60000"/>
                    <a:lumOff val="40000"/>
                  </a:schemeClr>
                </a:solidFill>
              </a:rPr>
              <a:t>emissions in the atmosphere. This is because when waste is compacted in landfill, there is no oxygen and it is not able to decompose properly, producing greenhouse gases</a:t>
            </a:r>
          </a:p>
        </p:txBody>
      </p:sp>
      <p:sp>
        <p:nvSpPr>
          <p:cNvPr id="4" name="Rectangle 3"/>
          <p:cNvSpPr/>
          <p:nvPr/>
        </p:nvSpPr>
        <p:spPr>
          <a:xfrm>
            <a:off x="971600" y="4725144"/>
            <a:ext cx="4572000" cy="830997"/>
          </a:xfrm>
          <a:prstGeom prst="rect">
            <a:avLst/>
          </a:prstGeom>
        </p:spPr>
        <p:txBody>
          <a:bodyPr>
            <a:spAutoFit/>
          </a:bodyPr>
          <a:lstStyle/>
          <a:p>
            <a:pPr algn="ctr"/>
            <a:r>
              <a:rPr lang="en-GB" sz="2400" b="1" dirty="0" smtClean="0">
                <a:solidFill>
                  <a:srgbClr val="00B050"/>
                </a:solidFill>
              </a:rPr>
              <a:t>This is why it is so important to </a:t>
            </a:r>
          </a:p>
          <a:p>
            <a:pPr algn="ctr"/>
            <a:r>
              <a:rPr lang="en-GB" sz="2400" b="1" dirty="0" smtClean="0">
                <a:solidFill>
                  <a:srgbClr val="00B050"/>
                </a:solidFill>
              </a:rPr>
              <a:t>    reduce waste or recycle it.</a:t>
            </a:r>
            <a:endParaRPr lang="en-GB" sz="2400" dirty="0"/>
          </a:p>
        </p:txBody>
      </p:sp>
      <p:sp>
        <p:nvSpPr>
          <p:cNvPr id="5" name="TextBox 4"/>
          <p:cNvSpPr txBox="1"/>
          <p:nvPr/>
        </p:nvSpPr>
        <p:spPr>
          <a:xfrm>
            <a:off x="1619672" y="332656"/>
            <a:ext cx="5904656"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Waste Disposal</a:t>
            </a:r>
            <a:endParaRPr lang="en-GB" sz="5400" b="1" dirty="0">
              <a:solidFill>
                <a:schemeClr val="tx2">
                  <a:lumMod val="60000"/>
                  <a:lumOff val="40000"/>
                </a:schemeClr>
              </a:solidFill>
            </a:endParaRPr>
          </a:p>
        </p:txBody>
      </p:sp>
      <p:pic>
        <p:nvPicPr>
          <p:cNvPr id="6" name="Picture 5" descr="goingcarbonneutral.jpg"/>
          <p:cNvPicPr>
            <a:picLocks noChangeAspect="1"/>
          </p:cNvPicPr>
          <p:nvPr/>
        </p:nvPicPr>
        <p:blipFill>
          <a:blip r:embed="rId3" cstate="print"/>
          <a:stretch>
            <a:fillRect/>
          </a:stretch>
        </p:blipFill>
        <p:spPr>
          <a:xfrm>
            <a:off x="5508104" y="4077072"/>
            <a:ext cx="2711176" cy="202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1337895868-saida-landfill-on-the-mediterranean-shore-continues-to-poison-water_1234981.jpg"/>
          <p:cNvPicPr>
            <a:picLocks noChangeAspect="1"/>
          </p:cNvPicPr>
          <p:nvPr/>
        </p:nvPicPr>
        <p:blipFill>
          <a:blip r:embed="rId4" cstate="print"/>
          <a:stretch>
            <a:fillRect/>
          </a:stretch>
        </p:blipFill>
        <p:spPr>
          <a:xfrm>
            <a:off x="539552" y="1484784"/>
            <a:ext cx="2730738" cy="181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wflogo.png"/>
          <p:cNvPicPr>
            <a:picLocks noChangeAspect="1"/>
          </p:cNvPicPr>
          <p:nvPr/>
        </p:nvPicPr>
        <p:blipFill>
          <a:blip r:embed="rId5" cstate="print"/>
          <a:stretch>
            <a:fillRect/>
          </a:stretch>
        </p:blipFill>
        <p:spPr>
          <a:xfrm>
            <a:off x="7956376"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332656"/>
            <a:ext cx="6264696"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What is composting?</a:t>
            </a:r>
            <a:endParaRPr lang="en-GB" sz="5400" b="1" dirty="0">
              <a:solidFill>
                <a:schemeClr val="tx2">
                  <a:lumMod val="60000"/>
                  <a:lumOff val="40000"/>
                </a:schemeClr>
              </a:solidFill>
            </a:endParaRPr>
          </a:p>
        </p:txBody>
      </p:sp>
      <p:sp>
        <p:nvSpPr>
          <p:cNvPr id="3" name="TextBox 2"/>
          <p:cNvSpPr txBox="1"/>
          <p:nvPr/>
        </p:nvSpPr>
        <p:spPr>
          <a:xfrm>
            <a:off x="971600" y="1412776"/>
            <a:ext cx="7344816" cy="5447645"/>
          </a:xfrm>
          <a:prstGeom prst="rect">
            <a:avLst/>
          </a:prstGeom>
          <a:noFill/>
        </p:spPr>
        <p:txBody>
          <a:bodyPr wrap="square" rtlCol="0">
            <a:spAutoFit/>
          </a:bodyPr>
          <a:lstStyle/>
          <a:p>
            <a:pPr algn="ctr"/>
            <a:r>
              <a:rPr lang="en-GB" sz="2400" b="1" dirty="0" smtClean="0">
                <a:solidFill>
                  <a:srgbClr val="00B050"/>
                </a:solidFill>
              </a:rPr>
              <a:t>Composting your household food waste is a way of disposing of your food without it producing greenhouse gases.</a:t>
            </a:r>
          </a:p>
          <a:p>
            <a:pPr algn="ctr"/>
            <a:endParaRPr lang="en-GB" sz="2400" b="1" dirty="0" smtClean="0">
              <a:solidFill>
                <a:srgbClr val="00B050"/>
              </a:solidFill>
            </a:endParaRPr>
          </a:p>
          <a:p>
            <a:pPr algn="ctr"/>
            <a:endParaRPr lang="en-GB" sz="2400" b="1" dirty="0" smtClean="0">
              <a:solidFill>
                <a:srgbClr val="00B050"/>
              </a:solidFill>
            </a:endParaRPr>
          </a:p>
          <a:p>
            <a:pPr algn="ctr"/>
            <a:endParaRPr lang="en-GB" sz="2400" b="1" dirty="0" smtClean="0">
              <a:solidFill>
                <a:srgbClr val="00B050"/>
              </a:solidFill>
            </a:endParaRPr>
          </a:p>
          <a:p>
            <a:pPr algn="ctr"/>
            <a:endParaRPr lang="en-GB" sz="2400" b="1" dirty="0" smtClean="0">
              <a:solidFill>
                <a:srgbClr val="00B050"/>
              </a:solidFill>
            </a:endParaRPr>
          </a:p>
          <a:p>
            <a:pPr algn="ctr"/>
            <a:endParaRPr lang="en-GB" sz="2400" b="1" dirty="0" smtClean="0">
              <a:solidFill>
                <a:srgbClr val="00B050"/>
              </a:solidFill>
            </a:endParaRPr>
          </a:p>
          <a:p>
            <a:pPr algn="ctr"/>
            <a:r>
              <a:rPr lang="en-GB" sz="2400" b="1" dirty="0" smtClean="0">
                <a:solidFill>
                  <a:schemeClr val="tx2">
                    <a:lumMod val="60000"/>
                    <a:lumOff val="40000"/>
                  </a:schemeClr>
                </a:solidFill>
              </a:rPr>
              <a:t>This is because composting allows the waste to be aerated, allowing it to decompose fully. </a:t>
            </a:r>
          </a:p>
          <a:p>
            <a:pPr algn="ctr"/>
            <a:endParaRPr lang="en-GB" sz="2400" b="1" dirty="0" smtClean="0">
              <a:solidFill>
                <a:srgbClr val="00B050"/>
              </a:solidFill>
            </a:endParaRPr>
          </a:p>
          <a:p>
            <a:pPr algn="ctr"/>
            <a:r>
              <a:rPr lang="en-GB" sz="2400" b="1" dirty="0" smtClean="0">
                <a:solidFill>
                  <a:srgbClr val="00B050"/>
                </a:solidFill>
              </a:rPr>
              <a:t>Once it is decomposed, you can put it on your garden</a:t>
            </a:r>
          </a:p>
          <a:p>
            <a:pPr algn="ctr"/>
            <a:r>
              <a:rPr lang="en-GB" sz="2400" b="1" dirty="0" smtClean="0">
                <a:solidFill>
                  <a:srgbClr val="00B050"/>
                </a:solidFill>
              </a:rPr>
              <a:t> as an alternative to synthetic fertilizers.</a:t>
            </a:r>
          </a:p>
          <a:p>
            <a:endParaRPr lang="en-GB" dirty="0" smtClean="0"/>
          </a:p>
          <a:p>
            <a:endParaRPr lang="en-GB" dirty="0" smtClean="0"/>
          </a:p>
        </p:txBody>
      </p:sp>
      <p:pic>
        <p:nvPicPr>
          <p:cNvPr id="4" name="Picture 4" descr="C:\Users\Jodie\AppData\Local\Microsoft\Windows\Temporary Internet Files\Content.IE5\WAM6DGFT\MC900014530[1].wmf"/>
          <p:cNvPicPr>
            <a:picLocks noChangeAspect="1" noChangeArrowheads="1"/>
          </p:cNvPicPr>
          <p:nvPr/>
        </p:nvPicPr>
        <p:blipFill>
          <a:blip r:embed="rId3" cstate="print"/>
          <a:srcRect/>
          <a:stretch>
            <a:fillRect/>
          </a:stretch>
        </p:blipFill>
        <p:spPr bwMode="auto">
          <a:xfrm>
            <a:off x="3779912" y="2708920"/>
            <a:ext cx="1710842" cy="1670609"/>
          </a:xfrm>
          <a:prstGeom prst="rect">
            <a:avLst/>
          </a:prstGeom>
          <a:noFill/>
        </p:spPr>
      </p:pic>
      <p:pic>
        <p:nvPicPr>
          <p:cNvPr id="5" name="Picture 4" descr="awflogo.png"/>
          <p:cNvPicPr>
            <a:picLocks noChangeAspect="1"/>
          </p:cNvPicPr>
          <p:nvPr/>
        </p:nvPicPr>
        <p:blipFill>
          <a:blip r:embed="rId4" cstate="print"/>
          <a:stretch>
            <a:fillRect/>
          </a:stretch>
        </p:blipFill>
        <p:spPr>
          <a:xfrm>
            <a:off x="8028384"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88640"/>
            <a:ext cx="5184576" cy="923330"/>
          </a:xfrm>
          <a:prstGeom prst="rect">
            <a:avLst/>
          </a:prstGeom>
          <a:noFill/>
        </p:spPr>
        <p:txBody>
          <a:bodyPr wrap="square" rtlCol="0">
            <a:spAutoFit/>
          </a:bodyPr>
          <a:lstStyle/>
          <a:p>
            <a:pPr algn="ctr"/>
            <a:r>
              <a:rPr lang="en-GB" sz="5400" b="1" dirty="0" smtClean="0">
                <a:solidFill>
                  <a:schemeClr val="tx2">
                    <a:lumMod val="60000"/>
                    <a:lumOff val="40000"/>
                  </a:schemeClr>
                </a:solidFill>
              </a:rPr>
              <a:t>Cooling Units</a:t>
            </a:r>
            <a:endParaRPr lang="en-GB" sz="5400" b="1" dirty="0">
              <a:solidFill>
                <a:schemeClr val="tx2">
                  <a:lumMod val="60000"/>
                  <a:lumOff val="40000"/>
                </a:schemeClr>
              </a:solidFill>
            </a:endParaRPr>
          </a:p>
        </p:txBody>
      </p:sp>
      <p:sp>
        <p:nvSpPr>
          <p:cNvPr id="4" name="Rectangle 3"/>
          <p:cNvSpPr/>
          <p:nvPr/>
        </p:nvSpPr>
        <p:spPr>
          <a:xfrm>
            <a:off x="467544" y="1196752"/>
            <a:ext cx="8064896" cy="5016758"/>
          </a:xfrm>
          <a:prstGeom prst="rect">
            <a:avLst/>
          </a:prstGeom>
        </p:spPr>
        <p:txBody>
          <a:bodyPr wrap="square">
            <a:spAutoFit/>
          </a:bodyPr>
          <a:lstStyle/>
          <a:p>
            <a:pPr algn="ctr"/>
            <a:r>
              <a:rPr lang="en-GB" sz="3200" b="1" dirty="0" smtClean="0">
                <a:solidFill>
                  <a:srgbClr val="00B050"/>
                </a:solidFill>
              </a:rPr>
              <a:t>  Can you give an example of a ‘cooling unit?’</a:t>
            </a:r>
          </a:p>
          <a:p>
            <a:pPr algn="ctr"/>
            <a:r>
              <a:rPr lang="en-GB" sz="2400" b="1" dirty="0" smtClean="0">
                <a:solidFill>
                  <a:schemeClr val="tx2">
                    <a:lumMod val="60000"/>
                    <a:lumOff val="40000"/>
                  </a:schemeClr>
                </a:solidFill>
              </a:rPr>
              <a:t>Chlorofluorocarbons (CFCs) and hydrochlorofluorocarbons (HCFCs) used as coolants in fridges, freezers and air conditioners are a major source of ozone layer depletion. </a:t>
            </a: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r>
              <a:rPr lang="en-GB" sz="2400" b="1" dirty="0" smtClean="0">
                <a:solidFill>
                  <a:schemeClr val="tx2">
                    <a:lumMod val="60000"/>
                    <a:lumOff val="40000"/>
                  </a:schemeClr>
                </a:solidFill>
              </a:rPr>
              <a:t>These coolants have now been replaced with substitutes</a:t>
            </a:r>
          </a:p>
          <a:p>
            <a:pPr algn="ctr"/>
            <a:r>
              <a:rPr lang="en-GB" sz="2400" b="1" dirty="0" smtClean="0">
                <a:solidFill>
                  <a:schemeClr val="tx2">
                    <a:lumMod val="60000"/>
                    <a:lumOff val="40000"/>
                  </a:schemeClr>
                </a:solidFill>
              </a:rPr>
              <a:t> such as hydroflurocarbons (HFCs). </a:t>
            </a:r>
          </a:p>
          <a:p>
            <a:pPr algn="ctr"/>
            <a:endParaRPr lang="en-GB" sz="2400" b="1" dirty="0" smtClean="0">
              <a:solidFill>
                <a:schemeClr val="tx2">
                  <a:lumMod val="60000"/>
                  <a:lumOff val="40000"/>
                </a:schemeClr>
              </a:solidFill>
            </a:endParaRPr>
          </a:p>
        </p:txBody>
      </p:sp>
      <p:pic>
        <p:nvPicPr>
          <p:cNvPr id="5" name="Picture 4" descr="awflogo.png"/>
          <p:cNvPicPr>
            <a:picLocks noChangeAspect="1"/>
          </p:cNvPicPr>
          <p:nvPr/>
        </p:nvPicPr>
        <p:blipFill>
          <a:blip r:embed="rId3" cstate="print"/>
          <a:stretch>
            <a:fillRect/>
          </a:stretch>
        </p:blipFill>
        <p:spPr>
          <a:xfrm>
            <a:off x="7956376" y="5301208"/>
            <a:ext cx="952500" cy="1343025"/>
          </a:xfrm>
          <a:prstGeom prst="rect">
            <a:avLst/>
          </a:prstGeom>
        </p:spPr>
      </p:pic>
      <p:pic>
        <p:nvPicPr>
          <p:cNvPr id="1026" name="Picture 2" descr="C:\Users\Jodie\AppData\Local\Microsoft\Windows\Temporary Internet Files\Content.IE5\1HEZSPJU\MC900311292[1].wmf"/>
          <p:cNvPicPr>
            <a:picLocks noChangeAspect="1" noChangeArrowheads="1"/>
          </p:cNvPicPr>
          <p:nvPr/>
        </p:nvPicPr>
        <p:blipFill>
          <a:blip r:embed="rId4" cstate="print"/>
          <a:srcRect/>
          <a:stretch>
            <a:fillRect/>
          </a:stretch>
        </p:blipFill>
        <p:spPr bwMode="auto">
          <a:xfrm>
            <a:off x="3923928" y="3068960"/>
            <a:ext cx="1307592" cy="1814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704856" cy="1200329"/>
          </a:xfrm>
          <a:prstGeom prst="rect">
            <a:avLst/>
          </a:prstGeom>
        </p:spPr>
        <p:txBody>
          <a:bodyPr wrap="square">
            <a:spAutoFit/>
          </a:bodyPr>
          <a:lstStyle/>
          <a:p>
            <a:pPr algn="ctr"/>
            <a:r>
              <a:rPr lang="en-GB" sz="2400" b="1" dirty="0" smtClean="0">
                <a:solidFill>
                  <a:schemeClr val="tx2">
                    <a:lumMod val="60000"/>
                    <a:lumOff val="40000"/>
                  </a:schemeClr>
                </a:solidFill>
              </a:rPr>
              <a:t>Within the UK, regulatory measures have been taken to phase out the use of such coolants in cooling appliances and aerosol sprays</a:t>
            </a:r>
            <a:r>
              <a:rPr lang="en-GB" b="1" dirty="0" smtClean="0">
                <a:solidFill>
                  <a:schemeClr val="tx2">
                    <a:lumMod val="60000"/>
                    <a:lumOff val="40000"/>
                  </a:schemeClr>
                </a:solidFill>
              </a:rPr>
              <a:t>. </a:t>
            </a:r>
          </a:p>
        </p:txBody>
      </p:sp>
      <p:sp>
        <p:nvSpPr>
          <p:cNvPr id="3" name="Rectangle 2"/>
          <p:cNvSpPr/>
          <p:nvPr/>
        </p:nvSpPr>
        <p:spPr>
          <a:xfrm>
            <a:off x="827584" y="5013176"/>
            <a:ext cx="7704856" cy="830997"/>
          </a:xfrm>
          <a:prstGeom prst="rect">
            <a:avLst/>
          </a:prstGeom>
        </p:spPr>
        <p:txBody>
          <a:bodyPr wrap="square">
            <a:spAutoFit/>
          </a:bodyPr>
          <a:lstStyle/>
          <a:p>
            <a:pPr algn="ctr"/>
            <a:r>
              <a:rPr lang="en-GB" sz="2400" b="1" dirty="0" smtClean="0">
                <a:solidFill>
                  <a:schemeClr val="tx2">
                    <a:lumMod val="60000"/>
                    <a:lumOff val="40000"/>
                  </a:schemeClr>
                </a:solidFill>
              </a:rPr>
              <a:t>The use of HFCs is restricted within the UK as they also </a:t>
            </a:r>
          </a:p>
          <a:p>
            <a:pPr algn="ctr"/>
            <a:r>
              <a:rPr lang="en-GB" sz="2400" b="1" dirty="0" smtClean="0">
                <a:solidFill>
                  <a:schemeClr val="tx2">
                    <a:lumMod val="60000"/>
                    <a:lumOff val="40000"/>
                  </a:schemeClr>
                </a:solidFill>
              </a:rPr>
              <a:t>contribute to the green house gas effect.</a:t>
            </a:r>
            <a:endParaRPr lang="en-GB" sz="2400" b="1" dirty="0">
              <a:solidFill>
                <a:schemeClr val="tx2">
                  <a:lumMod val="60000"/>
                  <a:lumOff val="40000"/>
                </a:schemeClr>
              </a:solidFill>
            </a:endParaRPr>
          </a:p>
        </p:txBody>
      </p:sp>
      <p:pic>
        <p:nvPicPr>
          <p:cNvPr id="2051" name="Picture 3" descr="C:\Users\Jodie\AppData\Local\Microsoft\Windows\Temporary Internet Files\Content.IE5\YFZD2WB8\MC900104572[1].wmf"/>
          <p:cNvPicPr>
            <a:picLocks noChangeAspect="1" noChangeArrowheads="1"/>
          </p:cNvPicPr>
          <p:nvPr/>
        </p:nvPicPr>
        <p:blipFill>
          <a:blip r:embed="rId3" cstate="print"/>
          <a:srcRect/>
          <a:stretch>
            <a:fillRect/>
          </a:stretch>
        </p:blipFill>
        <p:spPr bwMode="auto">
          <a:xfrm>
            <a:off x="2699792" y="2132856"/>
            <a:ext cx="3537678" cy="2581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wflogo.png"/>
          <p:cNvPicPr>
            <a:picLocks noChangeAspect="1"/>
          </p:cNvPicPr>
          <p:nvPr/>
        </p:nvPicPr>
        <p:blipFill>
          <a:blip r:embed="rId4" cstate="print"/>
          <a:stretch>
            <a:fillRect/>
          </a:stretch>
        </p:blipFill>
        <p:spPr>
          <a:xfrm>
            <a:off x="8028384"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188640"/>
            <a:ext cx="9144000" cy="1323439"/>
          </a:xfrm>
          <a:prstGeom prst="rect">
            <a:avLst/>
          </a:prstGeom>
          <a:noFill/>
          <a:ln w="9525">
            <a:noFill/>
            <a:miter lim="800000"/>
            <a:headEnd/>
            <a:tailEnd/>
          </a:ln>
        </p:spPr>
        <p:txBody>
          <a:bodyPr>
            <a:spAutoFit/>
          </a:bodyPr>
          <a:lstStyle/>
          <a:p>
            <a:pPr algn="ctr"/>
            <a:r>
              <a:rPr lang="en-CA" sz="4000" b="1" dirty="0">
                <a:solidFill>
                  <a:schemeClr val="tx2">
                    <a:lumMod val="60000"/>
                    <a:lumOff val="40000"/>
                  </a:schemeClr>
                </a:solidFill>
                <a:latin typeface="Calibri" pitchFamily="34" charset="0"/>
              </a:rPr>
              <a:t>Carbon dioxide concentrations </a:t>
            </a:r>
            <a:r>
              <a:rPr lang="en-CA" sz="4000" b="1" dirty="0" smtClean="0">
                <a:solidFill>
                  <a:schemeClr val="tx2">
                    <a:lumMod val="60000"/>
                    <a:lumOff val="40000"/>
                  </a:schemeClr>
                </a:solidFill>
                <a:latin typeface="Calibri" pitchFamily="34" charset="0"/>
              </a:rPr>
              <a:t>are dangerously on the rise</a:t>
            </a:r>
            <a:endParaRPr lang="en-CA" sz="4000" b="1" dirty="0">
              <a:solidFill>
                <a:schemeClr val="tx2">
                  <a:lumMod val="60000"/>
                  <a:lumOff val="40000"/>
                </a:schemeClr>
              </a:solidFill>
              <a:latin typeface="Calibri" pitchFamily="34" charset="0"/>
            </a:endParaRPr>
          </a:p>
        </p:txBody>
      </p:sp>
      <p:pic>
        <p:nvPicPr>
          <p:cNvPr id="5" name="Picture 4" descr="155553_10151225149368076_620480827_n.jpg"/>
          <p:cNvPicPr>
            <a:picLocks noChangeAspect="1"/>
          </p:cNvPicPr>
          <p:nvPr/>
        </p:nvPicPr>
        <p:blipFill>
          <a:blip r:embed="rId3" cstate="print"/>
          <a:stretch>
            <a:fillRect/>
          </a:stretch>
        </p:blipFill>
        <p:spPr>
          <a:xfrm>
            <a:off x="539552" y="1628800"/>
            <a:ext cx="8094492" cy="455315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8143932" cy="1446550"/>
          </a:xfrm>
          <a:prstGeom prst="rect">
            <a:avLst/>
          </a:prstGeom>
          <a:noFill/>
        </p:spPr>
        <p:txBody>
          <a:bodyPr wrap="square" rtlCol="0">
            <a:spAutoFit/>
          </a:bodyPr>
          <a:lstStyle/>
          <a:p>
            <a:pPr algn="ctr"/>
            <a:r>
              <a:rPr lang="en-GB" sz="4400" b="1" dirty="0" smtClean="0">
                <a:solidFill>
                  <a:schemeClr val="tx2">
                    <a:lumMod val="60000"/>
                    <a:lumOff val="40000"/>
                  </a:schemeClr>
                </a:solidFill>
              </a:rPr>
              <a:t>Simple steps to help prevent Climate Change?</a:t>
            </a:r>
            <a:endParaRPr lang="en-GB" sz="4400" b="1" dirty="0">
              <a:solidFill>
                <a:schemeClr val="tx2">
                  <a:lumMod val="60000"/>
                  <a:lumOff val="40000"/>
                </a:schemeClr>
              </a:solidFill>
            </a:endParaRPr>
          </a:p>
        </p:txBody>
      </p:sp>
      <p:sp>
        <p:nvSpPr>
          <p:cNvPr id="5" name="TextBox 4"/>
          <p:cNvSpPr txBox="1"/>
          <p:nvPr/>
        </p:nvSpPr>
        <p:spPr>
          <a:xfrm>
            <a:off x="251520" y="1700808"/>
            <a:ext cx="8286808" cy="6086794"/>
          </a:xfrm>
          <a:prstGeom prst="rect">
            <a:avLst/>
          </a:prstGeom>
          <a:noFill/>
        </p:spPr>
        <p:txBody>
          <a:bodyPr wrap="square" rtlCol="0">
            <a:spAutoFit/>
          </a:bodyPr>
          <a:lstStyle/>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B050"/>
                </a:solidFill>
              </a:rPr>
              <a:t>Ride a bike or walk instead of going by car.</a:t>
            </a: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smtClean="0">
              <a:solidFill>
                <a:srgbClr val="00B050"/>
              </a:solidFill>
            </a:endParaRP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Turn the lights off when you leave the room.</a:t>
            </a:r>
          </a:p>
          <a:p>
            <a:pPr marL="341313" indent="-341313" algn="ctr">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smtClean="0">
              <a:solidFill>
                <a:srgbClr val="00B050"/>
              </a:solidFill>
            </a:endParaRP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B050"/>
                </a:solidFill>
              </a:rPr>
              <a:t>Don’t leave the TV on standby – turn it off at the wall.</a:t>
            </a:r>
          </a:p>
          <a:p>
            <a:pPr marL="341313" indent="-341313" algn="ctr">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smtClean="0">
              <a:solidFill>
                <a:schemeClr val="tx2">
                  <a:lumMod val="60000"/>
                  <a:lumOff val="40000"/>
                </a:schemeClr>
              </a:solidFill>
            </a:endParaRP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Recycle and compost as much as possible </a:t>
            </a:r>
          </a:p>
          <a:p>
            <a:pPr marL="341313" indent="-341313" algn="ctr">
              <a:lnSpc>
                <a:spcPct val="80000"/>
              </a:lnSpc>
              <a:spcBef>
                <a:spcPts val="4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 </a:t>
            </a: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B050"/>
                </a:solidFill>
              </a:rPr>
              <a:t>Eat less meat and dairy products. Animals produce methane which is one of the most damaging greenhouse gases.</a:t>
            </a:r>
          </a:p>
          <a:p>
            <a:pPr marL="341313" indent="-341313" algn="ctr">
              <a:lnSpc>
                <a:spcPct val="80000"/>
              </a:lnSpc>
              <a:spcBef>
                <a:spcPts val="4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 </a:t>
            </a: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Plant trees </a:t>
            </a:r>
            <a:r>
              <a:rPr lang="en-GB" b="1" dirty="0" smtClean="0">
                <a:solidFill>
                  <a:srgbClr val="006600"/>
                </a:solidFill>
              </a:rPr>
              <a:t>- </a:t>
            </a:r>
            <a:r>
              <a:rPr lang="en-GB" b="1" dirty="0" smtClean="0">
                <a:solidFill>
                  <a:schemeClr val="tx2">
                    <a:lumMod val="60000"/>
                    <a:lumOff val="40000"/>
                  </a:schemeClr>
                </a:solidFill>
              </a:rPr>
              <a:t>Planting trees is fun and a great way to reduce greenhouse gases. Trees absorb carbon dioxide from the air.</a:t>
            </a:r>
          </a:p>
          <a:p>
            <a:pPr marL="341313" indent="-341313" algn="ctr">
              <a:lnSpc>
                <a:spcPct val="80000"/>
              </a:lnSpc>
              <a:spcBef>
                <a:spcPts val="4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chemeClr val="tx2">
                    <a:lumMod val="60000"/>
                    <a:lumOff val="40000"/>
                  </a:schemeClr>
                </a:solidFill>
              </a:rPr>
              <a:t> </a:t>
            </a: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B050"/>
                </a:solidFill>
              </a:rPr>
              <a:t>Buy recycled products which don’t use ‘new’ resources and don’t require              so much energy to make. Buy energy efficient electrical goods.</a:t>
            </a: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smtClean="0">
              <a:solidFill>
                <a:srgbClr val="00B050"/>
              </a:solidFill>
            </a:endParaRPr>
          </a:p>
          <a:p>
            <a:pPr marL="341313" indent="-341313" algn="ctr">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B050"/>
                </a:solidFill>
              </a:rPr>
              <a:t>Buy local produce and products</a:t>
            </a:r>
          </a:p>
          <a:p>
            <a:endParaRPr lang="en-GB" dirty="0" smtClean="0"/>
          </a:p>
          <a:p>
            <a:endParaRPr lang="en-GB" dirty="0" smtClean="0"/>
          </a:p>
          <a:p>
            <a:r>
              <a:rPr lang="en-GB" dirty="0" smtClean="0"/>
              <a:t> </a:t>
            </a:r>
          </a:p>
          <a:p>
            <a:endParaRPr lang="en-GB" dirty="0"/>
          </a:p>
        </p:txBody>
      </p:sp>
      <p:pic>
        <p:nvPicPr>
          <p:cNvPr id="14340" name="Picture 4" descr="C:\Users\Jodie\AppData\Local\Microsoft\Windows\Temporary Internet Files\Content.IE5\WAM6DGFT\MC900197730[1].wmf"/>
          <p:cNvPicPr>
            <a:picLocks noChangeAspect="1" noChangeArrowheads="1"/>
          </p:cNvPicPr>
          <p:nvPr/>
        </p:nvPicPr>
        <p:blipFill>
          <a:blip r:embed="rId3" cstate="print"/>
          <a:srcRect/>
          <a:stretch>
            <a:fillRect/>
          </a:stretch>
        </p:blipFill>
        <p:spPr bwMode="auto">
          <a:xfrm rot="713915">
            <a:off x="7402386" y="1808487"/>
            <a:ext cx="1152130" cy="1032678"/>
          </a:xfrm>
          <a:prstGeom prst="rect">
            <a:avLst/>
          </a:prstGeom>
          <a:noFill/>
        </p:spPr>
      </p:pic>
      <p:pic>
        <p:nvPicPr>
          <p:cNvPr id="14342" name="Picture 6" descr="C:\Users\Jodie\AppData\Local\Microsoft\Windows\Temporary Internet Files\Content.IE5\J2B5P19Y\MC900340308[1].wmf"/>
          <p:cNvPicPr>
            <a:picLocks noChangeAspect="1" noChangeArrowheads="1"/>
          </p:cNvPicPr>
          <p:nvPr/>
        </p:nvPicPr>
        <p:blipFill>
          <a:blip r:embed="rId4" cstate="print"/>
          <a:srcRect/>
          <a:stretch>
            <a:fillRect/>
          </a:stretch>
        </p:blipFill>
        <p:spPr bwMode="auto">
          <a:xfrm rot="20855278">
            <a:off x="782880" y="1751794"/>
            <a:ext cx="581772" cy="987352"/>
          </a:xfrm>
          <a:prstGeom prst="rect">
            <a:avLst/>
          </a:prstGeom>
          <a:noFill/>
        </p:spPr>
      </p:pic>
      <p:pic>
        <p:nvPicPr>
          <p:cNvPr id="14343" name="Picture 7" descr="C:\Users\Jodie\AppData\Local\Microsoft\Windows\Temporary Internet Files\Content.IE5\J2B5P19Y\MC910216333[1].png"/>
          <p:cNvPicPr>
            <a:picLocks noChangeAspect="1" noChangeArrowheads="1"/>
          </p:cNvPicPr>
          <p:nvPr/>
        </p:nvPicPr>
        <p:blipFill>
          <a:blip r:embed="rId5" cstate="print"/>
          <a:srcRect/>
          <a:stretch>
            <a:fillRect/>
          </a:stretch>
        </p:blipFill>
        <p:spPr bwMode="auto">
          <a:xfrm>
            <a:off x="611560" y="260648"/>
            <a:ext cx="574744" cy="540718"/>
          </a:xfrm>
          <a:prstGeom prst="rect">
            <a:avLst/>
          </a:prstGeom>
          <a:noFill/>
        </p:spPr>
      </p:pic>
      <p:pic>
        <p:nvPicPr>
          <p:cNvPr id="11" name="Picture 7" descr="C:\Users\Jodie\AppData\Local\Microsoft\Windows\Temporary Internet Files\Content.IE5\J2B5P19Y\MC910216333[1].png"/>
          <p:cNvPicPr>
            <a:picLocks noChangeAspect="1" noChangeArrowheads="1"/>
          </p:cNvPicPr>
          <p:nvPr/>
        </p:nvPicPr>
        <p:blipFill>
          <a:blip r:embed="rId5" cstate="print"/>
          <a:srcRect/>
          <a:stretch>
            <a:fillRect/>
          </a:stretch>
        </p:blipFill>
        <p:spPr bwMode="auto">
          <a:xfrm>
            <a:off x="8244408" y="332656"/>
            <a:ext cx="574744" cy="540718"/>
          </a:xfrm>
          <a:prstGeom prst="rect">
            <a:avLst/>
          </a:prstGeom>
          <a:noFill/>
        </p:spPr>
      </p:pic>
      <p:pic>
        <p:nvPicPr>
          <p:cNvPr id="12" name="Picture 11" descr="awflogo.png"/>
          <p:cNvPicPr>
            <a:picLocks noChangeAspect="1"/>
          </p:cNvPicPr>
          <p:nvPr/>
        </p:nvPicPr>
        <p:blipFill>
          <a:blip r:embed="rId6" cstate="print"/>
          <a:stretch>
            <a:fillRect/>
          </a:stretch>
        </p:blipFill>
        <p:spPr>
          <a:xfrm>
            <a:off x="8028384" y="5301208"/>
            <a:ext cx="952500" cy="1343025"/>
          </a:xfrm>
          <a:prstGeom prst="rect">
            <a:avLst/>
          </a:prstGeom>
        </p:spPr>
      </p:pic>
      <p:pic>
        <p:nvPicPr>
          <p:cNvPr id="13" name="Picture 12" descr="awflogo.png"/>
          <p:cNvPicPr>
            <a:picLocks noChangeAspect="1"/>
          </p:cNvPicPr>
          <p:nvPr/>
        </p:nvPicPr>
        <p:blipFill>
          <a:blip r:embed="rId6" cstate="print"/>
          <a:stretch>
            <a:fillRect/>
          </a:stretch>
        </p:blipFill>
        <p:spPr>
          <a:xfrm>
            <a:off x="179512"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calcmode="lin" valueType="num">
                                      <p:cBhvr additive="base">
                                        <p:cTn id="5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064896" cy="1446550"/>
          </a:xfrm>
          <a:prstGeom prst="rect">
            <a:avLst/>
          </a:prstGeom>
          <a:noFill/>
        </p:spPr>
        <p:txBody>
          <a:bodyPr wrap="square" rtlCol="0">
            <a:spAutoFit/>
          </a:bodyPr>
          <a:lstStyle/>
          <a:p>
            <a:pPr algn="ctr"/>
            <a:r>
              <a:rPr lang="en-GB" sz="4400" b="1" dirty="0" smtClean="0">
                <a:solidFill>
                  <a:schemeClr val="tx2">
                    <a:lumMod val="60000"/>
                    <a:lumOff val="40000"/>
                  </a:schemeClr>
                </a:solidFill>
              </a:rPr>
              <a:t>How your school can help prevent Climate Change</a:t>
            </a:r>
            <a:endParaRPr lang="en-GB" sz="4400" b="1" dirty="0">
              <a:solidFill>
                <a:schemeClr val="tx2">
                  <a:lumMod val="60000"/>
                  <a:lumOff val="40000"/>
                </a:schemeClr>
              </a:solidFill>
            </a:endParaRPr>
          </a:p>
        </p:txBody>
      </p:sp>
      <p:sp>
        <p:nvSpPr>
          <p:cNvPr id="3" name="TextBox 2"/>
          <p:cNvSpPr txBox="1"/>
          <p:nvPr/>
        </p:nvSpPr>
        <p:spPr>
          <a:xfrm>
            <a:off x="1187624" y="1988840"/>
            <a:ext cx="4176464" cy="523220"/>
          </a:xfrm>
          <a:prstGeom prst="rect">
            <a:avLst/>
          </a:prstGeom>
          <a:noFill/>
        </p:spPr>
        <p:txBody>
          <a:bodyPr wrap="square" rtlCol="0">
            <a:spAutoFit/>
          </a:bodyPr>
          <a:lstStyle/>
          <a:p>
            <a:r>
              <a:rPr lang="en-GB" sz="2800" b="1" dirty="0" smtClean="0">
                <a:solidFill>
                  <a:srgbClr val="00B050"/>
                </a:solidFill>
              </a:rPr>
              <a:t>Calculate your footprint</a:t>
            </a:r>
            <a:endParaRPr lang="en-GB" sz="2800" b="1" dirty="0">
              <a:solidFill>
                <a:srgbClr val="00B050"/>
              </a:solidFill>
            </a:endParaRPr>
          </a:p>
        </p:txBody>
      </p:sp>
      <p:pic>
        <p:nvPicPr>
          <p:cNvPr id="1026" name="Picture 2" descr="C:\Users\Jodie\AppData\Local\Microsoft\Windows\Temporary Internet Files\Content.IE5\WAM6DGFT\MC910216368[1].png"/>
          <p:cNvPicPr>
            <a:picLocks noChangeAspect="1" noChangeArrowheads="1"/>
          </p:cNvPicPr>
          <p:nvPr/>
        </p:nvPicPr>
        <p:blipFill>
          <a:blip r:embed="rId3" cstate="print"/>
          <a:srcRect/>
          <a:stretch>
            <a:fillRect/>
          </a:stretch>
        </p:blipFill>
        <p:spPr bwMode="auto">
          <a:xfrm>
            <a:off x="5580112" y="1772816"/>
            <a:ext cx="1319134" cy="1149202"/>
          </a:xfrm>
          <a:prstGeom prst="rect">
            <a:avLst/>
          </a:prstGeom>
          <a:noFill/>
        </p:spPr>
      </p:pic>
      <p:pic>
        <p:nvPicPr>
          <p:cNvPr id="5" name="Picture 4" descr="awflogo.png"/>
          <p:cNvPicPr>
            <a:picLocks noChangeAspect="1"/>
          </p:cNvPicPr>
          <p:nvPr/>
        </p:nvPicPr>
        <p:blipFill>
          <a:blip r:embed="rId4" cstate="print"/>
          <a:stretch>
            <a:fillRect/>
          </a:stretch>
        </p:blipFill>
        <p:spPr>
          <a:xfrm>
            <a:off x="7956376" y="5229200"/>
            <a:ext cx="952500" cy="1343025"/>
          </a:xfrm>
          <a:prstGeom prst="rect">
            <a:avLst/>
          </a:prstGeom>
        </p:spPr>
      </p:pic>
      <p:sp>
        <p:nvSpPr>
          <p:cNvPr id="6" name="TextBox 5"/>
          <p:cNvSpPr txBox="1"/>
          <p:nvPr/>
        </p:nvSpPr>
        <p:spPr>
          <a:xfrm>
            <a:off x="395536" y="2780928"/>
            <a:ext cx="8424936" cy="338554"/>
          </a:xfrm>
          <a:prstGeom prst="rect">
            <a:avLst/>
          </a:prstGeom>
          <a:noFill/>
        </p:spPr>
        <p:txBody>
          <a:bodyPr wrap="square" rtlCol="0">
            <a:spAutoFit/>
          </a:bodyPr>
          <a:lstStyle/>
          <a:p>
            <a:r>
              <a:rPr lang="en-GB" sz="1600" dirty="0" smtClean="0">
                <a:solidFill>
                  <a:schemeClr val="tx2">
                    <a:lumMod val="75000"/>
                  </a:schemeClr>
                </a:solidFill>
              </a:rPr>
              <a:t>AWF can help your school calculate it’s carbon footprint – follow the link below for more details</a:t>
            </a:r>
            <a:endParaRPr lang="en-GB" sz="1600" dirty="0">
              <a:solidFill>
                <a:schemeClr val="tx2">
                  <a:lumMod val="75000"/>
                </a:schemeClr>
              </a:solidFill>
            </a:endParaRPr>
          </a:p>
        </p:txBody>
      </p:sp>
      <p:sp>
        <p:nvSpPr>
          <p:cNvPr id="8" name="TextBox 7"/>
          <p:cNvSpPr txBox="1"/>
          <p:nvPr/>
        </p:nvSpPr>
        <p:spPr>
          <a:xfrm>
            <a:off x="3563888" y="3501008"/>
            <a:ext cx="3816424" cy="523220"/>
          </a:xfrm>
          <a:prstGeom prst="rect">
            <a:avLst/>
          </a:prstGeom>
          <a:noFill/>
        </p:spPr>
        <p:txBody>
          <a:bodyPr wrap="square" rtlCol="0">
            <a:spAutoFit/>
          </a:bodyPr>
          <a:lstStyle/>
          <a:p>
            <a:pPr algn="ctr"/>
            <a:r>
              <a:rPr lang="en-GB" sz="2800" b="1" dirty="0" smtClean="0">
                <a:solidFill>
                  <a:srgbClr val="00B050"/>
                </a:solidFill>
              </a:rPr>
              <a:t>Fundraise</a:t>
            </a:r>
            <a:endParaRPr lang="en-GB" sz="2800" b="1" dirty="0">
              <a:solidFill>
                <a:srgbClr val="00B050"/>
              </a:solidFill>
            </a:endParaRPr>
          </a:p>
        </p:txBody>
      </p:sp>
      <p:pic>
        <p:nvPicPr>
          <p:cNvPr id="1028" name="Picture 4" descr="C:\Users\Jodie\AppData\Local\Microsoft\Windows\Temporary Internet Files\Content.IE5\YFZD2WB8\MC900439861[1].wmf"/>
          <p:cNvPicPr>
            <a:picLocks noChangeAspect="1" noChangeArrowheads="1"/>
          </p:cNvPicPr>
          <p:nvPr/>
        </p:nvPicPr>
        <p:blipFill>
          <a:blip r:embed="rId5" cstate="print"/>
          <a:srcRect/>
          <a:stretch>
            <a:fillRect/>
          </a:stretch>
        </p:blipFill>
        <p:spPr bwMode="auto">
          <a:xfrm>
            <a:off x="3203848" y="3212976"/>
            <a:ext cx="1080119" cy="1088957"/>
          </a:xfrm>
          <a:prstGeom prst="rect">
            <a:avLst/>
          </a:prstGeom>
          <a:noFill/>
        </p:spPr>
      </p:pic>
      <p:sp>
        <p:nvSpPr>
          <p:cNvPr id="11" name="TextBox 10"/>
          <p:cNvSpPr txBox="1"/>
          <p:nvPr/>
        </p:nvSpPr>
        <p:spPr>
          <a:xfrm>
            <a:off x="1475656" y="4365104"/>
            <a:ext cx="6120680" cy="338554"/>
          </a:xfrm>
          <a:prstGeom prst="rect">
            <a:avLst/>
          </a:prstGeom>
          <a:noFill/>
        </p:spPr>
        <p:txBody>
          <a:bodyPr wrap="square" rtlCol="0">
            <a:spAutoFit/>
          </a:bodyPr>
          <a:lstStyle/>
          <a:p>
            <a:r>
              <a:rPr lang="en-GB" sz="1600" dirty="0" smtClean="0">
                <a:solidFill>
                  <a:schemeClr val="tx2">
                    <a:lumMod val="75000"/>
                  </a:schemeClr>
                </a:solidFill>
              </a:rPr>
              <a:t>Download a free fundraising pack from AWF by following the link below</a:t>
            </a:r>
            <a:endParaRPr lang="en-GB" sz="1600" dirty="0">
              <a:solidFill>
                <a:schemeClr val="tx2">
                  <a:lumMod val="75000"/>
                </a:schemeClr>
              </a:solidFill>
            </a:endParaRPr>
          </a:p>
        </p:txBody>
      </p:sp>
      <p:sp>
        <p:nvSpPr>
          <p:cNvPr id="12" name="TextBox 11"/>
          <p:cNvSpPr txBox="1"/>
          <p:nvPr/>
        </p:nvSpPr>
        <p:spPr>
          <a:xfrm>
            <a:off x="1691680" y="5013176"/>
            <a:ext cx="3672408" cy="523220"/>
          </a:xfrm>
          <a:prstGeom prst="rect">
            <a:avLst/>
          </a:prstGeom>
          <a:noFill/>
        </p:spPr>
        <p:txBody>
          <a:bodyPr wrap="square" rtlCol="0">
            <a:spAutoFit/>
          </a:bodyPr>
          <a:lstStyle/>
          <a:p>
            <a:pPr algn="ctr"/>
            <a:r>
              <a:rPr lang="en-GB" sz="2800" b="1" dirty="0" smtClean="0">
                <a:solidFill>
                  <a:srgbClr val="00B050"/>
                </a:solidFill>
              </a:rPr>
              <a:t>Go carbon neutral</a:t>
            </a:r>
            <a:endParaRPr lang="en-GB" sz="2800" b="1" dirty="0">
              <a:solidFill>
                <a:srgbClr val="00B050"/>
              </a:solidFill>
            </a:endParaRPr>
          </a:p>
        </p:txBody>
      </p:sp>
      <p:sp>
        <p:nvSpPr>
          <p:cNvPr id="13" name="TextBox 12"/>
          <p:cNvSpPr txBox="1"/>
          <p:nvPr/>
        </p:nvSpPr>
        <p:spPr>
          <a:xfrm>
            <a:off x="755576" y="5661248"/>
            <a:ext cx="7416824" cy="338554"/>
          </a:xfrm>
          <a:prstGeom prst="rect">
            <a:avLst/>
          </a:prstGeom>
          <a:noFill/>
        </p:spPr>
        <p:txBody>
          <a:bodyPr wrap="square" rtlCol="0">
            <a:spAutoFit/>
          </a:bodyPr>
          <a:lstStyle/>
          <a:p>
            <a:pPr algn="ctr"/>
            <a:r>
              <a:rPr lang="en-GB" sz="1600" dirty="0" smtClean="0">
                <a:solidFill>
                  <a:schemeClr val="tx2">
                    <a:lumMod val="50000"/>
                  </a:schemeClr>
                </a:solidFill>
              </a:rPr>
              <a:t>Go carbon neutral by protecting forests globally – follow the link for more details</a:t>
            </a:r>
            <a:endParaRPr lang="en-GB" sz="1600" dirty="0">
              <a:solidFill>
                <a:schemeClr val="tx2">
                  <a:lumMod val="50000"/>
                </a:schemeClr>
              </a:solidFill>
            </a:endParaRPr>
          </a:p>
        </p:txBody>
      </p:sp>
      <p:pic>
        <p:nvPicPr>
          <p:cNvPr id="14" name="Picture 13" descr="th (2).jpg"/>
          <p:cNvPicPr>
            <a:picLocks noChangeAspect="1"/>
          </p:cNvPicPr>
          <p:nvPr/>
        </p:nvPicPr>
        <p:blipFill>
          <a:blip r:embed="rId6" cstate="print"/>
          <a:stretch>
            <a:fillRect/>
          </a:stretch>
        </p:blipFill>
        <p:spPr>
          <a:xfrm>
            <a:off x="5724128" y="4797152"/>
            <a:ext cx="1086244" cy="749508"/>
          </a:xfrm>
          <a:prstGeom prst="rect">
            <a:avLst/>
          </a:prstGeom>
        </p:spPr>
      </p:pic>
      <p:sp>
        <p:nvSpPr>
          <p:cNvPr id="15" name="Rectangle 14"/>
          <p:cNvSpPr/>
          <p:nvPr/>
        </p:nvSpPr>
        <p:spPr>
          <a:xfrm>
            <a:off x="2843808" y="6309320"/>
            <a:ext cx="3698257" cy="369332"/>
          </a:xfrm>
          <a:prstGeom prst="rect">
            <a:avLst/>
          </a:prstGeom>
        </p:spPr>
        <p:txBody>
          <a:bodyPr wrap="none">
            <a:spAutoFit/>
          </a:bodyPr>
          <a:lstStyle/>
          <a:p>
            <a:r>
              <a:rPr lang="en-GB" b="1" dirty="0" smtClean="0">
                <a:solidFill>
                  <a:srgbClr val="00B050"/>
                </a:solidFill>
              </a:rPr>
              <a:t>http://www.awf-genesisproject.org/</a:t>
            </a:r>
            <a:endParaRPr lang="en-GB"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332656"/>
            <a:ext cx="6429420" cy="1446550"/>
          </a:xfrm>
          <a:prstGeom prst="rect">
            <a:avLst/>
          </a:prstGeom>
          <a:noFill/>
        </p:spPr>
        <p:txBody>
          <a:bodyPr wrap="square" rtlCol="0">
            <a:spAutoFit/>
          </a:bodyPr>
          <a:lstStyle/>
          <a:p>
            <a:pPr algn="ctr"/>
            <a:r>
              <a:rPr lang="en-GB" sz="4400" b="1" dirty="0" smtClean="0">
                <a:solidFill>
                  <a:schemeClr val="tx2">
                    <a:lumMod val="60000"/>
                    <a:lumOff val="40000"/>
                  </a:schemeClr>
                </a:solidFill>
              </a:rPr>
              <a:t>Climate Change and the AWF</a:t>
            </a:r>
            <a:endParaRPr lang="en-GB" sz="4400" b="1" dirty="0">
              <a:solidFill>
                <a:schemeClr val="tx2">
                  <a:lumMod val="60000"/>
                  <a:lumOff val="40000"/>
                </a:schemeClr>
              </a:solidFill>
            </a:endParaRPr>
          </a:p>
        </p:txBody>
      </p:sp>
      <p:sp>
        <p:nvSpPr>
          <p:cNvPr id="6" name="Rectangle 5"/>
          <p:cNvSpPr/>
          <p:nvPr/>
        </p:nvSpPr>
        <p:spPr>
          <a:xfrm>
            <a:off x="755576" y="1700808"/>
            <a:ext cx="7560840" cy="1015663"/>
          </a:xfrm>
          <a:prstGeom prst="rect">
            <a:avLst/>
          </a:prstGeom>
        </p:spPr>
        <p:txBody>
          <a:bodyPr wrap="square">
            <a:spAutoFit/>
          </a:bodyPr>
          <a:lstStyle/>
          <a:p>
            <a:pPr algn="ctr"/>
            <a:r>
              <a:rPr lang="en-US" sz="2000" b="1" dirty="0" smtClean="0">
                <a:solidFill>
                  <a:srgbClr val="00B050"/>
                </a:solidFill>
              </a:rPr>
              <a:t>The aim of </a:t>
            </a:r>
            <a:r>
              <a:rPr lang="en-GB" sz="2000" b="1" dirty="0" smtClean="0">
                <a:solidFill>
                  <a:srgbClr val="00B050"/>
                </a:solidFill>
              </a:rPr>
              <a:t>AWF project is to plant trees through forestry projects around the world that work alongside local communities to provide social, ecological and conservational benefits.</a:t>
            </a:r>
          </a:p>
        </p:txBody>
      </p:sp>
      <p:pic>
        <p:nvPicPr>
          <p:cNvPr id="9" name="Picture 8" descr="ecosustainableplanet.jpg"/>
          <p:cNvPicPr>
            <a:picLocks noChangeAspect="1"/>
          </p:cNvPicPr>
          <p:nvPr/>
        </p:nvPicPr>
        <p:blipFill>
          <a:blip r:embed="rId3" cstate="print"/>
          <a:stretch>
            <a:fillRect/>
          </a:stretch>
        </p:blipFill>
        <p:spPr>
          <a:xfrm>
            <a:off x="2699792" y="2780928"/>
            <a:ext cx="3689020" cy="3689020"/>
          </a:xfrm>
          <a:prstGeom prst="rect">
            <a:avLst/>
          </a:prstGeom>
        </p:spPr>
      </p:pic>
      <p:sp>
        <p:nvSpPr>
          <p:cNvPr id="10" name="Rectangle 9"/>
          <p:cNvSpPr/>
          <p:nvPr/>
        </p:nvSpPr>
        <p:spPr>
          <a:xfrm>
            <a:off x="2411760" y="6488668"/>
            <a:ext cx="4530279" cy="369332"/>
          </a:xfrm>
          <a:prstGeom prst="rect">
            <a:avLst/>
          </a:prstGeom>
        </p:spPr>
        <p:txBody>
          <a:bodyPr wrap="none">
            <a:spAutoFit/>
          </a:bodyPr>
          <a:lstStyle/>
          <a:p>
            <a:r>
              <a:rPr lang="en-GB" dirty="0" smtClean="0">
                <a:solidFill>
                  <a:schemeClr val="tx2">
                    <a:lumMod val="50000"/>
                  </a:schemeClr>
                </a:solidFill>
              </a:rPr>
              <a:t>http://missiongalacticfreedom.wordpress.com</a:t>
            </a:r>
            <a:endParaRPr lang="en-GB" dirty="0">
              <a:solidFill>
                <a:schemeClr val="tx2">
                  <a:lumMod val="50000"/>
                </a:schemeClr>
              </a:solidFill>
            </a:endParaRPr>
          </a:p>
        </p:txBody>
      </p:sp>
      <p:pic>
        <p:nvPicPr>
          <p:cNvPr id="11" name="Picture 10" descr="awflogo.png"/>
          <p:cNvPicPr>
            <a:picLocks noChangeAspect="1"/>
          </p:cNvPicPr>
          <p:nvPr/>
        </p:nvPicPr>
        <p:blipFill>
          <a:blip r:embed="rId4" cstate="print"/>
          <a:stretch>
            <a:fillRect/>
          </a:stretch>
        </p:blipFill>
        <p:spPr>
          <a:xfrm>
            <a:off x="7956376" y="5229200"/>
            <a:ext cx="952500" cy="1343025"/>
          </a:xfrm>
          <a:prstGeom prst="rect">
            <a:avLst/>
          </a:prstGeom>
        </p:spPr>
      </p:pic>
      <p:pic>
        <p:nvPicPr>
          <p:cNvPr id="12" name="Picture 11" descr="awflogo.png"/>
          <p:cNvPicPr>
            <a:picLocks noChangeAspect="1"/>
          </p:cNvPicPr>
          <p:nvPr/>
        </p:nvPicPr>
        <p:blipFill>
          <a:blip r:embed="rId4" cstate="print"/>
          <a:stretch>
            <a:fillRect/>
          </a:stretch>
        </p:blipFill>
        <p:spPr>
          <a:xfrm>
            <a:off x="179512" y="5301208"/>
            <a:ext cx="952500" cy="134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 (1).jpg"/>
          <p:cNvPicPr>
            <a:picLocks noChangeAspect="1"/>
          </p:cNvPicPr>
          <p:nvPr/>
        </p:nvPicPr>
        <p:blipFill>
          <a:blip r:embed="rId3" cstate="print"/>
          <a:stretch>
            <a:fillRect/>
          </a:stretch>
        </p:blipFill>
        <p:spPr>
          <a:xfrm>
            <a:off x="2339752" y="404664"/>
            <a:ext cx="4616972" cy="5266506"/>
          </a:xfrm>
          <a:prstGeom prst="rect">
            <a:avLst/>
          </a:prstGeom>
        </p:spPr>
      </p:pic>
      <p:sp>
        <p:nvSpPr>
          <p:cNvPr id="6" name="TextBox 5"/>
          <p:cNvSpPr txBox="1"/>
          <p:nvPr/>
        </p:nvSpPr>
        <p:spPr>
          <a:xfrm>
            <a:off x="251520" y="404664"/>
            <a:ext cx="2592288" cy="923330"/>
          </a:xfrm>
          <a:prstGeom prst="rect">
            <a:avLst/>
          </a:prstGeom>
          <a:noFill/>
        </p:spPr>
        <p:txBody>
          <a:bodyPr wrap="square" rtlCol="0">
            <a:spAutoFit/>
          </a:bodyPr>
          <a:lstStyle/>
          <a:p>
            <a:pPr algn="ctr"/>
            <a:r>
              <a:rPr lang="en-GB" sz="5400" b="1" dirty="0" smtClean="0">
                <a:solidFill>
                  <a:srgbClr val="006600"/>
                </a:solidFill>
              </a:rPr>
              <a:t>REDUCE</a:t>
            </a:r>
            <a:endParaRPr lang="en-GB" sz="5400" b="1" dirty="0">
              <a:solidFill>
                <a:srgbClr val="006600"/>
              </a:solidFill>
            </a:endParaRPr>
          </a:p>
        </p:txBody>
      </p:sp>
      <p:sp>
        <p:nvSpPr>
          <p:cNvPr id="7" name="TextBox 6"/>
          <p:cNvSpPr txBox="1"/>
          <p:nvPr/>
        </p:nvSpPr>
        <p:spPr>
          <a:xfrm>
            <a:off x="6444208" y="404664"/>
            <a:ext cx="2232248" cy="923330"/>
          </a:xfrm>
          <a:prstGeom prst="rect">
            <a:avLst/>
          </a:prstGeom>
          <a:noFill/>
        </p:spPr>
        <p:txBody>
          <a:bodyPr wrap="square" rtlCol="0">
            <a:spAutoFit/>
          </a:bodyPr>
          <a:lstStyle/>
          <a:p>
            <a:pPr algn="ctr"/>
            <a:r>
              <a:rPr lang="en-GB" sz="5400" b="1" dirty="0" smtClean="0">
                <a:solidFill>
                  <a:srgbClr val="006600"/>
                </a:solidFill>
              </a:rPr>
              <a:t>REUSE</a:t>
            </a:r>
            <a:endParaRPr lang="en-GB" sz="5400" b="1" dirty="0">
              <a:solidFill>
                <a:srgbClr val="006600"/>
              </a:solidFill>
            </a:endParaRPr>
          </a:p>
        </p:txBody>
      </p:sp>
      <p:sp>
        <p:nvSpPr>
          <p:cNvPr id="8" name="TextBox 7"/>
          <p:cNvSpPr txBox="1"/>
          <p:nvPr/>
        </p:nvSpPr>
        <p:spPr>
          <a:xfrm>
            <a:off x="3275856" y="5589240"/>
            <a:ext cx="2808312" cy="923330"/>
          </a:xfrm>
          <a:prstGeom prst="rect">
            <a:avLst/>
          </a:prstGeom>
          <a:noFill/>
        </p:spPr>
        <p:txBody>
          <a:bodyPr wrap="square" rtlCol="0">
            <a:spAutoFit/>
          </a:bodyPr>
          <a:lstStyle/>
          <a:p>
            <a:pPr algn="ctr"/>
            <a:r>
              <a:rPr lang="en-GB" sz="5400" b="1" dirty="0" smtClean="0">
                <a:solidFill>
                  <a:srgbClr val="006600"/>
                </a:solidFill>
              </a:rPr>
              <a:t>RECYCLE</a:t>
            </a:r>
            <a:endParaRPr lang="en-GB" sz="5400" b="1" dirty="0">
              <a:solidFill>
                <a:srgbClr val="006600"/>
              </a:solidFill>
            </a:endParaRPr>
          </a:p>
        </p:txBody>
      </p:sp>
      <p:sp>
        <p:nvSpPr>
          <p:cNvPr id="9" name="Rectangle 8"/>
          <p:cNvSpPr/>
          <p:nvPr/>
        </p:nvSpPr>
        <p:spPr>
          <a:xfrm>
            <a:off x="2915816" y="6488668"/>
            <a:ext cx="3698257" cy="369332"/>
          </a:xfrm>
          <a:prstGeom prst="rect">
            <a:avLst/>
          </a:prstGeom>
        </p:spPr>
        <p:txBody>
          <a:bodyPr wrap="none">
            <a:spAutoFit/>
          </a:bodyPr>
          <a:lstStyle/>
          <a:p>
            <a:r>
              <a:rPr lang="en-GB" b="1" dirty="0" smtClean="0">
                <a:solidFill>
                  <a:srgbClr val="00B050"/>
                </a:solidFill>
              </a:rPr>
              <a:t>http://www.awf-genesisproject.org/</a:t>
            </a:r>
            <a:endParaRPr lang="en-GB"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0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Content Placeholder 2"/>
          <p:cNvSpPr>
            <a:spLocks noGrp="1"/>
          </p:cNvSpPr>
          <p:nvPr>
            <p:ph idx="1"/>
          </p:nvPr>
        </p:nvSpPr>
        <p:spPr>
          <a:xfrm>
            <a:off x="755576" y="1743075"/>
            <a:ext cx="7772400" cy="4114800"/>
          </a:xfrm>
        </p:spPr>
        <p:txBody>
          <a:bodyPr/>
          <a:lstStyle/>
          <a:p>
            <a:pPr marL="0" indent="0" algn="ctr" eaLnBrk="1" hangingPunct="1">
              <a:buNone/>
            </a:pPr>
            <a:r>
              <a:rPr lang="ru-RU" sz="4800" dirty="0" err="1" smtClean="0">
                <a:solidFill>
                  <a:srgbClr val="FF0000"/>
                </a:solidFill>
              </a:rPr>
              <a:t>For</a:t>
            </a:r>
            <a:r>
              <a:rPr lang="ru-RU" sz="4800" dirty="0" smtClean="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first</a:t>
            </a:r>
            <a:r>
              <a:rPr lang="ru-RU" sz="4800" dirty="0">
                <a:solidFill>
                  <a:srgbClr val="FF0000"/>
                </a:solidFill>
              </a:rPr>
              <a:t> </a:t>
            </a:r>
            <a:r>
              <a:rPr lang="ru-RU" sz="4800" dirty="0" err="1">
                <a:solidFill>
                  <a:srgbClr val="FF0000"/>
                </a:solidFill>
              </a:rPr>
              <a:t>two</a:t>
            </a:r>
            <a:r>
              <a:rPr lang="ru-RU" sz="4800" dirty="0">
                <a:solidFill>
                  <a:srgbClr val="FF0000"/>
                </a:solidFill>
              </a:rPr>
              <a:t> </a:t>
            </a:r>
            <a:r>
              <a:rPr lang="ru-RU" sz="4800" dirty="0" err="1">
                <a:solidFill>
                  <a:srgbClr val="FF0000"/>
                </a:solidFill>
              </a:rPr>
              <a:t>billion</a:t>
            </a:r>
            <a:r>
              <a:rPr lang="ru-RU" sz="4800" dirty="0">
                <a:solidFill>
                  <a:srgbClr val="FF0000"/>
                </a:solidFill>
              </a:rPr>
              <a:t> </a:t>
            </a:r>
            <a:r>
              <a:rPr lang="ru-RU" sz="4800" dirty="0" err="1">
                <a:solidFill>
                  <a:srgbClr val="FF0000"/>
                </a:solidFill>
              </a:rPr>
              <a:t>years</a:t>
            </a:r>
            <a:r>
              <a:rPr lang="ru-RU" sz="4800" dirty="0">
                <a:solidFill>
                  <a:srgbClr val="FF0000"/>
                </a:solidFill>
              </a:rPr>
              <a:t> </a:t>
            </a:r>
            <a:r>
              <a:rPr lang="ru-RU" sz="4800" dirty="0" err="1">
                <a:solidFill>
                  <a:srgbClr val="FF0000"/>
                </a:solidFill>
              </a:rPr>
              <a:t>of</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Earth’s</a:t>
            </a:r>
            <a:r>
              <a:rPr lang="ru-RU" sz="4800" dirty="0">
                <a:solidFill>
                  <a:srgbClr val="FF0000"/>
                </a:solidFill>
              </a:rPr>
              <a:t> </a:t>
            </a:r>
            <a:r>
              <a:rPr lang="ru-RU" sz="4800" dirty="0" err="1">
                <a:solidFill>
                  <a:srgbClr val="FF0000"/>
                </a:solidFill>
              </a:rPr>
              <a:t>life</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atmosphere</a:t>
            </a:r>
            <a:r>
              <a:rPr lang="ru-RU" sz="4800" dirty="0">
                <a:solidFill>
                  <a:srgbClr val="FF0000"/>
                </a:solidFill>
              </a:rPr>
              <a:t> </a:t>
            </a:r>
            <a:r>
              <a:rPr lang="ru-RU" sz="4800" dirty="0" err="1">
                <a:solidFill>
                  <a:srgbClr val="FF0000"/>
                </a:solidFill>
              </a:rPr>
              <a:t>was</a:t>
            </a:r>
            <a:r>
              <a:rPr lang="ru-RU" sz="4800" dirty="0">
                <a:solidFill>
                  <a:srgbClr val="FF0000"/>
                </a:solidFill>
              </a:rPr>
              <a:t> </a:t>
            </a:r>
            <a:r>
              <a:rPr lang="ru-RU" sz="4800" dirty="0" err="1">
                <a:solidFill>
                  <a:srgbClr val="FF0000"/>
                </a:solidFill>
              </a:rPr>
              <a:t>mostly</a:t>
            </a:r>
            <a:r>
              <a:rPr lang="ru-RU" sz="4800" dirty="0">
                <a:solidFill>
                  <a:srgbClr val="FF0000"/>
                </a:solidFill>
              </a:rPr>
              <a:t> </a:t>
            </a:r>
            <a:r>
              <a:rPr lang="ru-RU" sz="4800" dirty="0" err="1">
                <a:solidFill>
                  <a:srgbClr val="FF0000"/>
                </a:solidFill>
              </a:rPr>
              <a:t>Carbon</a:t>
            </a:r>
            <a:r>
              <a:rPr lang="ru-RU" sz="4800" dirty="0">
                <a:solidFill>
                  <a:srgbClr val="FF0000"/>
                </a:solidFill>
              </a:rPr>
              <a:t> </a:t>
            </a:r>
            <a:r>
              <a:rPr lang="ru-RU" sz="4800" dirty="0" err="1" smtClean="0">
                <a:solidFill>
                  <a:srgbClr val="FF0000"/>
                </a:solidFill>
              </a:rPr>
              <a:t>dioxide</a:t>
            </a:r>
            <a:r>
              <a:rPr lang="en-US" sz="4800" dirty="0">
                <a:solidFill>
                  <a:srgbClr val="FF0000"/>
                </a:solidFill>
              </a:rPr>
              <a:t>.</a:t>
            </a:r>
            <a:r>
              <a:rPr lang="ru-RU" sz="4800" dirty="0" smtClean="0">
                <a:solidFill>
                  <a:srgbClr val="FF0000"/>
                </a:solidFill>
              </a:rPr>
              <a:t> </a:t>
            </a:r>
            <a:endParaRPr lang="en-US" sz="4800" dirty="0" smtClean="0">
              <a:solidFill>
                <a:srgbClr val="FF0000"/>
              </a:solidFill>
            </a:endParaRPr>
          </a:p>
          <a:p>
            <a:pPr marL="0" indent="0" eaLnBrk="1" hangingPunct="1">
              <a:buNone/>
            </a:pPr>
            <a:endParaRPr lang="en-GB" dirty="0" smtClean="0">
              <a:solidFill>
                <a:schemeClr val="bg1"/>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28496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143999" cy="778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99592" y="620688"/>
            <a:ext cx="7772400" cy="4114800"/>
          </a:xfrm>
        </p:spPr>
        <p:txBody>
          <a:bodyPr/>
          <a:lstStyle/>
          <a:p>
            <a:r>
              <a:rPr lang="en-US" dirty="0" err="1">
                <a:solidFill>
                  <a:schemeClr val="bg1"/>
                </a:solidFill>
              </a:rPr>
              <a:t>O</a:t>
            </a:r>
            <a:r>
              <a:rPr lang="ru-RU" dirty="0" err="1" smtClean="0">
                <a:solidFill>
                  <a:schemeClr val="bg1"/>
                </a:solidFill>
              </a:rPr>
              <a:t>ver</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next</a:t>
            </a:r>
            <a:r>
              <a:rPr lang="ru-RU" dirty="0">
                <a:solidFill>
                  <a:schemeClr val="bg1"/>
                </a:solidFill>
              </a:rPr>
              <a:t> </a:t>
            </a:r>
            <a:r>
              <a:rPr lang="ru-RU" dirty="0" err="1">
                <a:solidFill>
                  <a:schemeClr val="bg1"/>
                </a:solidFill>
              </a:rPr>
              <a:t>two</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green</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removing</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producing</a:t>
            </a:r>
            <a:r>
              <a:rPr lang="ru-RU" dirty="0">
                <a:solidFill>
                  <a:schemeClr val="bg1"/>
                </a:solidFill>
              </a:rPr>
              <a:t> </a:t>
            </a:r>
            <a:r>
              <a:rPr lang="ru-RU" dirty="0" err="1">
                <a:solidFill>
                  <a:schemeClr val="bg1"/>
                </a:solidFill>
              </a:rPr>
              <a:t>oxygen</a:t>
            </a:r>
            <a:r>
              <a:rPr lang="ru-RU" dirty="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r>
              <a:rPr lang="ru-RU" dirty="0" err="1" smtClean="0">
                <a:solidFill>
                  <a:schemeClr val="bg1"/>
                </a:solidFill>
              </a:rPr>
              <a:t>As</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died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locked</a:t>
            </a:r>
            <a:r>
              <a:rPr lang="ru-RU" dirty="0">
                <a:solidFill>
                  <a:schemeClr val="bg1"/>
                </a:solidFill>
              </a:rPr>
              <a:t> </a:t>
            </a:r>
            <a:r>
              <a:rPr lang="ru-RU" dirty="0" err="1">
                <a:solidFill>
                  <a:schemeClr val="bg1"/>
                </a:solidFill>
              </a:rPr>
              <a:t>within</a:t>
            </a:r>
            <a:r>
              <a:rPr lang="ru-RU" dirty="0">
                <a:solidFill>
                  <a:schemeClr val="bg1"/>
                </a:solidFill>
              </a:rPr>
              <a:t> </a:t>
            </a:r>
            <a:r>
              <a:rPr lang="ru-RU" dirty="0" err="1">
                <a:solidFill>
                  <a:schemeClr val="bg1"/>
                </a:solidFill>
              </a:rPr>
              <a:t>them</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buried</a:t>
            </a:r>
            <a:r>
              <a:rPr lang="ru-RU" dirty="0">
                <a:solidFill>
                  <a:schemeClr val="bg1"/>
                </a:solidFill>
              </a:rPr>
              <a:t> </a:t>
            </a:r>
            <a:r>
              <a:rPr lang="ru-RU" dirty="0" err="1">
                <a:solidFill>
                  <a:schemeClr val="bg1"/>
                </a:solidFill>
              </a:rPr>
              <a:t>under</a:t>
            </a:r>
            <a:r>
              <a:rPr lang="ru-RU" dirty="0">
                <a:solidFill>
                  <a:schemeClr val="bg1"/>
                </a:solidFill>
              </a:rPr>
              <a:t> </a:t>
            </a:r>
            <a:r>
              <a:rPr lang="ru-RU" dirty="0" err="1">
                <a:solidFill>
                  <a:schemeClr val="bg1"/>
                </a:solidFill>
              </a:rPr>
              <a:t>ground</a:t>
            </a:r>
            <a:r>
              <a:rPr lang="ru-RU" dirty="0">
                <a:solidFill>
                  <a:schemeClr val="bg1"/>
                </a:solidFill>
              </a:rPr>
              <a:t> – </a:t>
            </a:r>
            <a:r>
              <a:rPr lang="ru-RU" dirty="0" err="1">
                <a:solidFill>
                  <a:schemeClr val="bg1"/>
                </a:solidFill>
              </a:rPr>
              <a:t>creating</a:t>
            </a:r>
            <a:r>
              <a:rPr lang="ru-RU" dirty="0">
                <a:solidFill>
                  <a:schemeClr val="bg1"/>
                </a:solidFill>
              </a:rPr>
              <a:t> </a:t>
            </a:r>
            <a:r>
              <a:rPr lang="ru-RU" dirty="0" err="1">
                <a:solidFill>
                  <a:schemeClr val="bg1"/>
                </a:solidFill>
              </a:rPr>
              <a:t>our</a:t>
            </a:r>
            <a:r>
              <a:rPr lang="ru-RU" dirty="0">
                <a:solidFill>
                  <a:schemeClr val="bg1"/>
                </a:solidFill>
              </a:rPr>
              <a:t> </a:t>
            </a:r>
            <a:r>
              <a:rPr lang="ru-RU" dirty="0" err="1">
                <a:solidFill>
                  <a:schemeClr val="bg1"/>
                </a:solidFill>
              </a:rPr>
              <a:t>fossil</a:t>
            </a:r>
            <a:r>
              <a:rPr lang="ru-RU" dirty="0">
                <a:solidFill>
                  <a:schemeClr val="bg1"/>
                </a:solidFill>
              </a:rPr>
              <a:t> </a:t>
            </a:r>
            <a:r>
              <a:rPr lang="ru-RU" dirty="0" err="1">
                <a:solidFill>
                  <a:schemeClr val="bg1"/>
                </a:solidFill>
              </a:rPr>
              <a:t>fuels</a:t>
            </a:r>
            <a:r>
              <a:rPr lang="ru-RU" dirty="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r>
              <a:rPr lang="ru-RU" dirty="0" err="1" smtClean="0">
                <a:solidFill>
                  <a:schemeClr val="bg1"/>
                </a:solidFill>
              </a:rPr>
              <a:t>In</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last</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build-up</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oxygen</a:t>
            </a:r>
            <a:r>
              <a:rPr lang="ru-RU" dirty="0">
                <a:solidFill>
                  <a:schemeClr val="bg1"/>
                </a:solidFill>
              </a:rPr>
              <a:t> </a:t>
            </a:r>
            <a:r>
              <a:rPr lang="ru-RU" dirty="0" err="1">
                <a:solidFill>
                  <a:schemeClr val="bg1"/>
                </a:solidFill>
              </a:rPr>
              <a:t>created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ozone</a:t>
            </a:r>
            <a:r>
              <a:rPr lang="ru-RU" dirty="0">
                <a:solidFill>
                  <a:schemeClr val="bg1"/>
                </a:solidFill>
              </a:rPr>
              <a:t> </a:t>
            </a:r>
            <a:r>
              <a:rPr lang="ru-RU" dirty="0" err="1">
                <a:solidFill>
                  <a:schemeClr val="bg1"/>
                </a:solidFill>
              </a:rPr>
              <a:t>layer</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blocked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harmful</a:t>
            </a:r>
            <a:r>
              <a:rPr lang="ru-RU" dirty="0">
                <a:solidFill>
                  <a:schemeClr val="bg1"/>
                </a:solidFill>
              </a:rPr>
              <a:t> </a:t>
            </a:r>
            <a:r>
              <a:rPr lang="ru-RU" dirty="0" err="1">
                <a:solidFill>
                  <a:schemeClr val="bg1"/>
                </a:solidFill>
              </a:rPr>
              <a:t>rays</a:t>
            </a:r>
            <a:r>
              <a:rPr lang="ru-RU" dirty="0">
                <a:solidFill>
                  <a:schemeClr val="bg1"/>
                </a:solidFill>
              </a:rPr>
              <a:t> </a:t>
            </a:r>
            <a:r>
              <a:rPr lang="ru-RU" dirty="0" err="1">
                <a:solidFill>
                  <a:schemeClr val="bg1"/>
                </a:solidFill>
              </a:rPr>
              <a:t>from</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sun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allowed</a:t>
            </a:r>
            <a:r>
              <a:rPr lang="ru-RU" dirty="0">
                <a:solidFill>
                  <a:schemeClr val="bg1"/>
                </a:solidFill>
              </a:rPr>
              <a:t> </a:t>
            </a:r>
            <a:r>
              <a:rPr lang="ru-RU" dirty="0" err="1">
                <a:solidFill>
                  <a:schemeClr val="bg1"/>
                </a:solidFill>
              </a:rPr>
              <a:t>complex</a:t>
            </a:r>
            <a:r>
              <a:rPr lang="ru-RU" dirty="0">
                <a:solidFill>
                  <a:schemeClr val="bg1"/>
                </a:solidFill>
              </a:rPr>
              <a:t> </a:t>
            </a:r>
            <a:r>
              <a:rPr lang="ru-RU" dirty="0" err="1">
                <a:solidFill>
                  <a:schemeClr val="bg1"/>
                </a:solidFill>
              </a:rPr>
              <a:t>organisms</a:t>
            </a:r>
            <a:r>
              <a:rPr lang="ru-RU" dirty="0">
                <a:solidFill>
                  <a:schemeClr val="bg1"/>
                </a:solidFill>
              </a:rPr>
              <a:t> </a:t>
            </a:r>
            <a:r>
              <a:rPr lang="ru-RU" dirty="0" err="1">
                <a:solidFill>
                  <a:schemeClr val="bg1"/>
                </a:solidFill>
              </a:rPr>
              <a:t>like</a:t>
            </a:r>
            <a:r>
              <a:rPr lang="ru-RU" dirty="0">
                <a:solidFill>
                  <a:schemeClr val="bg1"/>
                </a:solidFill>
              </a:rPr>
              <a:t> </a:t>
            </a:r>
            <a:r>
              <a:rPr lang="ru-RU" dirty="0" err="1">
                <a:solidFill>
                  <a:schemeClr val="bg1"/>
                </a:solidFill>
              </a:rPr>
              <a:t>us</a:t>
            </a:r>
            <a:r>
              <a:rPr lang="ru-RU" dirty="0">
                <a:solidFill>
                  <a:schemeClr val="bg1"/>
                </a:solidFill>
              </a:rPr>
              <a:t> </a:t>
            </a:r>
            <a:r>
              <a:rPr lang="ru-RU" dirty="0" err="1">
                <a:solidFill>
                  <a:schemeClr val="bg1"/>
                </a:solidFill>
              </a:rPr>
              <a:t>to</a:t>
            </a:r>
            <a:r>
              <a:rPr lang="ru-RU" dirty="0">
                <a:solidFill>
                  <a:schemeClr val="bg1"/>
                </a:solidFill>
              </a:rPr>
              <a:t> </a:t>
            </a:r>
            <a:r>
              <a:rPr lang="ru-RU" dirty="0" err="1">
                <a:solidFill>
                  <a:schemeClr val="bg1"/>
                </a:solidFill>
              </a:rPr>
              <a:t>develop</a:t>
            </a:r>
            <a:r>
              <a:rPr lang="ru-RU" dirty="0">
                <a:solidFill>
                  <a:schemeClr val="bg1"/>
                </a:solidFill>
              </a:rPr>
              <a:t>.  </a:t>
            </a:r>
          </a:p>
        </p:txBody>
      </p:sp>
    </p:spTree>
    <p:extLst>
      <p:ext uri="{BB962C8B-B14F-4D97-AF65-F5344CB8AC3E}">
        <p14:creationId xmlns:p14="http://schemas.microsoft.com/office/powerpoint/2010/main" val="687809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6315" y="1268760"/>
            <a:ext cx="7772400" cy="4114800"/>
          </a:xfrm>
        </p:spPr>
        <p:txBody>
          <a:bodyPr/>
          <a:lstStyle/>
          <a:p>
            <a:pPr lvl="0"/>
            <a:r>
              <a:rPr lang="ru-RU" sz="4000" dirty="0" err="1">
                <a:solidFill>
                  <a:srgbClr val="FF0000"/>
                </a:solidFill>
              </a:rPr>
              <a:t>Today</a:t>
            </a:r>
            <a:r>
              <a:rPr lang="ru-RU" sz="4000" dirty="0">
                <a:solidFill>
                  <a:srgbClr val="FF0000"/>
                </a:solidFill>
              </a:rPr>
              <a:t> </a:t>
            </a:r>
            <a:r>
              <a:rPr lang="ru-RU" sz="4000" dirty="0" err="1">
                <a:solidFill>
                  <a:srgbClr val="FF0000"/>
                </a:solidFill>
              </a:rPr>
              <a:t>there</a:t>
            </a:r>
            <a:r>
              <a:rPr lang="ru-RU" sz="4000" dirty="0">
                <a:solidFill>
                  <a:srgbClr val="FF0000"/>
                </a:solidFill>
              </a:rPr>
              <a:t> </a:t>
            </a:r>
            <a:r>
              <a:rPr lang="ru-RU" sz="4000" dirty="0" err="1">
                <a:solidFill>
                  <a:srgbClr val="FF0000"/>
                </a:solidFill>
              </a:rPr>
              <a:t>should</a:t>
            </a:r>
            <a:r>
              <a:rPr lang="ru-RU" sz="4000" dirty="0">
                <a:solidFill>
                  <a:srgbClr val="FF0000"/>
                </a:solidFill>
              </a:rPr>
              <a:t> </a:t>
            </a:r>
            <a:r>
              <a:rPr lang="ru-RU" sz="4000" dirty="0" err="1">
                <a:solidFill>
                  <a:srgbClr val="FF0000"/>
                </a:solidFill>
              </a:rPr>
              <a:t>be</a:t>
            </a:r>
            <a:r>
              <a:rPr lang="ru-RU" sz="4000" dirty="0">
                <a:solidFill>
                  <a:srgbClr val="FF0000"/>
                </a:solidFill>
              </a:rPr>
              <a:t> </a:t>
            </a:r>
            <a:r>
              <a:rPr lang="ru-RU" sz="4000" dirty="0" err="1">
                <a:solidFill>
                  <a:srgbClr val="FF0000"/>
                </a:solidFill>
              </a:rPr>
              <a:t>virtually</a:t>
            </a:r>
            <a:r>
              <a:rPr lang="ru-RU" sz="4000" dirty="0">
                <a:solidFill>
                  <a:srgbClr val="FF0000"/>
                </a:solidFill>
              </a:rPr>
              <a:t> </a:t>
            </a:r>
            <a:r>
              <a:rPr lang="ru-RU" sz="4000" dirty="0" err="1">
                <a:solidFill>
                  <a:srgbClr val="FF0000"/>
                </a:solidFill>
              </a:rPr>
              <a:t>no</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dioxide</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however</a:t>
            </a:r>
            <a:r>
              <a:rPr lang="ru-RU" sz="4000" dirty="0">
                <a:solidFill>
                  <a:srgbClr val="FF0000"/>
                </a:solidFill>
              </a:rPr>
              <a:t>, </a:t>
            </a:r>
            <a:r>
              <a:rPr lang="ru-RU" sz="4000" dirty="0" err="1" smtClean="0">
                <a:solidFill>
                  <a:srgbClr val="FF0000"/>
                </a:solidFill>
              </a:rPr>
              <a:t>with</a:t>
            </a:r>
            <a:r>
              <a:rPr lang="en-US" sz="4000" dirty="0" smtClean="0">
                <a:solidFill>
                  <a:srgbClr val="FF0000"/>
                </a:solidFill>
              </a:rPr>
              <a:t> </a:t>
            </a:r>
            <a:r>
              <a:rPr lang="ru-RU" sz="4000" dirty="0" err="1" smtClean="0">
                <a:solidFill>
                  <a:srgbClr val="FF0000"/>
                </a:solidFill>
              </a:rPr>
              <a:t>deforestation</a:t>
            </a:r>
            <a:r>
              <a:rPr lang="ru-RU" sz="4000" dirty="0" smtClean="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burning</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fossil</a:t>
            </a:r>
            <a:r>
              <a:rPr lang="ru-RU" sz="4000" dirty="0">
                <a:solidFill>
                  <a:srgbClr val="FF0000"/>
                </a:solidFill>
              </a:rPr>
              <a:t> </a:t>
            </a:r>
            <a:r>
              <a:rPr lang="ru-RU" sz="4000" dirty="0" err="1">
                <a:solidFill>
                  <a:srgbClr val="FF0000"/>
                </a:solidFill>
              </a:rPr>
              <a:t>fuels</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locked-up</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is</a:t>
            </a:r>
            <a:r>
              <a:rPr lang="ru-RU" sz="4000" dirty="0">
                <a:solidFill>
                  <a:srgbClr val="FF0000"/>
                </a:solidFill>
              </a:rPr>
              <a:t> </a:t>
            </a:r>
            <a:r>
              <a:rPr lang="ru-RU" sz="4000" dirty="0" err="1">
                <a:solidFill>
                  <a:srgbClr val="FF0000"/>
                </a:solidFill>
              </a:rPr>
              <a:t>released</a:t>
            </a:r>
            <a:r>
              <a:rPr lang="ru-RU" sz="4000" dirty="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levels</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it</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are</a:t>
            </a:r>
            <a:r>
              <a:rPr lang="ru-RU" sz="4000" dirty="0">
                <a:solidFill>
                  <a:srgbClr val="FF0000"/>
                </a:solidFill>
              </a:rPr>
              <a:t> </a:t>
            </a:r>
            <a:r>
              <a:rPr lang="ru-RU" sz="4000" dirty="0" err="1">
                <a:solidFill>
                  <a:srgbClr val="FF0000"/>
                </a:solidFill>
              </a:rPr>
              <a:t>rising</a:t>
            </a:r>
            <a:r>
              <a:rPr lang="ru-RU" sz="4000" dirty="0" smtClean="0">
                <a:solidFill>
                  <a:srgbClr val="FF0000"/>
                </a:solidFill>
              </a:rPr>
              <a:t>.</a:t>
            </a:r>
            <a:endParaRPr lang="en-US" sz="4000" dirty="0" smtClean="0">
              <a:solidFill>
                <a:srgbClr val="FF0000"/>
              </a:solidFill>
            </a:endParaRPr>
          </a:p>
          <a:p>
            <a:r>
              <a:rPr lang="en-US" sz="2000" dirty="0" smtClean="0"/>
              <a:t>Watch the first part of hot planet on you tube which proves climate change </a:t>
            </a:r>
            <a:r>
              <a:rPr lang="en-US" sz="2000" dirty="0" smtClean="0"/>
              <a:t>happening faster since the industrial revolution.</a:t>
            </a:r>
            <a:endParaRPr lang="ru-RU" sz="2000" dirty="0"/>
          </a:p>
        </p:txBody>
      </p:sp>
    </p:spTree>
    <p:extLst>
      <p:ext uri="{BB962C8B-B14F-4D97-AF65-F5344CB8AC3E}">
        <p14:creationId xmlns:p14="http://schemas.microsoft.com/office/powerpoint/2010/main" val="3192302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The story of Global Climate Change in the Upper Cretaceous">
            <a:hlinkClick r:id="rId2" tooltip="&quot; &lt;ol&gt;&#10;            &lt;li&gt;Mantle plumes drive high rates of sub-marine volcanism at mid-ocean&#10;              ridges (1a), create oceanic plateaus (1b) and produce large-scale&#10;              continental volcanic eruptions (1c).&lt;/li&gt;&#10;            &lt;li&gt;Build-up of atmospheric CO&lt;sub&gt;2&lt;/sub&gt; due to large-scale volcanic&#10;              activity.&lt;/li&gt;&#10;            &lt;li&gt;High atmospheric CO&lt;sub&gt;2&lt;/sub&gt; produces super­greenhouse climate.&lt;/li&gt;&#10;            &lt;li&gt;Sea levels rise in response to enlargement of mid ocean ridge&#10;              systems.&lt;/li&gt;&#10;            &lt;li&gt;Marine transgression triggers high global productivity by organic&#10;              phytoplankton, causing oceanic oxygen-starvation (oceanic anoxic&#10;              event) and formation of black shales.&lt;/li&gt;&#10;            &lt;li&gt;Depletion of oceanic CO&lt;sub&gt;2&lt;/sub&gt; from deposition of black&#10;              shales causes draw-down of atmospheric CO&lt;sub&gt;2&lt;/sub&gt; into the&#10;              oceans. Since volcanic activity is now much less, atmospheric&#10;              CO&lt;sub&gt;2&lt;/sub&gt; falls, bringing to an end the greenhouse climate.&lt;/li&gt;&#10;            &lt;li&gt;Adaptation of land vegetation to low CO&lt;sub&gt;2&lt;/sub&gt; atmosphere.&lt;/li&gt;&#10;          &lt;/ol&gt;&#10;          &lt;p&gt;Although not shown on this figure, the destruction of oceanic crust&#10;          (known as 'subduction') was also occurring in the Late Cretaceous,&#10;          but the volcanic activity associated with this process had a much&#10;          smaller impact on global climate change.&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763000" cy="6400800"/>
          </a:xfrm>
          <a:prstGeom prst="rect">
            <a:avLst/>
          </a:prstGeom>
          <a:noFill/>
          <a:ln>
            <a:noFill/>
          </a:ln>
        </p:spPr>
      </p:pic>
    </p:spTree>
    <p:extLst>
      <p:ext uri="{BB962C8B-B14F-4D97-AF65-F5344CB8AC3E}">
        <p14:creationId xmlns:p14="http://schemas.microsoft.com/office/powerpoint/2010/main" val="416354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Black Shale Resource</a:t>
            </a:r>
            <a:endParaRPr lang="ru-RU" dirty="0"/>
          </a:p>
        </p:txBody>
      </p:sp>
      <p:sp>
        <p:nvSpPr>
          <p:cNvPr id="3" name="Объект 2"/>
          <p:cNvSpPr>
            <a:spLocks noGrp="1"/>
          </p:cNvSpPr>
          <p:nvPr>
            <p:ph idx="1"/>
          </p:nvPr>
        </p:nvSpPr>
        <p:spPr/>
        <p:txBody>
          <a:bodyPr/>
          <a:lstStyle/>
          <a:p>
            <a:endParaRPr lang="ru-RU" dirty="0"/>
          </a:p>
        </p:txBody>
      </p:sp>
      <p:pic>
        <p:nvPicPr>
          <p:cNvPr id="1026" name="Picture 2" descr="http://thesievedotcom.files.wordpress.com/2013/02/marcellusshale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09750"/>
            <a:ext cx="7924800" cy="495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9551"/>
            <a:ext cx="4222634" cy="64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5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190500"/>
            <a:ext cx="8229600" cy="1311275"/>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dirty="0" smtClean="0">
                <a:solidFill>
                  <a:schemeClr val="tx2">
                    <a:lumMod val="60000"/>
                    <a:lumOff val="40000"/>
                  </a:schemeClr>
                </a:solidFill>
              </a:rPr>
              <a:t>What </a:t>
            </a:r>
            <a:r>
              <a:rPr lang="en-GB" sz="4000" b="1" dirty="0" smtClean="0">
                <a:solidFill>
                  <a:schemeClr val="tx2">
                    <a:lumMod val="60000"/>
                    <a:lumOff val="40000"/>
                  </a:schemeClr>
                </a:solidFill>
              </a:rPr>
              <a:t>other human </a:t>
            </a:r>
            <a:r>
              <a:rPr lang="en-GB" sz="4000" b="1" dirty="0" smtClean="0">
                <a:solidFill>
                  <a:schemeClr val="tx2">
                    <a:lumMod val="60000"/>
                    <a:lumOff val="40000"/>
                  </a:schemeClr>
                </a:solidFill>
              </a:rPr>
              <a:t>activities do you think </a:t>
            </a:r>
            <a:r>
              <a:rPr lang="en-GB" sz="4000" b="1" dirty="0" smtClean="0">
                <a:solidFill>
                  <a:schemeClr val="tx2">
                    <a:lumMod val="60000"/>
                    <a:lumOff val="40000"/>
                  </a:schemeClr>
                </a:solidFill>
              </a:rPr>
              <a:t>could relate </a:t>
            </a:r>
            <a:r>
              <a:rPr lang="en-GB" sz="4000" b="1" dirty="0" smtClean="0">
                <a:solidFill>
                  <a:schemeClr val="tx2">
                    <a:lumMod val="60000"/>
                    <a:lumOff val="40000"/>
                  </a:schemeClr>
                </a:solidFill>
              </a:rPr>
              <a:t>to climate change? </a:t>
            </a:r>
            <a:endParaRPr lang="en-GB" sz="4000" b="1" dirty="0">
              <a:solidFill>
                <a:schemeClr val="tx2">
                  <a:lumMod val="60000"/>
                  <a:lumOff val="40000"/>
                </a:schemeClr>
              </a:solidFill>
            </a:endParaRPr>
          </a:p>
        </p:txBody>
      </p:sp>
      <p:sp>
        <p:nvSpPr>
          <p:cNvPr id="24578" name="Text Box 2"/>
          <p:cNvSpPr txBox="1">
            <a:spLocks noChangeArrowheads="1"/>
          </p:cNvSpPr>
          <p:nvPr/>
        </p:nvSpPr>
        <p:spPr bwMode="auto">
          <a:xfrm>
            <a:off x="395536" y="1772816"/>
            <a:ext cx="8229600" cy="4925144"/>
          </a:xfrm>
          <a:prstGeom prst="rect">
            <a:avLst/>
          </a:prstGeom>
          <a:noFill/>
          <a:ln w="9525" cap="flat">
            <a:noFill/>
            <a:round/>
            <a:headEnd/>
            <a:tailEnd/>
          </a:ln>
          <a:effectLst/>
        </p:spPr>
        <p:txBody>
          <a:bodyPr/>
          <a:lstStyle/>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00B050"/>
                </a:solidFill>
              </a:rPr>
              <a:t>Driving a car</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chemeClr val="tx2">
                    <a:lumMod val="60000"/>
                    <a:lumOff val="40000"/>
                  </a:schemeClr>
                </a:solidFill>
              </a:rPr>
              <a:t>Flying by plane</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00B050"/>
                </a:solidFill>
              </a:rPr>
              <a:t>Travelling by bus or train</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chemeClr val="tx2">
                    <a:lumMod val="60000"/>
                    <a:lumOff val="40000"/>
                  </a:schemeClr>
                </a:solidFill>
              </a:rPr>
              <a:t>Electric lights</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00B050"/>
                </a:solidFill>
              </a:rPr>
              <a:t>Watching TV</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chemeClr val="tx2">
                    <a:lumMod val="60000"/>
                    <a:lumOff val="40000"/>
                  </a:schemeClr>
                </a:solidFill>
              </a:rPr>
              <a:t>Using the computer</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00B050"/>
                </a:solidFill>
              </a:rPr>
              <a:t>Washing and drying clothes</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chemeClr val="tx2">
                    <a:lumMod val="60000"/>
                    <a:lumOff val="40000"/>
                  </a:schemeClr>
                </a:solidFill>
              </a:rPr>
              <a:t>Cooking a meal</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00B050"/>
                </a:solidFill>
              </a:rPr>
              <a:t>Heating your home</a:t>
            </a:r>
          </a:p>
          <a:p>
            <a:pPr marL="341313" indent="-341313">
              <a:lnSpc>
                <a:spcPct val="80000"/>
              </a:lnSpc>
              <a:spcBef>
                <a:spcPts val="7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000" dirty="0">
              <a:solidFill>
                <a:srgbClr val="000000"/>
              </a:solidFill>
            </a:endParaRPr>
          </a:p>
        </p:txBody>
      </p:sp>
      <p:pic>
        <p:nvPicPr>
          <p:cNvPr id="4" name="Picture 3" descr="awflogo.png"/>
          <p:cNvPicPr>
            <a:picLocks noChangeAspect="1"/>
          </p:cNvPicPr>
          <p:nvPr/>
        </p:nvPicPr>
        <p:blipFill>
          <a:blip r:embed="rId3" cstate="print"/>
          <a:stretch>
            <a:fillRect/>
          </a:stretch>
        </p:blipFill>
        <p:spPr>
          <a:xfrm>
            <a:off x="7740352" y="5157192"/>
            <a:ext cx="952500" cy="134302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additive="base">
                                        <p:cTn id="25"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78">
                                            <p:txEl>
                                              <p:pRg st="4" end="4"/>
                                            </p:txEl>
                                          </p:spTgt>
                                        </p:tgtEl>
                                        <p:attrNameLst>
                                          <p:attrName>style.visibility</p:attrName>
                                        </p:attrNameLst>
                                      </p:cBhvr>
                                      <p:to>
                                        <p:strVal val="visible"/>
                                      </p:to>
                                    </p:set>
                                    <p:anim calcmode="lin" valueType="num">
                                      <p:cBhvr additive="base">
                                        <p:cTn id="31"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78">
                                            <p:txEl>
                                              <p:pRg st="5" end="5"/>
                                            </p:txEl>
                                          </p:spTgt>
                                        </p:tgtEl>
                                        <p:attrNameLst>
                                          <p:attrName>style.visibility</p:attrName>
                                        </p:attrNameLst>
                                      </p:cBhvr>
                                      <p:to>
                                        <p:strVal val="visible"/>
                                      </p:to>
                                    </p:set>
                                    <p:anim calcmode="lin" valueType="num">
                                      <p:cBhvr additive="base">
                                        <p:cTn id="37" dur="500" fill="hold"/>
                                        <p:tgtEl>
                                          <p:spTgt spid="245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78">
                                            <p:txEl>
                                              <p:pRg st="6" end="6"/>
                                            </p:txEl>
                                          </p:spTgt>
                                        </p:tgtEl>
                                        <p:attrNameLst>
                                          <p:attrName>style.visibility</p:attrName>
                                        </p:attrNameLst>
                                      </p:cBhvr>
                                      <p:to>
                                        <p:strVal val="visible"/>
                                      </p:to>
                                    </p:set>
                                    <p:anim calcmode="lin" valueType="num">
                                      <p:cBhvr additive="base">
                                        <p:cTn id="43"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578">
                                            <p:txEl>
                                              <p:pRg st="7" end="7"/>
                                            </p:txEl>
                                          </p:spTgt>
                                        </p:tgtEl>
                                        <p:attrNameLst>
                                          <p:attrName>style.visibility</p:attrName>
                                        </p:attrNameLst>
                                      </p:cBhvr>
                                      <p:to>
                                        <p:strVal val="visible"/>
                                      </p:to>
                                    </p:set>
                                    <p:anim calcmode="lin" valueType="num">
                                      <p:cBhvr additive="base">
                                        <p:cTn id="49" dur="500" fill="hold"/>
                                        <p:tgtEl>
                                          <p:spTgt spid="2457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578">
                                            <p:txEl>
                                              <p:pRg st="8" end="8"/>
                                            </p:txEl>
                                          </p:spTgt>
                                        </p:tgtEl>
                                        <p:attrNameLst>
                                          <p:attrName>style.visibility</p:attrName>
                                        </p:attrNameLst>
                                      </p:cBhvr>
                                      <p:to>
                                        <p:strVal val="visible"/>
                                      </p:to>
                                    </p:set>
                                    <p:anim calcmode="lin" valueType="num">
                                      <p:cBhvr additive="base">
                                        <p:cTn id="55" dur="500" fill="hold"/>
                                        <p:tgtEl>
                                          <p:spTgt spid="2457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1818</Words>
  <Application>Microsoft Office PowerPoint</Application>
  <PresentationFormat>Экран (4:3)</PresentationFormat>
  <Paragraphs>243</Paragraphs>
  <Slides>29</Slides>
  <Notes>22</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Office Theme</vt:lpstr>
      <vt:lpstr>3_Default Design</vt:lpstr>
      <vt:lpstr>Are human activities influencing climate change</vt:lpstr>
      <vt:lpstr>Are humans heating up the planet?</vt:lpstr>
      <vt:lpstr>Презентация PowerPoint</vt:lpstr>
      <vt:lpstr>Презентация PowerPoint</vt:lpstr>
      <vt:lpstr>Презентация PowerPoint</vt:lpstr>
      <vt:lpstr>Презентация PowerPoint</vt:lpstr>
      <vt:lpstr>Black Shale Resource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JonnyPeka</dc:creator>
  <cp:lastModifiedBy>Jennifer Wood</cp:lastModifiedBy>
  <cp:revision>151</cp:revision>
  <dcterms:created xsi:type="dcterms:W3CDTF">2013-02-06T12:03:53Z</dcterms:created>
  <dcterms:modified xsi:type="dcterms:W3CDTF">2014-04-03T06:42:22Z</dcterms:modified>
</cp:coreProperties>
</file>